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7" r:id="rId20"/>
    <p:sldId id="275" r:id="rId21"/>
    <p:sldId id="278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3AE50-7C40-4347-8A74-7A67F5387A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CBC7-D4B0-4251-BA8C-623559CEC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207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3AE50-7C40-4347-8A74-7A67F5387A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CBC7-D4B0-4251-BA8C-623559CEC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025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3AE50-7C40-4347-8A74-7A67F5387A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CBC7-D4B0-4251-BA8C-623559CEC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3533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3AE50-7C40-4347-8A74-7A67F5387A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CBC7-D4B0-4251-BA8C-623559CEC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577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3AE50-7C40-4347-8A74-7A67F5387A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CBC7-D4B0-4251-BA8C-623559CEC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6988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3AE50-7C40-4347-8A74-7A67F5387A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CBC7-D4B0-4251-BA8C-623559CEC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7764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3AE50-7C40-4347-8A74-7A67F5387A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CBC7-D4B0-4251-BA8C-623559CEC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0567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3AE50-7C40-4347-8A74-7A67F5387A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CBC7-D4B0-4251-BA8C-623559CEC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374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3AE50-7C40-4347-8A74-7A67F5387A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CBC7-D4B0-4251-BA8C-623559CEC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4304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3AE50-7C40-4347-8A74-7A67F5387A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CBC7-D4B0-4251-BA8C-623559CEC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842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3AE50-7C40-4347-8A74-7A67F5387A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CBC7-D4B0-4251-BA8C-623559CEC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1085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3AE50-7C40-4347-8A74-7A67F5387A6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DCBC7-D4B0-4251-BA8C-623559CEC4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8213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artoserika.hu/konyvek/versek/allatzsivaj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.freepik.com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mage.freepik.com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image.freepik.com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s://www.bartoserika.hu/bartoserika_uploads/images/konyvek/versek/allatzsivaj/allatzsivaj_nag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90" y="1945141"/>
            <a:ext cx="3905250" cy="27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églalap 1"/>
          <p:cNvSpPr/>
          <p:nvPr/>
        </p:nvSpPr>
        <p:spPr>
          <a:xfrm>
            <a:off x="5660571" y="710816"/>
            <a:ext cx="6096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/>
              <a:t>Weöres Sándor </a:t>
            </a:r>
            <a:r>
              <a:rPr lang="hu-HU" dirty="0" smtClean="0"/>
              <a:t>- CSIRIBIRI</a:t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err="1" smtClean="0"/>
              <a:t>Csiribiri</a:t>
            </a:r>
            <a:r>
              <a:rPr lang="hu-HU" dirty="0" smtClean="0"/>
              <a:t> </a:t>
            </a:r>
            <a:r>
              <a:rPr lang="hu-HU" dirty="0" err="1"/>
              <a:t>csiribiri</a:t>
            </a:r>
            <a:r>
              <a:rPr lang="hu-HU" dirty="0"/>
              <a:t> </a:t>
            </a:r>
            <a:r>
              <a:rPr lang="hu-HU" dirty="0" smtClean="0"/>
              <a:t>zabszalma</a:t>
            </a:r>
          </a:p>
          <a:p>
            <a:r>
              <a:rPr lang="hu-HU" dirty="0" smtClean="0"/>
              <a:t>négy </a:t>
            </a:r>
            <a:r>
              <a:rPr lang="hu-HU" dirty="0"/>
              <a:t>csillag közt alszom ma. </a:t>
            </a:r>
            <a:endParaRPr lang="hu-HU" dirty="0" smtClean="0"/>
          </a:p>
          <a:p>
            <a:endParaRPr lang="hu-HU" dirty="0"/>
          </a:p>
          <a:p>
            <a:r>
              <a:rPr lang="hu-HU" dirty="0" smtClean="0"/>
              <a:t>Csiribiri </a:t>
            </a:r>
            <a:r>
              <a:rPr lang="hu-HU" dirty="0" err="1"/>
              <a:t>csiribiri</a:t>
            </a:r>
            <a:r>
              <a:rPr lang="hu-HU" dirty="0"/>
              <a:t> </a:t>
            </a:r>
            <a:r>
              <a:rPr lang="hu-HU" dirty="0" smtClean="0"/>
              <a:t>bojtorján</a:t>
            </a:r>
            <a:br>
              <a:rPr lang="hu-HU" dirty="0" smtClean="0"/>
            </a:br>
            <a:r>
              <a:rPr lang="hu-HU" dirty="0" smtClean="0"/>
              <a:t>lélek </a:t>
            </a:r>
            <a:r>
              <a:rPr lang="hu-HU" dirty="0"/>
              <a:t>lép a lajtorján. 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Csiribiri </a:t>
            </a:r>
            <a:r>
              <a:rPr lang="hu-HU" dirty="0" err="1"/>
              <a:t>csiribiri</a:t>
            </a:r>
            <a:r>
              <a:rPr lang="hu-HU" dirty="0"/>
              <a:t> szellő-lány </a:t>
            </a:r>
            <a:endParaRPr lang="hu-HU" dirty="0" smtClean="0"/>
          </a:p>
          <a:p>
            <a:r>
              <a:rPr lang="hu-HU" dirty="0" smtClean="0"/>
              <a:t>szikrát </a:t>
            </a:r>
            <a:r>
              <a:rPr lang="hu-HU" dirty="0"/>
              <a:t>lobbant, lángot hány. </a:t>
            </a:r>
            <a:endParaRPr lang="hu-HU" dirty="0" smtClean="0"/>
          </a:p>
          <a:p>
            <a:endParaRPr lang="hu-HU" dirty="0"/>
          </a:p>
          <a:p>
            <a:r>
              <a:rPr lang="hu-HU" dirty="0" smtClean="0"/>
              <a:t>Csiribiri </a:t>
            </a:r>
            <a:r>
              <a:rPr lang="hu-HU" dirty="0" err="1"/>
              <a:t>csiribiri</a:t>
            </a:r>
            <a:r>
              <a:rPr lang="hu-HU" dirty="0"/>
              <a:t> </a:t>
            </a:r>
            <a:r>
              <a:rPr lang="hu-HU" dirty="0" err="1"/>
              <a:t>fült</a:t>
            </a:r>
            <a:r>
              <a:rPr lang="hu-HU" dirty="0"/>
              <a:t> </a:t>
            </a:r>
            <a:r>
              <a:rPr lang="hu-HU" dirty="0" smtClean="0"/>
              <a:t>katlan</a:t>
            </a:r>
          </a:p>
          <a:p>
            <a:r>
              <a:rPr lang="hu-HU" dirty="0" err="1" smtClean="0"/>
              <a:t>szárnyatlan</a:t>
            </a:r>
            <a:r>
              <a:rPr lang="hu-HU" dirty="0" smtClean="0"/>
              <a:t> </a:t>
            </a:r>
            <a:r>
              <a:rPr lang="hu-HU" dirty="0"/>
              <a:t>szállj, sült kappan! </a:t>
            </a:r>
            <a:endParaRPr lang="hu-HU" dirty="0" smtClean="0"/>
          </a:p>
          <a:p>
            <a:endParaRPr lang="hu-HU" dirty="0"/>
          </a:p>
          <a:p>
            <a:r>
              <a:rPr lang="hu-HU" dirty="0" smtClean="0"/>
              <a:t>Csiribiri </a:t>
            </a:r>
            <a:r>
              <a:rPr lang="hu-HU" dirty="0" err="1"/>
              <a:t>csiribiri</a:t>
            </a:r>
            <a:r>
              <a:rPr lang="hu-HU" dirty="0"/>
              <a:t> lágy </a:t>
            </a:r>
            <a:r>
              <a:rPr lang="hu-HU" dirty="0" smtClean="0"/>
              <a:t>paplan</a:t>
            </a:r>
            <a:br>
              <a:rPr lang="hu-HU" dirty="0" smtClean="0"/>
            </a:br>
            <a:r>
              <a:rPr lang="hu-HU" dirty="0" smtClean="0"/>
              <a:t>ágyad </a:t>
            </a:r>
            <a:r>
              <a:rPr lang="hu-HU" dirty="0"/>
              <a:t>forró, lázad van. 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Csiribiri </a:t>
            </a:r>
            <a:r>
              <a:rPr lang="hu-HU" dirty="0" err="1"/>
              <a:t>csiribiri</a:t>
            </a:r>
            <a:r>
              <a:rPr lang="hu-HU" dirty="0"/>
              <a:t> </a:t>
            </a:r>
            <a:r>
              <a:rPr lang="hu-HU" dirty="0" smtClean="0"/>
              <a:t>zabszalma</a:t>
            </a:r>
          </a:p>
          <a:p>
            <a:r>
              <a:rPr lang="hu-HU" dirty="0" smtClean="0"/>
              <a:t>még </a:t>
            </a:r>
            <a:r>
              <a:rPr lang="hu-HU" dirty="0"/>
              <a:t>mellettem alszol ma</a:t>
            </a:r>
            <a:r>
              <a:rPr lang="hu-HU" dirty="0" smtClean="0"/>
              <a:t>.</a:t>
            </a:r>
            <a:endParaRPr lang="hu-HU" b="0" i="0" dirty="0">
              <a:effectLst/>
              <a:latin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488668"/>
            <a:ext cx="53373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3"/>
              </a:rPr>
              <a:t>https://www.bartoserika.hu/konyvek/versek/allatzsivaj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169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2050473" y="1103643"/>
            <a:ext cx="8453688" cy="420357"/>
          </a:xfrm>
        </p:spPr>
        <p:txBody>
          <a:bodyPr>
            <a:noAutofit/>
          </a:bodyPr>
          <a:lstStyle/>
          <a:p>
            <a:r>
              <a:rPr lang="hu-HU" sz="3600" b="1" dirty="0" smtClean="0">
                <a:latin typeface="Candara" panose="020E0502030303020204" pitchFamily="34" charset="0"/>
              </a:rPr>
              <a:t>Házi feladat</a:t>
            </a:r>
          </a:p>
        </p:txBody>
      </p:sp>
      <p:sp>
        <p:nvSpPr>
          <p:cNvPr id="3" name="Subtitle 5"/>
          <p:cNvSpPr txBox="1">
            <a:spLocks/>
          </p:cNvSpPr>
          <p:nvPr/>
        </p:nvSpPr>
        <p:spPr>
          <a:xfrm>
            <a:off x="2193637" y="1874880"/>
            <a:ext cx="8453688" cy="4203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3600" b="1" dirty="0" smtClean="0">
                <a:latin typeface="Candara" panose="020E0502030303020204" pitchFamily="34" charset="0"/>
              </a:rPr>
              <a:t>Mély hangrendű állatok</a:t>
            </a:r>
          </a:p>
        </p:txBody>
      </p:sp>
      <p:sp>
        <p:nvSpPr>
          <p:cNvPr id="4" name="Subtitle 5"/>
          <p:cNvSpPr txBox="1">
            <a:spLocks/>
          </p:cNvSpPr>
          <p:nvPr/>
        </p:nvSpPr>
        <p:spPr>
          <a:xfrm>
            <a:off x="2193637" y="2507571"/>
            <a:ext cx="8453688" cy="4203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3600" dirty="0" smtClean="0">
                <a:latin typeface="Candara" panose="020E0502030303020204" pitchFamily="34" charset="0"/>
              </a:rPr>
              <a:t>madár, kutya, oroszlán, majom, szamár, ló, macska, farkas, róka, szarvas, bogár, jaguár, hal</a:t>
            </a:r>
          </a:p>
        </p:txBody>
      </p:sp>
      <p:sp>
        <p:nvSpPr>
          <p:cNvPr id="5" name="Subtitle 5"/>
          <p:cNvSpPr txBox="1">
            <a:spLocks/>
          </p:cNvSpPr>
          <p:nvPr/>
        </p:nvSpPr>
        <p:spPr>
          <a:xfrm>
            <a:off x="2304473" y="4114699"/>
            <a:ext cx="8453688" cy="4203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3600" b="1" dirty="0" smtClean="0">
                <a:latin typeface="Candara" panose="020E0502030303020204" pitchFamily="34" charset="0"/>
              </a:rPr>
              <a:t>Magas hangrendű ruhák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2193637" y="4747289"/>
            <a:ext cx="8453688" cy="4203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3600" dirty="0">
                <a:latin typeface="Candara" panose="020E0502030303020204" pitchFamily="34" charset="0"/>
              </a:rPr>
              <a:t>m</a:t>
            </a:r>
            <a:r>
              <a:rPr lang="hu-HU" sz="3600" dirty="0" smtClean="0">
                <a:latin typeface="Candara" panose="020E0502030303020204" pitchFamily="34" charset="0"/>
              </a:rPr>
              <a:t>ellény, cipő, dzseki, ing, kendő, öv</a:t>
            </a:r>
          </a:p>
        </p:txBody>
      </p:sp>
    </p:spTree>
    <p:extLst>
      <p:ext uri="{BB962C8B-B14F-4D97-AF65-F5344CB8AC3E}">
        <p14:creationId xmlns:p14="http://schemas.microsoft.com/office/powerpoint/2010/main" val="289306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682805" y="1182557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zsezsezsezse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30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682805" y="1182557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 err="1" smtClean="0">
                <a:latin typeface="Candara" panose="020E0502030303020204" pitchFamily="34" charset="0"/>
              </a:rPr>
              <a:t>sasasasasasa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65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045029" y="1324071"/>
            <a:ext cx="10391376" cy="1655762"/>
          </a:xfrm>
        </p:spPr>
        <p:txBody>
          <a:bodyPr>
            <a:normAutofit/>
          </a:bodyPr>
          <a:lstStyle/>
          <a:p>
            <a:r>
              <a:rPr lang="hu-HU" sz="10000" dirty="0" err="1" smtClean="0">
                <a:latin typeface="Candara" panose="020E0502030303020204" pitchFamily="34" charset="0"/>
              </a:rPr>
              <a:t>nyanyanyanya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23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83771" y="2090057"/>
            <a:ext cx="10826805" cy="1423176"/>
          </a:xfrm>
        </p:spPr>
        <p:txBody>
          <a:bodyPr>
            <a:normAutofit fontScale="70000" lnSpcReduction="20000"/>
          </a:bodyPr>
          <a:lstStyle/>
          <a:p>
            <a:r>
              <a:rPr lang="hu-HU" sz="10000" dirty="0" err="1">
                <a:latin typeface="Candara" panose="020E0502030303020204" pitchFamily="34" charset="0"/>
              </a:rPr>
              <a:t>r</a:t>
            </a:r>
            <a:r>
              <a:rPr lang="hu-HU" sz="10000" dirty="0" err="1" smtClean="0">
                <a:latin typeface="Candara" panose="020E0502030303020204" pitchFamily="34" charset="0"/>
              </a:rPr>
              <a:t>etyetye</a:t>
            </a:r>
            <a:r>
              <a:rPr lang="hu-HU" sz="10000" dirty="0" smtClean="0">
                <a:latin typeface="Candara" panose="020E0502030303020204" pitchFamily="34" charset="0"/>
              </a:rPr>
              <a:t> </a:t>
            </a:r>
            <a:r>
              <a:rPr lang="hu-HU" sz="10000" dirty="0" err="1" smtClean="0">
                <a:latin typeface="Candara" panose="020E0502030303020204" pitchFamily="34" charset="0"/>
              </a:rPr>
              <a:t>retyetye</a:t>
            </a:r>
            <a:r>
              <a:rPr lang="hu-HU" sz="10000" dirty="0" smtClean="0">
                <a:latin typeface="Candara" panose="020E0502030303020204" pitchFamily="34" charset="0"/>
              </a:rPr>
              <a:t> </a:t>
            </a:r>
            <a:r>
              <a:rPr lang="hu-HU" sz="10000" dirty="0" err="1" smtClean="0">
                <a:latin typeface="Candara" panose="020E0502030303020204" pitchFamily="34" charset="0"/>
              </a:rPr>
              <a:t>retyetye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20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83771" y="2090057"/>
            <a:ext cx="10826805" cy="1423176"/>
          </a:xfrm>
        </p:spPr>
        <p:txBody>
          <a:bodyPr>
            <a:normAutofit lnSpcReduction="10000"/>
          </a:bodyPr>
          <a:lstStyle/>
          <a:p>
            <a:r>
              <a:rPr lang="hu-HU" sz="10000" dirty="0" err="1">
                <a:latin typeface="Candara" panose="020E0502030303020204" pitchFamily="34" charset="0"/>
              </a:rPr>
              <a:t>n</a:t>
            </a:r>
            <a:r>
              <a:rPr lang="hu-HU" sz="10000" dirty="0" err="1" smtClean="0">
                <a:latin typeface="Candara" panose="020E0502030303020204" pitchFamily="34" charset="0"/>
              </a:rPr>
              <a:t>yu</a:t>
            </a:r>
            <a:r>
              <a:rPr lang="hu-HU" sz="10000" dirty="0" smtClean="0">
                <a:latin typeface="Candara" panose="020E0502030303020204" pitchFamily="34" charset="0"/>
              </a:rPr>
              <a:t> </a:t>
            </a:r>
            <a:r>
              <a:rPr lang="hu-HU" sz="10000" dirty="0" err="1" smtClean="0">
                <a:latin typeface="Candara" panose="020E0502030303020204" pitchFamily="34" charset="0"/>
              </a:rPr>
              <a:t>nyi</a:t>
            </a:r>
            <a:r>
              <a:rPr lang="hu-HU" sz="10000" dirty="0" smtClean="0">
                <a:latin typeface="Candara" panose="020E0502030303020204" pitchFamily="34" charset="0"/>
              </a:rPr>
              <a:t> </a:t>
            </a:r>
            <a:r>
              <a:rPr lang="hu-HU" sz="10000" dirty="0" err="1" smtClean="0">
                <a:latin typeface="Candara" panose="020E0502030303020204" pitchFamily="34" charset="0"/>
              </a:rPr>
              <a:t>nyu</a:t>
            </a:r>
            <a:r>
              <a:rPr lang="hu-HU" sz="10000" dirty="0" smtClean="0">
                <a:latin typeface="Candara" panose="020E0502030303020204" pitchFamily="34" charset="0"/>
              </a:rPr>
              <a:t> </a:t>
            </a:r>
            <a:r>
              <a:rPr lang="hu-HU" sz="10000" dirty="0" err="1" smtClean="0">
                <a:latin typeface="Candara" panose="020E0502030303020204" pitchFamily="34" charset="0"/>
              </a:rPr>
              <a:t>nyó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24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83771" y="2090057"/>
            <a:ext cx="10826805" cy="1423176"/>
          </a:xfrm>
        </p:spPr>
        <p:txBody>
          <a:bodyPr>
            <a:normAutofit lnSpcReduction="10000"/>
          </a:bodyPr>
          <a:lstStyle/>
          <a:p>
            <a:r>
              <a:rPr lang="hu-HU" sz="10000" dirty="0" err="1">
                <a:latin typeface="Candara" panose="020E0502030303020204" pitchFamily="34" charset="0"/>
              </a:rPr>
              <a:t>c</a:t>
            </a:r>
            <a:r>
              <a:rPr lang="hu-HU" sz="10000" dirty="0" err="1" smtClean="0">
                <a:latin typeface="Candara" panose="020E0502030303020204" pitchFamily="34" charset="0"/>
              </a:rPr>
              <a:t>öcc</a:t>
            </a:r>
            <a:r>
              <a:rPr lang="hu-HU" sz="10000" dirty="0" smtClean="0">
                <a:latin typeface="Candara" panose="020E0502030303020204" pitchFamily="34" charset="0"/>
              </a:rPr>
              <a:t> </a:t>
            </a:r>
            <a:r>
              <a:rPr lang="hu-HU" sz="10000" dirty="0" err="1" smtClean="0">
                <a:latin typeface="Candara" panose="020E0502030303020204" pitchFamily="34" charset="0"/>
              </a:rPr>
              <a:t>cöcc</a:t>
            </a:r>
            <a:r>
              <a:rPr lang="hu-HU" sz="10000" dirty="0" smtClean="0">
                <a:latin typeface="Candara" panose="020E0502030303020204" pitchFamily="34" charset="0"/>
              </a:rPr>
              <a:t> </a:t>
            </a:r>
            <a:r>
              <a:rPr lang="hu-HU" sz="10000" dirty="0" err="1" smtClean="0">
                <a:latin typeface="Candara" panose="020E0502030303020204" pitchFamily="34" charset="0"/>
              </a:rPr>
              <a:t>cöcc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83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83771" y="2090057"/>
            <a:ext cx="10826805" cy="1423176"/>
          </a:xfrm>
        </p:spPr>
        <p:txBody>
          <a:bodyPr>
            <a:normAutofit lnSpcReduction="10000"/>
          </a:bodyPr>
          <a:lstStyle/>
          <a:p>
            <a:r>
              <a:rPr lang="hu-HU" sz="10000" dirty="0" err="1" smtClean="0">
                <a:latin typeface="Candara" panose="020E0502030303020204" pitchFamily="34" charset="0"/>
              </a:rPr>
              <a:t>cecececececece</a:t>
            </a:r>
            <a:r>
              <a:rPr lang="hu-HU" sz="10000" dirty="0" smtClean="0">
                <a:latin typeface="Candara" panose="020E0502030303020204" pitchFamily="34" charset="0"/>
              </a:rPr>
              <a:t>…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94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83771" y="2090057"/>
            <a:ext cx="10826805" cy="1423176"/>
          </a:xfrm>
        </p:spPr>
        <p:txBody>
          <a:bodyPr>
            <a:normAutofit lnSpcReduction="10000"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É Í É Í É Í É Í É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17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5890" y="221486"/>
            <a:ext cx="7644534" cy="3004746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3562" y="3472007"/>
            <a:ext cx="7709189" cy="3131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83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682805" y="1182557"/>
            <a:ext cx="9144000" cy="1655762"/>
          </a:xfrm>
        </p:spPr>
        <p:txBody>
          <a:bodyPr>
            <a:normAutofit fontScale="92500"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Smink és szépség</a:t>
            </a:r>
            <a:endParaRPr lang="hu-HU" sz="10000" dirty="0">
              <a:latin typeface="Candara" panose="020E0502030303020204" pitchFamily="34" charset="0"/>
            </a:endParaRPr>
          </a:p>
        </p:txBody>
      </p:sp>
      <p:pic>
        <p:nvPicPr>
          <p:cNvPr id="33794" name="Picture 2" descr="https://img.freepik.com/free-photo/overhead-view-makeup-products-white-background_23-2147899605.jpg?size=626&amp;ext=jpg&amp;fbclid=IwAR2YToRzXhDRf5BmoaA9YTnimaXUq-OKn_-w93Tovpt-iBO6l37R6vMpP4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480" y="2552700"/>
            <a:ext cx="5962650" cy="397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273480" y="6155293"/>
            <a:ext cx="26482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3"/>
              </a:rPr>
              <a:t>https://image.freepik.com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849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83771" y="2090057"/>
            <a:ext cx="10826805" cy="1423176"/>
          </a:xfrm>
        </p:spPr>
        <p:txBody>
          <a:bodyPr>
            <a:normAutofit lnSpcReduction="10000"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O A Á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73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27" y="1302328"/>
            <a:ext cx="11702473" cy="2447636"/>
          </a:xfrm>
          <a:prstGeom prst="rect">
            <a:avLst/>
          </a:prstGeom>
          <a:noFill/>
          <a:ln>
            <a:noFill/>
          </a:ln>
        </p:spPr>
      </p:pic>
      <p:pic>
        <p:nvPicPr>
          <p:cNvPr id="39938" name="Picture 2" descr="https://img.freepik.com/free-photo/two-brains-exchanging-information-with-jigsaw-pieces-yellow-arrows-chalkboard_23-2147874036.jpg?size=626&amp;ext=jpg&amp;fbclid=IwAR3VkSHqmy8-SniH26EgtL8QsaaUglnw8cIrsX4mhPxWBQJZOecFCRfQDx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7010" y="4487958"/>
            <a:ext cx="3557905" cy="2370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666965" y="4118626"/>
            <a:ext cx="2737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4"/>
              </a:rPr>
              <a:t>https://image.freepik.com/</a:t>
            </a:r>
            <a:endParaRPr lang="tr-TR" dirty="0"/>
          </a:p>
        </p:txBody>
      </p:sp>
      <p:sp>
        <p:nvSpPr>
          <p:cNvPr id="8" name="Rectangle 7"/>
          <p:cNvSpPr/>
          <p:nvPr/>
        </p:nvSpPr>
        <p:spPr>
          <a:xfrm>
            <a:off x="249383" y="6520150"/>
            <a:ext cx="105060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Forrás: </a:t>
            </a:r>
            <a:r>
              <a:rPr lang="tr-TR" dirty="0" smtClean="0"/>
              <a:t>Ház </a:t>
            </a:r>
            <a:r>
              <a:rPr lang="tr-TR" dirty="0"/>
              <a:t>Attila, Makra Hajnalka, Szende Virág: Hangoskönyv, Magyar Nyelvi Intézet, Budapest, 2000.</a:t>
            </a:r>
          </a:p>
        </p:txBody>
      </p:sp>
    </p:spTree>
    <p:extLst>
      <p:ext uri="{BB962C8B-B14F-4D97-AF65-F5344CB8AC3E}">
        <p14:creationId xmlns:p14="http://schemas.microsoft.com/office/powerpoint/2010/main" val="341187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03459" y="1166648"/>
            <a:ext cx="11374330" cy="5150069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hu-HU" sz="3000" dirty="0">
                <a:latin typeface="Candara" panose="020E0502030303020204" pitchFamily="34" charset="0"/>
              </a:rPr>
              <a:t>r</a:t>
            </a:r>
            <a:r>
              <a:rPr lang="hu-HU" sz="3000" dirty="0" smtClean="0">
                <a:latin typeface="Candara" panose="020E0502030303020204" pitchFamily="34" charset="0"/>
              </a:rPr>
              <a:t>úzs</a:t>
            </a:r>
          </a:p>
          <a:p>
            <a:pPr marL="514350" indent="-514350"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púder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korrektor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szappan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szempillaspirál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dezodor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sampon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balzsam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arckrém</a:t>
            </a:r>
          </a:p>
        </p:txBody>
      </p:sp>
    </p:spTree>
    <p:extLst>
      <p:ext uri="{BB962C8B-B14F-4D97-AF65-F5344CB8AC3E}">
        <p14:creationId xmlns:p14="http://schemas.microsoft.com/office/powerpoint/2010/main" val="124574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682805" y="1182557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török és magyar</a:t>
            </a:r>
            <a:endParaRPr lang="hu-HU" sz="10000" dirty="0">
              <a:latin typeface="Candara" panose="020E0502030303020204" pitchFamily="34" charset="0"/>
            </a:endParaRPr>
          </a:p>
        </p:txBody>
      </p:sp>
      <p:pic>
        <p:nvPicPr>
          <p:cNvPr id="34818" name="Picture 2" descr="https://img.freepik.com/free-photo/flag-turkey_1401-245.jpg?size=626&amp;ext=jpg&amp;fbclid=IwAR3kivl9rkbQYiTiIDk1Z2t7l7nZKm1Pf2Dv3m-uY6w43ZwEl2G2ARJC7H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059" y="3246120"/>
            <a:ext cx="4441245" cy="2958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820" name="Picture 4" descr="https://img.freepik.com/free-photo/flag-hungary_1401-129.jpg?size=626&amp;ext=jpg&amp;fbclid=IwAR3osrgVUHWmrp3IC5Gbs_CVMAZwfFplUxN3xAvxMwUjd6BqbFC4GnR4kt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1700" y="3246120"/>
            <a:ext cx="4335145" cy="288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174059" y="6243054"/>
            <a:ext cx="26482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4"/>
              </a:rPr>
              <a:t>https://image.freepik.com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497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03459" y="1166648"/>
            <a:ext cx="11374330" cy="5150069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árpa</a:t>
            </a:r>
          </a:p>
          <a:p>
            <a:pPr marL="514350" indent="-514350"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bordó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papagáj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kakaó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kapu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kecske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krém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kórus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pogácsa</a:t>
            </a:r>
          </a:p>
        </p:txBody>
      </p:sp>
    </p:spTree>
    <p:extLst>
      <p:ext uri="{BB962C8B-B14F-4D97-AF65-F5344CB8AC3E}">
        <p14:creationId xmlns:p14="http://schemas.microsoft.com/office/powerpoint/2010/main" val="302721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682805" y="1182557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A vessző (,)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25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49031" y="1177534"/>
            <a:ext cx="11374330" cy="5150069"/>
          </a:xfrm>
        </p:spPr>
        <p:txBody>
          <a:bodyPr>
            <a:noAutofit/>
          </a:bodyPr>
          <a:lstStyle/>
          <a:p>
            <a:r>
              <a:rPr lang="hu-HU" sz="2000" dirty="0" smtClean="0">
                <a:latin typeface="Candara" panose="020E0502030303020204" pitchFamily="34" charset="0"/>
              </a:rPr>
              <a:t>Tudok angolul, de sajnos csak egy kicsit beszélek magyarul.</a:t>
            </a:r>
          </a:p>
          <a:p>
            <a:endParaRPr lang="hu-HU" sz="2000" dirty="0" smtClean="0">
              <a:latin typeface="Candara" panose="020E0502030303020204" pitchFamily="34" charset="0"/>
            </a:endParaRPr>
          </a:p>
          <a:p>
            <a:r>
              <a:rPr lang="hu-HU" sz="2000" dirty="0" smtClean="0">
                <a:latin typeface="Candara" panose="020E0502030303020204" pitchFamily="34" charset="0"/>
              </a:rPr>
              <a:t>Ma tanulok, csütörtökön pedig sportolok.</a:t>
            </a:r>
          </a:p>
          <a:p>
            <a:endParaRPr lang="hu-HU" sz="2000" dirty="0" smtClean="0">
              <a:latin typeface="Candara" panose="020E0502030303020204" pitchFamily="34" charset="0"/>
            </a:endParaRPr>
          </a:p>
          <a:p>
            <a:r>
              <a:rPr lang="hu-HU" sz="2000" dirty="0" smtClean="0">
                <a:latin typeface="Candara" panose="020E0502030303020204" pitchFamily="34" charset="0"/>
              </a:rPr>
              <a:t>Kati a teremben van, László pedig Párizsban.</a:t>
            </a:r>
          </a:p>
          <a:p>
            <a:r>
              <a:rPr lang="hu-HU" sz="2000" smtClean="0">
                <a:latin typeface="Candara" panose="020E0502030303020204" pitchFamily="34" charset="0"/>
              </a:rPr>
              <a:t>__________</a:t>
            </a:r>
            <a:endParaRPr lang="hu-HU" sz="2000" dirty="0" smtClean="0">
              <a:latin typeface="Candara" panose="020E0502030303020204" pitchFamily="34" charset="0"/>
            </a:endParaRPr>
          </a:p>
          <a:p>
            <a:endParaRPr lang="hu-HU" sz="2000" dirty="0" smtClean="0">
              <a:latin typeface="Candara" panose="020E0502030303020204" pitchFamily="34" charset="0"/>
            </a:endParaRPr>
          </a:p>
          <a:p>
            <a:r>
              <a:rPr lang="hu-HU" sz="2000" dirty="0" smtClean="0">
                <a:latin typeface="Candara" panose="020E0502030303020204" pitchFamily="34" charset="0"/>
              </a:rPr>
              <a:t>János diák. Most az iskolában van.</a:t>
            </a:r>
          </a:p>
          <a:p>
            <a:endParaRPr lang="hu-HU" sz="2000" dirty="0" smtClean="0">
              <a:latin typeface="Candara" panose="020E0502030303020204" pitchFamily="34" charset="0"/>
            </a:endParaRPr>
          </a:p>
          <a:p>
            <a:r>
              <a:rPr lang="hu-HU" sz="2000" dirty="0" err="1" smtClean="0">
                <a:latin typeface="Candara" panose="020E0502030303020204" pitchFamily="34" charset="0"/>
              </a:rPr>
              <a:t>Demet</a:t>
            </a:r>
            <a:r>
              <a:rPr lang="hu-HU" sz="2000" dirty="0" smtClean="0">
                <a:latin typeface="Candara" panose="020E0502030303020204" pitchFamily="34" charset="0"/>
              </a:rPr>
              <a:t> nagyon jól beszél angolul. Most is Londonban van.</a:t>
            </a:r>
          </a:p>
          <a:p>
            <a:r>
              <a:rPr lang="hu-HU" sz="2000" smtClean="0">
                <a:latin typeface="Candara" panose="020E0502030303020204" pitchFamily="34" charset="0"/>
              </a:rPr>
              <a:t>__________</a:t>
            </a:r>
            <a:r>
              <a:rPr lang="hu-HU" sz="2000" dirty="0" smtClean="0">
                <a:latin typeface="Candara" panose="020E0502030303020204" pitchFamily="34" charset="0"/>
              </a:rPr>
              <a:t/>
            </a:r>
            <a:br>
              <a:rPr lang="hu-HU" sz="2000" dirty="0" smtClean="0">
                <a:latin typeface="Candara" panose="020E0502030303020204" pitchFamily="34" charset="0"/>
              </a:rPr>
            </a:br>
            <a:r>
              <a:rPr lang="hu-HU" sz="2000" dirty="0" smtClean="0">
                <a:latin typeface="Candara" panose="020E0502030303020204" pitchFamily="34" charset="0"/>
              </a:rPr>
              <a:t>Hogy vagy?</a:t>
            </a:r>
          </a:p>
          <a:p>
            <a:r>
              <a:rPr lang="hu-HU" sz="2000" dirty="0" err="1" smtClean="0">
                <a:latin typeface="Candara" panose="020E0502030303020204" pitchFamily="34" charset="0"/>
              </a:rPr>
              <a:t>Mustafa</a:t>
            </a:r>
            <a:r>
              <a:rPr lang="hu-HU" sz="2000" dirty="0" smtClean="0">
                <a:latin typeface="Candara" panose="020E0502030303020204" pitchFamily="34" charset="0"/>
              </a:rPr>
              <a:t> diák?</a:t>
            </a:r>
            <a:endParaRPr lang="hu-HU" sz="2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19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03459" y="1166648"/>
            <a:ext cx="11374330" cy="5150069"/>
          </a:xfrm>
        </p:spPr>
        <p:txBody>
          <a:bodyPr>
            <a:noAutofit/>
          </a:bodyPr>
          <a:lstStyle/>
          <a:p>
            <a:r>
              <a:rPr lang="hu-HU" sz="2000" dirty="0">
                <a:latin typeface="Candara" panose="020E0502030303020204" pitchFamily="34" charset="0"/>
              </a:rPr>
              <a:t>Mikor nevetett utoljára egy </a:t>
            </a:r>
            <a:r>
              <a:rPr lang="hu-HU" sz="2000">
                <a:latin typeface="Candara" panose="020E0502030303020204" pitchFamily="34" charset="0"/>
              </a:rPr>
              <a:t>igazán </a:t>
            </a:r>
            <a:r>
              <a:rPr lang="hu-HU" sz="2000" smtClean="0">
                <a:latin typeface="Candara" panose="020E0502030303020204" pitchFamily="34" charset="0"/>
              </a:rPr>
              <a:t>jót__Ma reggel__ Tegnap__Talán </a:t>
            </a:r>
            <a:r>
              <a:rPr lang="hu-HU" sz="2000">
                <a:latin typeface="Candara" panose="020E0502030303020204" pitchFamily="34" charset="0"/>
              </a:rPr>
              <a:t>hetekkel </a:t>
            </a:r>
            <a:r>
              <a:rPr lang="hu-HU" sz="2000" smtClean="0">
                <a:latin typeface="Candara" panose="020E0502030303020204" pitchFamily="34" charset="0"/>
              </a:rPr>
              <a:t>ezelőtt__ </a:t>
            </a:r>
            <a:r>
              <a:rPr lang="hu-HU" sz="2000" dirty="0">
                <a:latin typeface="Candara" panose="020E0502030303020204" pitchFamily="34" charset="0"/>
              </a:rPr>
              <a:t>Nevetni pedig a legújabb orvosi kutatások szerint nemcsak egyszerűen </a:t>
            </a:r>
            <a:r>
              <a:rPr lang="hu-HU" sz="2000">
                <a:latin typeface="Candara" panose="020E0502030303020204" pitchFamily="34" charset="0"/>
              </a:rPr>
              <a:t>jó </a:t>
            </a:r>
            <a:r>
              <a:rPr lang="hu-HU" sz="2000" smtClean="0">
                <a:latin typeface="Candara" panose="020E0502030303020204" pitchFamily="34" charset="0"/>
              </a:rPr>
              <a:t>dolog__ </a:t>
            </a:r>
            <a:r>
              <a:rPr lang="hu-HU" sz="2000" dirty="0">
                <a:latin typeface="Candara" panose="020E0502030303020204" pitchFamily="34" charset="0"/>
              </a:rPr>
              <a:t>hanem </a:t>
            </a:r>
            <a:r>
              <a:rPr lang="hu-HU" sz="2000">
                <a:latin typeface="Candara" panose="020E0502030303020204" pitchFamily="34" charset="0"/>
              </a:rPr>
              <a:t>egészséges </a:t>
            </a:r>
            <a:r>
              <a:rPr lang="hu-HU" sz="2000" smtClean="0">
                <a:latin typeface="Candara" panose="020E0502030303020204" pitchFamily="34" charset="0"/>
              </a:rPr>
              <a:t>is__ </a:t>
            </a:r>
            <a:r>
              <a:rPr lang="hu-HU" sz="2000">
                <a:latin typeface="Candara" panose="020E0502030303020204" pitchFamily="34" charset="0"/>
              </a:rPr>
              <a:t>Egy </a:t>
            </a:r>
            <a:r>
              <a:rPr lang="hu-HU" sz="2000" smtClean="0">
                <a:latin typeface="Candara" panose="020E0502030303020204" pitchFamily="34" charset="0"/>
              </a:rPr>
              <a:t>eszköz__ </a:t>
            </a:r>
            <a:r>
              <a:rPr lang="hu-HU" sz="2000" dirty="0">
                <a:latin typeface="Candara" panose="020E0502030303020204" pitchFamily="34" charset="0"/>
              </a:rPr>
              <a:t>amely úgy javít </a:t>
            </a:r>
            <a:r>
              <a:rPr lang="hu-HU" sz="2000">
                <a:latin typeface="Candara" panose="020E0502030303020204" pitchFamily="34" charset="0"/>
              </a:rPr>
              <a:t>a </a:t>
            </a:r>
            <a:r>
              <a:rPr lang="hu-HU" sz="2000" smtClean="0">
                <a:latin typeface="Candara" panose="020E0502030303020204" pitchFamily="34" charset="0"/>
              </a:rPr>
              <a:t>közérzetünkön__ </a:t>
            </a:r>
            <a:r>
              <a:rPr lang="hu-HU" sz="2000" dirty="0">
                <a:latin typeface="Candara" panose="020E0502030303020204" pitchFamily="34" charset="0"/>
              </a:rPr>
              <a:t>hogy nem </a:t>
            </a:r>
            <a:r>
              <a:rPr lang="hu-HU" sz="2000">
                <a:latin typeface="Candara" panose="020E0502030303020204" pitchFamily="34" charset="0"/>
              </a:rPr>
              <a:t>kerül </a:t>
            </a:r>
            <a:r>
              <a:rPr lang="hu-HU" sz="2000" smtClean="0">
                <a:latin typeface="Candara" panose="020E0502030303020204" pitchFamily="34" charset="0"/>
              </a:rPr>
              <a:t>pénzbe__</a:t>
            </a:r>
            <a:endParaRPr lang="hu-HU" sz="2000" dirty="0">
              <a:latin typeface="Candara" panose="020E0502030303020204" pitchFamily="34" charset="0"/>
            </a:endParaRPr>
          </a:p>
          <a:p>
            <a:endParaRPr lang="hu-HU" sz="2000" dirty="0">
              <a:latin typeface="Candara" panose="020E0502030303020204" pitchFamily="34" charset="0"/>
            </a:endParaRPr>
          </a:p>
          <a:p>
            <a:r>
              <a:rPr lang="hu-HU" sz="2000" dirty="0">
                <a:latin typeface="Candara" panose="020E0502030303020204" pitchFamily="34" charset="0"/>
              </a:rPr>
              <a:t>A nemrégiben közzétett tudományos eredmények a nevetés pozitív élettani </a:t>
            </a:r>
            <a:r>
              <a:rPr lang="hu-HU" sz="2000">
                <a:latin typeface="Candara" panose="020E0502030303020204" pitchFamily="34" charset="0"/>
              </a:rPr>
              <a:t>hatásait </a:t>
            </a:r>
            <a:r>
              <a:rPr lang="hu-HU" sz="2000" smtClean="0">
                <a:latin typeface="Candara" panose="020E0502030303020204" pitchFamily="34" charset="0"/>
              </a:rPr>
              <a:t>bizonyítják__ </a:t>
            </a:r>
            <a:r>
              <a:rPr lang="hu-HU" sz="2000" dirty="0">
                <a:latin typeface="Candara" panose="020E0502030303020204" pitchFamily="34" charset="0"/>
              </a:rPr>
              <a:t>Egy amerikai kísérletben a résztvevőknek egyik </a:t>
            </a:r>
            <a:r>
              <a:rPr lang="hu-HU" sz="2000">
                <a:latin typeface="Candara" panose="020E0502030303020204" pitchFamily="34" charset="0"/>
              </a:rPr>
              <a:t>nap </a:t>
            </a:r>
            <a:r>
              <a:rPr lang="hu-HU" sz="2000" smtClean="0">
                <a:latin typeface="Candara" panose="020E0502030303020204" pitchFamily="34" charset="0"/>
              </a:rPr>
              <a:t>humoros__ </a:t>
            </a:r>
            <a:r>
              <a:rPr lang="hu-HU" sz="2000" dirty="0">
                <a:latin typeface="Candara" panose="020E0502030303020204" pitchFamily="34" charset="0"/>
              </a:rPr>
              <a:t>másik nap drámai filmjeleneteket </a:t>
            </a:r>
            <a:r>
              <a:rPr lang="hu-HU" sz="2000">
                <a:latin typeface="Candara" panose="020E0502030303020204" pitchFamily="34" charset="0"/>
              </a:rPr>
              <a:t>játszottak </a:t>
            </a:r>
            <a:r>
              <a:rPr lang="hu-HU" sz="2000" smtClean="0">
                <a:latin typeface="Candara" panose="020E0502030303020204" pitchFamily="34" charset="0"/>
              </a:rPr>
              <a:t>le___ </a:t>
            </a:r>
            <a:r>
              <a:rPr lang="hu-HU" sz="2000" dirty="0">
                <a:latin typeface="Candara" panose="020E0502030303020204" pitchFamily="34" charset="0"/>
              </a:rPr>
              <a:t>A filmvetítés előtt és után megvizsgálták a </a:t>
            </a:r>
            <a:r>
              <a:rPr lang="hu-HU" sz="2000">
                <a:latin typeface="Candara" panose="020E0502030303020204" pitchFamily="34" charset="0"/>
              </a:rPr>
              <a:t>résztvevők </a:t>
            </a:r>
            <a:r>
              <a:rPr lang="hu-HU" sz="2000" smtClean="0">
                <a:latin typeface="Candara" panose="020E0502030303020204" pitchFamily="34" charset="0"/>
              </a:rPr>
              <a:t>vérkeringését___</a:t>
            </a:r>
            <a:r>
              <a:rPr lang="hu-HU" sz="2000" dirty="0" err="1" smtClean="0">
                <a:latin typeface="Candara" panose="020E0502030303020204" pitchFamily="34" charset="0"/>
              </a:rPr>
              <a:t>és</a:t>
            </a:r>
            <a:r>
              <a:rPr lang="hu-HU" sz="2000" dirty="0" smtClean="0">
                <a:latin typeface="Candara" panose="020E0502030303020204" pitchFamily="34" charset="0"/>
              </a:rPr>
              <a:t> </a:t>
            </a:r>
            <a:r>
              <a:rPr lang="hu-HU" sz="2000">
                <a:latin typeface="Candara" panose="020E0502030303020204" pitchFamily="34" charset="0"/>
              </a:rPr>
              <a:t>azt </a:t>
            </a:r>
            <a:r>
              <a:rPr lang="hu-HU" sz="2000" smtClean="0">
                <a:latin typeface="Candara" panose="020E0502030303020204" pitchFamily="34" charset="0"/>
              </a:rPr>
              <a:t>tapasztalták__hogy </a:t>
            </a:r>
            <a:r>
              <a:rPr lang="hu-HU" sz="2000" dirty="0">
                <a:latin typeface="Candara" panose="020E0502030303020204" pitchFamily="34" charset="0"/>
              </a:rPr>
              <a:t>a vidám jelenetek hatására a többség </a:t>
            </a:r>
            <a:r>
              <a:rPr lang="hu-HU" sz="2000">
                <a:latin typeface="Candara" panose="020E0502030303020204" pitchFamily="34" charset="0"/>
              </a:rPr>
              <a:t>vérkeringése </a:t>
            </a:r>
            <a:r>
              <a:rPr lang="hu-HU" sz="2000" smtClean="0">
                <a:latin typeface="Candara" panose="020E0502030303020204" pitchFamily="34" charset="0"/>
              </a:rPr>
              <a:t>javult___ </a:t>
            </a:r>
            <a:r>
              <a:rPr lang="hu-HU" sz="2000" dirty="0">
                <a:latin typeface="Candara" panose="020E0502030303020204" pitchFamily="34" charset="0"/>
              </a:rPr>
              <a:t>míg a drámai jelenetek után a résztvevők kétharmadánál </a:t>
            </a:r>
            <a:r>
              <a:rPr lang="hu-HU" sz="2000" dirty="0" smtClean="0">
                <a:latin typeface="Candara" panose="020E0502030303020204" pitchFamily="34" charset="0"/>
              </a:rPr>
              <a:t>romló </a:t>
            </a:r>
            <a:r>
              <a:rPr lang="hu-HU" sz="2000">
                <a:latin typeface="Candara" panose="020E0502030303020204" pitchFamily="34" charset="0"/>
              </a:rPr>
              <a:t>adatokat </a:t>
            </a:r>
            <a:r>
              <a:rPr lang="hu-HU" sz="2000" smtClean="0">
                <a:latin typeface="Candara" panose="020E0502030303020204" pitchFamily="34" charset="0"/>
              </a:rPr>
              <a:t>mértek__A </a:t>
            </a:r>
            <a:r>
              <a:rPr lang="hu-HU" sz="2000" dirty="0">
                <a:latin typeface="Candara" panose="020E0502030303020204" pitchFamily="34" charset="0"/>
              </a:rPr>
              <a:t>nevetés fokozza a belső érfalak (</a:t>
            </a:r>
            <a:r>
              <a:rPr lang="hu-HU" sz="2000" dirty="0" err="1">
                <a:latin typeface="Candara" panose="020E0502030303020204" pitchFamily="34" charset="0"/>
              </a:rPr>
              <a:t>endotélium</a:t>
            </a:r>
            <a:r>
              <a:rPr lang="hu-HU" sz="2000">
                <a:latin typeface="Candara" panose="020E0502030303020204" pitchFamily="34" charset="0"/>
              </a:rPr>
              <a:t>) </a:t>
            </a:r>
            <a:r>
              <a:rPr lang="hu-HU" sz="2000" smtClean="0">
                <a:latin typeface="Candara" panose="020E0502030303020204" pitchFamily="34" charset="0"/>
              </a:rPr>
              <a:t>rugalmasságát__ </a:t>
            </a:r>
            <a:r>
              <a:rPr lang="hu-HU" sz="2000" dirty="0">
                <a:latin typeface="Candara" panose="020E0502030303020204" pitchFamily="34" charset="0"/>
              </a:rPr>
              <a:t>élénkíti a vérkeringést és csökkenti </a:t>
            </a:r>
            <a:r>
              <a:rPr lang="hu-HU" sz="2000">
                <a:latin typeface="Candara" panose="020E0502030303020204" pitchFamily="34" charset="0"/>
              </a:rPr>
              <a:t>a </a:t>
            </a:r>
            <a:r>
              <a:rPr lang="hu-HU" sz="2000" smtClean="0">
                <a:latin typeface="Candara" panose="020E0502030303020204" pitchFamily="34" charset="0"/>
              </a:rPr>
              <a:t>vérnyomást__A </a:t>
            </a:r>
            <a:r>
              <a:rPr lang="hu-HU" sz="2000" dirty="0">
                <a:latin typeface="Candara" panose="020E0502030303020204" pitchFamily="34" charset="0"/>
              </a:rPr>
              <a:t>kutatás vezetői szerint a nevetés terápiás adagja legalább napi </a:t>
            </a:r>
            <a:r>
              <a:rPr lang="hu-HU" sz="2000">
                <a:latin typeface="Candara" panose="020E0502030303020204" pitchFamily="34" charset="0"/>
              </a:rPr>
              <a:t>15 </a:t>
            </a:r>
            <a:r>
              <a:rPr lang="hu-HU" sz="2000" smtClean="0">
                <a:latin typeface="Candara" panose="020E0502030303020204" pitchFamily="34" charset="0"/>
              </a:rPr>
              <a:t>perc__ </a:t>
            </a:r>
            <a:r>
              <a:rPr lang="hu-HU" sz="2000" dirty="0">
                <a:latin typeface="Candara" panose="020E0502030303020204" pitchFamily="34" charset="0"/>
              </a:rPr>
              <a:t>ami fontos szerepet játszhat a szív és érrendszer </a:t>
            </a:r>
            <a:r>
              <a:rPr lang="hu-HU" sz="2000">
                <a:latin typeface="Candara" panose="020E0502030303020204" pitchFamily="34" charset="0"/>
              </a:rPr>
              <a:t>egészségének </a:t>
            </a:r>
            <a:r>
              <a:rPr lang="hu-HU" sz="2000" smtClean="0">
                <a:latin typeface="Candara" panose="020E0502030303020204" pitchFamily="34" charset="0"/>
              </a:rPr>
              <a:t>megőrzésében__</a:t>
            </a:r>
            <a:endParaRPr lang="hu-HU" sz="2000" dirty="0">
              <a:latin typeface="Candara" panose="020E0502030303020204" pitchFamily="34" charset="0"/>
            </a:endParaRPr>
          </a:p>
          <a:p>
            <a:endParaRPr lang="hu-HU" sz="2000" dirty="0" smtClean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39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03459" y="1166648"/>
            <a:ext cx="11374330" cy="5150069"/>
          </a:xfrm>
        </p:spPr>
        <p:txBody>
          <a:bodyPr>
            <a:noAutofit/>
          </a:bodyPr>
          <a:lstStyle/>
          <a:p>
            <a:r>
              <a:rPr lang="hu-HU" sz="2000" dirty="0">
                <a:latin typeface="Candara" panose="020E0502030303020204" pitchFamily="34" charset="0"/>
              </a:rPr>
              <a:t>Mikor nevetett utoljára egy igazán jót? Ma reggel? Tegnap? Talán hetekkel ezelőtt? Nevetni pedig a legújabb orvosi kutatások szerint nemcsak egyszerűen jó dolog, hanem egészséges is. Egy eszköz, amely úgy javít a </a:t>
            </a:r>
            <a:r>
              <a:rPr lang="hu-HU" sz="2000" dirty="0" err="1">
                <a:latin typeface="Candara" panose="020E0502030303020204" pitchFamily="34" charset="0"/>
              </a:rPr>
              <a:t>közérzetünkön</a:t>
            </a:r>
            <a:r>
              <a:rPr lang="hu-HU" sz="2000" dirty="0">
                <a:latin typeface="Candara" panose="020E0502030303020204" pitchFamily="34" charset="0"/>
              </a:rPr>
              <a:t>, hogy nem kerül pénzbe. </a:t>
            </a:r>
          </a:p>
          <a:p>
            <a:endParaRPr lang="hu-HU" sz="2000" dirty="0">
              <a:latin typeface="Candara" panose="020E0502030303020204" pitchFamily="34" charset="0"/>
            </a:endParaRPr>
          </a:p>
          <a:p>
            <a:r>
              <a:rPr lang="hu-HU" sz="2000" dirty="0">
                <a:latin typeface="Candara" panose="020E0502030303020204" pitchFamily="34" charset="0"/>
              </a:rPr>
              <a:t>A nemrégiben közzétett tudományos eredmények a nevetés pozitív élettani hatásait bizonyítják. Egy amerikai kísérletben a résztvevőknek egyik nap humoros, másik nap drámai filmjeleneteket játszottak le. A filmvetítés előtt és után megvizsgálták a résztvevők vérkeringését, és azt tapasztalták, hogy a vidám jelenetek hatására a többség vérkeringése javult, míg a drámai jelenetek után a résztvevők kétharmadánál (2/3) romló adatokat mértek. A nevetés fokozza a belső érfalak (</a:t>
            </a:r>
            <a:r>
              <a:rPr lang="hu-HU" sz="2000" dirty="0" err="1">
                <a:latin typeface="Candara" panose="020E0502030303020204" pitchFamily="34" charset="0"/>
              </a:rPr>
              <a:t>endotélium</a:t>
            </a:r>
            <a:r>
              <a:rPr lang="hu-HU" sz="2000" dirty="0">
                <a:latin typeface="Candara" panose="020E0502030303020204" pitchFamily="34" charset="0"/>
              </a:rPr>
              <a:t>) rugalmasságát, élénkíti a vérkeringést és csökkenti a vérnyomást. A kutatás vezetői szerint a nevetés terápiás adagja legalább napi 15 perc, ami fontos szerepet játszhat a szív és érrendszer egészségének megőrzésében. </a:t>
            </a:r>
          </a:p>
          <a:p>
            <a:endParaRPr lang="hu-HU" sz="2000" dirty="0" smtClean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40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493</Words>
  <Application>Microsoft Office PowerPoint</Application>
  <PresentationFormat>Widescreen</PresentationFormat>
  <Paragraphs>69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Candara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Éva Tóth</dc:creator>
  <cp:lastModifiedBy>Éva Tóth</cp:lastModifiedBy>
  <cp:revision>1</cp:revision>
  <dcterms:created xsi:type="dcterms:W3CDTF">2020-05-08T20:14:10Z</dcterms:created>
  <dcterms:modified xsi:type="dcterms:W3CDTF">2020-05-08T20:14:29Z</dcterms:modified>
</cp:coreProperties>
</file>