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14.12.2017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1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Konu:İleri Genelci Değerlendirmede Sorunlar</a:t>
            </a:r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Müracaatçıların Farklılıklarına Duyarlılık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Sosyal hizmet eğitimi müracaatçıların farklılıklarına duyarlılığı önemsemektedir</a:t>
            </a:r>
            <a:r>
              <a:rPr lang="tr-TR" dirty="0" smtClean="0"/>
              <a:t>.</a:t>
            </a:r>
            <a:endParaRPr lang="tr-TR" dirty="0" smtClean="0"/>
          </a:p>
          <a:p>
            <a:r>
              <a:rPr lang="tr-TR" dirty="0" smtClean="0"/>
              <a:t>Eğitim sürecinde çeşitli müracaatçıların özelliklerini öğretilmektedir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Farklılıkları olan insanların ortak </a:t>
            </a:r>
            <a:r>
              <a:rPr lang="tr-TR" dirty="0" smtClean="0"/>
              <a:t>özellikleri</a:t>
            </a:r>
            <a:endParaRPr lang="tr-TR" dirty="0" smtClean="0"/>
          </a:p>
          <a:p>
            <a:r>
              <a:rPr lang="tr-TR" dirty="0" smtClean="0"/>
              <a:t>Müracaatçıların sınırlılıkları ve direnç </a:t>
            </a:r>
            <a:r>
              <a:rPr lang="tr-TR" dirty="0" smtClean="0"/>
              <a:t>noktaları</a:t>
            </a:r>
            <a:endParaRPr lang="tr-TR" dirty="0" smtClean="0"/>
          </a:p>
          <a:p>
            <a:r>
              <a:rPr lang="tr-TR" dirty="0" smtClean="0"/>
              <a:t>Müracaatçıların güçlü yönleri</a:t>
            </a:r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Müracaatçıların Farklılıklarına Duyarlılık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Yaş</a:t>
            </a:r>
          </a:p>
          <a:p>
            <a:r>
              <a:rPr lang="tr-TR" dirty="0" smtClean="0"/>
              <a:t>Cinsiyet</a:t>
            </a:r>
          </a:p>
          <a:p>
            <a:r>
              <a:rPr lang="tr-TR" dirty="0" smtClean="0"/>
              <a:t>Eğitim durumu</a:t>
            </a:r>
          </a:p>
          <a:p>
            <a:r>
              <a:rPr lang="tr-TR" dirty="0" smtClean="0"/>
              <a:t>Yapabilirlik</a:t>
            </a:r>
          </a:p>
          <a:p>
            <a:r>
              <a:rPr lang="tr-TR" dirty="0" smtClean="0"/>
              <a:t>Cinsel yönelim</a:t>
            </a:r>
          </a:p>
          <a:p>
            <a:r>
              <a:rPr lang="tr-TR" dirty="0" smtClean="0"/>
              <a:t>Gelir</a:t>
            </a:r>
          </a:p>
          <a:p>
            <a:r>
              <a:rPr lang="tr-TR" dirty="0" smtClean="0"/>
              <a:t>Etnik köken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Farklılıklara Duyarlılığın Önündeki Engeller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Sosyal hizmet uzmanının kendisi</a:t>
            </a:r>
          </a:p>
          <a:p>
            <a:pPr lvl="1"/>
            <a:r>
              <a:rPr lang="tr-TR" dirty="0" smtClean="0"/>
              <a:t>Kişisel değerler</a:t>
            </a:r>
            <a:endParaRPr lang="tr-TR" dirty="0" smtClean="0"/>
          </a:p>
          <a:p>
            <a:pPr lvl="1"/>
            <a:r>
              <a:rPr lang="tr-TR" dirty="0" smtClean="0"/>
              <a:t>Gelişimsel </a:t>
            </a:r>
            <a:r>
              <a:rPr lang="tr-TR" dirty="0" smtClean="0"/>
              <a:t>sınırlılıkları</a:t>
            </a:r>
            <a:endParaRPr lang="tr-TR" dirty="0" smtClean="0"/>
          </a:p>
          <a:p>
            <a:pPr lvl="1"/>
            <a:r>
              <a:rPr lang="tr-TR" dirty="0" smtClean="0"/>
              <a:t>Karşıt </a:t>
            </a:r>
            <a:r>
              <a:rPr lang="tr-TR" dirty="0" err="1" smtClean="0"/>
              <a:t>transferansları</a:t>
            </a:r>
            <a:endParaRPr lang="tr-TR" dirty="0" smtClean="0"/>
          </a:p>
          <a:p>
            <a:pPr lvl="1"/>
            <a:r>
              <a:rPr lang="tr-TR" dirty="0" err="1" smtClean="0"/>
              <a:t>Özfarkındalık</a:t>
            </a:r>
            <a:r>
              <a:rPr lang="tr-TR" dirty="0" smtClean="0"/>
              <a:t> eksikliği</a:t>
            </a:r>
          </a:p>
          <a:p>
            <a:pPr lvl="1"/>
            <a:r>
              <a:rPr lang="tr-TR" dirty="0" smtClean="0"/>
              <a:t>Gelişimsel Olgunluk</a:t>
            </a:r>
          </a:p>
          <a:p>
            <a:pPr lvl="1"/>
            <a:r>
              <a:rPr lang="tr-TR" dirty="0" smtClean="0"/>
              <a:t>Kuram Temelli Uygulama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Farklılıklara Duyarlılığın Önündeki Engeller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Kurum</a:t>
            </a:r>
          </a:p>
          <a:p>
            <a:pPr lvl="1"/>
            <a:r>
              <a:rPr lang="tr-TR" dirty="0" smtClean="0"/>
              <a:t>Uzmanın yaptığı değerlendirme çalıştığı kurumun </a:t>
            </a:r>
            <a:r>
              <a:rPr lang="tr-TR" dirty="0" smtClean="0"/>
              <a:t>özellikleri duyarlılığı etkileyebilir.</a:t>
            </a:r>
          </a:p>
          <a:p>
            <a:pPr lvl="1"/>
            <a:r>
              <a:rPr lang="tr-TR" dirty="0" smtClean="0"/>
              <a:t>Sağlıklı bir </a:t>
            </a:r>
            <a:r>
              <a:rPr lang="tr-TR" dirty="0" smtClean="0"/>
              <a:t>kurumda yöneticiler </a:t>
            </a:r>
            <a:r>
              <a:rPr lang="tr-TR" dirty="0" smtClean="0"/>
              <a:t>ve çalışanlar uygulamalar hakkındaki varsayımlarını sürekli olarak gözden </a:t>
            </a:r>
            <a:r>
              <a:rPr lang="tr-TR" dirty="0" smtClean="0"/>
              <a:t>geçirir.</a:t>
            </a:r>
          </a:p>
          <a:p>
            <a:pPr lvl="1"/>
            <a:r>
              <a:rPr lang="tr-TR" dirty="0" smtClean="0"/>
              <a:t>Sağlıklı bir kurum çalışanlarının </a:t>
            </a:r>
            <a:r>
              <a:rPr lang="tr-TR" dirty="0" smtClean="0"/>
              <a:t>farklılıklarını kabul </a:t>
            </a:r>
            <a:r>
              <a:rPr lang="tr-TR" dirty="0" smtClean="0"/>
              <a:t>eder.</a:t>
            </a:r>
          </a:p>
          <a:p>
            <a:pPr lvl="1"/>
            <a:r>
              <a:rPr lang="tr-TR" dirty="0" smtClean="0"/>
              <a:t>Her bir sosyal hizmet uzmanının insan davranışı ve sosyal çevre hakkındaki kişisel görüşlerini özgürce, serbestçe ve herhangi bir baskıya maruz kalmadan ya da korku yaşamadan açıklayabilmesi gerekir.</a:t>
            </a:r>
          </a:p>
          <a:p>
            <a:pPr lvl="1"/>
            <a:r>
              <a:rPr lang="tr-TR" dirty="0" smtClean="0"/>
              <a:t>Karşıt </a:t>
            </a:r>
            <a:r>
              <a:rPr lang="tr-TR" dirty="0" err="1" smtClean="0"/>
              <a:t>transferans</a:t>
            </a:r>
            <a:r>
              <a:rPr lang="tr-TR" dirty="0" smtClean="0"/>
              <a:t> tepkilerini de serbestçe açıklayabilmelidirler.</a:t>
            </a:r>
          </a:p>
          <a:p>
            <a:pPr lvl="1"/>
            <a:endParaRPr lang="tr-TR" dirty="0" smtClean="0"/>
          </a:p>
          <a:p>
            <a:pPr lvl="1"/>
            <a:endParaRPr lang="tr-TR" dirty="0" smtClean="0"/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Farklılıklara Duyarlılığın Önündeki Engeller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Kültür</a:t>
            </a:r>
          </a:p>
          <a:p>
            <a:pPr lvl="1"/>
            <a:r>
              <a:rPr lang="tr-TR" dirty="0" smtClean="0"/>
              <a:t>Rol performanslarına dair normlar, herhangi bir grup içinde yaşa, cinsiyete, fiziksel ve sosyal çevreye göre çeşitlilik gösterebilmektedir.</a:t>
            </a:r>
          </a:p>
          <a:p>
            <a:pPr lvl="1"/>
            <a:r>
              <a:rPr lang="tr-TR" dirty="0" smtClean="0"/>
              <a:t>Nerede yaşıyor olurlarsa olsun, sosyal hizmet uzmanları yerel ya da daha geniş </a:t>
            </a:r>
            <a:r>
              <a:rPr lang="tr-TR" dirty="0" err="1" smtClean="0"/>
              <a:t>sosyo</a:t>
            </a:r>
            <a:r>
              <a:rPr lang="tr-TR" dirty="0" smtClean="0"/>
              <a:t>-kültürel yapı tarafından oluşturulmuş gerçeklikleri belirleyebilmek ve bu tip durumlarda çalışmanın nasıl bir süreç olduğunu değerlendirebilmek için güvenli bir şekilde birbirleriyle buluşabilecekleri fırsatlara ihtiyaç duyabilirler.</a:t>
            </a:r>
          </a:p>
          <a:p>
            <a:pPr lvl="1"/>
            <a:r>
              <a:rPr lang="tr-TR" dirty="0" smtClean="0"/>
              <a:t>Tüm sosyal organizasyonlarda olduğu gibi toplum da daha geniş bir sistemle ilintilidir, tüm insanlara ait global bir ailenin parçasıdır.</a:t>
            </a:r>
          </a:p>
          <a:p>
            <a:pPr lvl="1"/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356</TotalTime>
  <Words>246</Words>
  <Application>Microsoft Office PowerPoint</Application>
  <PresentationFormat>Ekran Gösterisi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Kaynak</vt:lpstr>
      <vt:lpstr>Ankara Üniversitesi  Sağlık Bilimleri Fakültesi Sosyal Hizmet Bölümü</vt:lpstr>
      <vt:lpstr>Müracaatçıların Farklılıklarına Duyarlılık</vt:lpstr>
      <vt:lpstr>Müracaatçıların Farklılıklarına Duyarlılık</vt:lpstr>
      <vt:lpstr>Farklılıklara Duyarlılığın Önündeki Engeller</vt:lpstr>
      <vt:lpstr>Farklılıklara Duyarlılığın Önündeki Engeller</vt:lpstr>
      <vt:lpstr>Farklılıklara Duyarlılığın Önündeki Engeller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burcu</cp:lastModifiedBy>
  <cp:revision>30</cp:revision>
  <dcterms:created xsi:type="dcterms:W3CDTF">2017-04-26T08:36:58Z</dcterms:created>
  <dcterms:modified xsi:type="dcterms:W3CDTF">2017-12-14T08:09:56Z</dcterms:modified>
</cp:coreProperties>
</file>