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11.12.2018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11.12.2018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Tüketim </a:t>
            </a:r>
            <a:r>
              <a:rPr lang="tr-TR" sz="4400">
                <a:latin typeface="Bell MT" pitchFamily="18" charset="0"/>
                <a:cs typeface="Andalus" pitchFamily="18" charset="-78"/>
              </a:rPr>
              <a:t>ve Antropoloji</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dokuzuncu haftası, toplam üç hafta sürecek antropoloji ile tüketim ilişkisini veya tüketimin antropolojisini aydınlatmaya soyunduğumuz son hafta. Şu ana kadar kurduğumuz zeminle antropolojinin beslendiği ve meydan okuduğu kavramsal çerçevelere artık aşinayız.</a:t>
            </a:r>
          </a:p>
          <a:p>
            <a:r>
              <a:rPr lang="tr-TR" sz="2400" dirty="0">
                <a:latin typeface="Bell MT" pitchFamily="18" charset="0"/>
              </a:rPr>
              <a:t>Bu son haftada </a:t>
            </a:r>
            <a:r>
              <a:rPr lang="tr-TR" sz="2400" dirty="0" err="1">
                <a:latin typeface="Bell MT" pitchFamily="18" charset="0"/>
              </a:rPr>
              <a:t>Daniel</a:t>
            </a:r>
            <a:r>
              <a:rPr lang="tr-TR" sz="2400" dirty="0">
                <a:latin typeface="Bell MT" pitchFamily="18" charset="0"/>
              </a:rPr>
              <a:t> </a:t>
            </a:r>
            <a:r>
              <a:rPr lang="tr-TR" sz="2400" smtClean="0">
                <a:latin typeface="Bell MT" pitchFamily="18" charset="0"/>
              </a:rPr>
              <a:t>Miller’ın </a:t>
            </a:r>
            <a:r>
              <a:rPr lang="tr-TR" sz="2400" dirty="0">
                <a:latin typeface="Bell MT" pitchFamily="18" charset="0"/>
              </a:rPr>
              <a:t>Marksist nesneleşme kavramını antropolojiye uyarlayışına tanıklık edeceğiz.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Miller, nesneleşme kavramına kuramsal manada ekli pesimist tonu bir yana bırakarak bu kavram etrafında şehir ölçeğinde antropolojik toplulukların inşasına ve tanzimine dönük bir örgütlemenin arayışına girer.</a:t>
            </a:r>
          </a:p>
          <a:p>
            <a:r>
              <a:rPr lang="tr-TR" sz="2400" dirty="0" err="1">
                <a:latin typeface="Bell MT" pitchFamily="18" charset="0"/>
              </a:rPr>
              <a:t>Miller’ın</a:t>
            </a:r>
            <a:r>
              <a:rPr lang="tr-TR" sz="2400" dirty="0">
                <a:latin typeface="Bell MT" pitchFamily="18" charset="0"/>
              </a:rPr>
              <a:t> kullandığı bu haliyle kavram, değişen dünya şartlarına ve ölçeklerine antropolojiyi uyarlamaya ve bir anlamda antropolojik ontolojiyi kentsel ölçekte yeniden tanımlamaya hizmet eder.</a:t>
            </a:r>
          </a:p>
          <a:p>
            <a:r>
              <a:rPr lang="tr-TR" sz="2400" dirty="0">
                <a:latin typeface="Bell MT" pitchFamily="18" charset="0"/>
              </a:rPr>
              <a:t>Bir bakıma da gündelik siyasetle ilişkilendirilen kısa </a:t>
            </a:r>
            <a:r>
              <a:rPr lang="tr-TR" sz="2400" dirty="0" err="1">
                <a:latin typeface="Bell MT" pitchFamily="18" charset="0"/>
              </a:rPr>
              <a:t>erimliliği</a:t>
            </a:r>
            <a:r>
              <a:rPr lang="tr-TR" sz="2400" dirty="0">
                <a:latin typeface="Bell MT" pitchFamily="18" charset="0"/>
              </a:rPr>
              <a:t> kırarak şehir ölçeğinde, benim antropolojik sınıfsallık dediğim tüketim etrafında uzun soluklu sınıfsal mücadelelere odaklanır.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a:bodyPr>
          <a:lstStyle/>
          <a:p>
            <a:r>
              <a:rPr lang="tr-TR" sz="2400" dirty="0" err="1">
                <a:latin typeface="Bell MT" pitchFamily="18" charset="0"/>
              </a:rPr>
              <a:t>Miller’ın</a:t>
            </a:r>
            <a:r>
              <a:rPr lang="tr-TR" sz="2400" dirty="0">
                <a:latin typeface="Bell MT" pitchFamily="18" charset="0"/>
              </a:rPr>
              <a:t> nesneleşme kavramı ile Douglas’ın anlam setleri ve şifreleme hizmetleri ilişkiye sokulduğunda antropolojik sınıfsallık ile ilgili yeni bir resme kavuşuyoruz. Tüketmek, sonraki konuda ele alacağımız </a:t>
            </a:r>
            <a:r>
              <a:rPr lang="tr-TR" sz="2400" dirty="0" err="1">
                <a:latin typeface="Bell MT" pitchFamily="18" charset="0"/>
              </a:rPr>
              <a:t>postmodernizmin</a:t>
            </a:r>
            <a:r>
              <a:rPr lang="tr-TR" sz="2400" dirty="0">
                <a:latin typeface="Bell MT" pitchFamily="18" charset="0"/>
              </a:rPr>
              <a:t> altını çizmeye çalıştığı gibi çoklu anlamların havada uçuştuğu bir serbest sosyal alan değil tüketilebilenler yelpazesine dayanan bir </a:t>
            </a:r>
            <a:r>
              <a:rPr lang="tr-TR" sz="2400" dirty="0" err="1">
                <a:latin typeface="Bell MT" pitchFamily="18" charset="0"/>
              </a:rPr>
              <a:t>imkanlılık</a:t>
            </a:r>
            <a:r>
              <a:rPr lang="tr-TR" sz="2400" dirty="0">
                <a:latin typeface="Bell MT" pitchFamily="18" charset="0"/>
              </a:rPr>
              <a:t> ve yeni eşitsizlik alanı olarak değerlendirilebilir.</a:t>
            </a:r>
          </a:p>
        </p:txBody>
      </p:sp>
    </p:spTree>
    <p:extLst>
      <p:ext uri="{BB962C8B-B14F-4D97-AF65-F5344CB8AC3E}">
        <p14:creationId xmlns:p14="http://schemas.microsoft.com/office/powerpoint/2010/main" xmlns=""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Mary Douglas, Baron </a:t>
            </a:r>
            <a:r>
              <a:rPr lang="tr-TR" sz="2400" dirty="0" err="1">
                <a:latin typeface="Bell MT" pitchFamily="18" charset="0"/>
              </a:rPr>
              <a:t>Isherwood</a:t>
            </a:r>
            <a:r>
              <a:rPr lang="tr-TR" sz="2400" dirty="0">
                <a:latin typeface="Bell MT" pitchFamily="18" charset="0"/>
              </a:rPr>
              <a:t> (1999). </a:t>
            </a:r>
            <a:r>
              <a:rPr lang="tr-TR" sz="2400" i="1" dirty="0">
                <a:latin typeface="Bell MT" pitchFamily="18" charset="0"/>
              </a:rPr>
              <a:t>Tüketimin Antropolojisi</a:t>
            </a:r>
            <a:r>
              <a:rPr lang="tr-TR" sz="2400" dirty="0">
                <a:latin typeface="Bell MT" pitchFamily="18" charset="0"/>
              </a:rPr>
              <a:t>. Ankara: Dost Kitabevi Yayınları. (8. Bölüm: Uluslararası Karşılaştırmalar, 9. Bölüm: Tüketim Sınıfları ve 10. Bölüm: </a:t>
            </a:r>
            <a:r>
              <a:rPr lang="tr-TR" sz="2400">
                <a:latin typeface="Bell MT" pitchFamily="18" charset="0"/>
              </a:rPr>
              <a:t>Değerin Kontrolü)</a:t>
            </a:r>
            <a:endParaRPr lang="tr-TR" sz="2400" dirty="0">
              <a:latin typeface="Bell MT" pitchFamily="18" charset="0"/>
            </a:endParaRPr>
          </a:p>
          <a:p>
            <a:r>
              <a:rPr lang="tr-TR" sz="2400" dirty="0">
                <a:latin typeface="Bell MT" pitchFamily="18" charset="0"/>
              </a:rPr>
              <a:t>Daniel Miller (ed.) (1995). </a:t>
            </a:r>
            <a:r>
              <a:rPr lang="tr-TR" sz="2400" i="1" dirty="0" err="1">
                <a:latin typeface="Bell MT" pitchFamily="18" charset="0"/>
              </a:rPr>
              <a:t>Acknowledging</a:t>
            </a:r>
            <a:r>
              <a:rPr lang="tr-TR" sz="2400" i="1" dirty="0">
                <a:latin typeface="Bell MT" pitchFamily="18" charset="0"/>
              </a:rPr>
              <a:t> </a:t>
            </a:r>
            <a:r>
              <a:rPr lang="tr-TR" sz="2400" i="1" dirty="0" err="1">
                <a:latin typeface="Bell MT" pitchFamily="18" charset="0"/>
              </a:rPr>
              <a:t>Consumption</a:t>
            </a:r>
            <a:r>
              <a:rPr lang="tr-TR" sz="2400" i="1" dirty="0">
                <a:latin typeface="Bell MT" pitchFamily="18" charset="0"/>
              </a:rPr>
              <a:t>: A </a:t>
            </a:r>
            <a:r>
              <a:rPr lang="tr-TR" sz="2400" i="1" dirty="0" err="1">
                <a:latin typeface="Bell MT" pitchFamily="18" charset="0"/>
              </a:rPr>
              <a:t>Review</a:t>
            </a:r>
            <a:r>
              <a:rPr lang="tr-TR" sz="2400" i="1" dirty="0">
                <a:latin typeface="Bell MT" pitchFamily="18" charset="0"/>
              </a:rPr>
              <a:t> of New </a:t>
            </a:r>
            <a:r>
              <a:rPr lang="tr-TR" sz="2400" i="1" dirty="0" err="1">
                <a:latin typeface="Bell MT" pitchFamily="18" charset="0"/>
              </a:rPr>
              <a:t>Studies</a:t>
            </a:r>
            <a:r>
              <a:rPr lang="tr-TR" sz="2400" i="1" dirty="0">
                <a:latin typeface="Bell MT" pitchFamily="18" charset="0"/>
              </a:rPr>
              <a:t>.</a:t>
            </a:r>
            <a:r>
              <a:rPr lang="tr-TR" sz="2400" dirty="0">
                <a:latin typeface="Bell MT" pitchFamily="18" charset="0"/>
              </a:rPr>
              <a:t> </a:t>
            </a:r>
            <a:r>
              <a:rPr lang="tr-TR" sz="2400" dirty="0" err="1">
                <a:latin typeface="Bell MT" pitchFamily="18" charset="0"/>
              </a:rPr>
              <a:t>London</a:t>
            </a:r>
            <a:r>
              <a:rPr lang="tr-TR" sz="2400" dirty="0">
                <a:latin typeface="Bell MT" pitchFamily="18" charset="0"/>
              </a:rPr>
              <a:t>: </a:t>
            </a:r>
            <a:r>
              <a:rPr lang="tr-TR" sz="2400" dirty="0" err="1">
                <a:latin typeface="Bell MT" pitchFamily="18" charset="0"/>
              </a:rPr>
              <a:t>Routledge</a:t>
            </a:r>
            <a:r>
              <a:rPr lang="tr-TR" sz="2400" dirty="0">
                <a:latin typeface="Bell MT" pitchFamily="18" charset="0"/>
              </a:rPr>
              <a:t>. (Daniel Miller bölümü: </a:t>
            </a:r>
            <a:r>
              <a:rPr lang="tr-TR" sz="2400" dirty="0" err="1">
                <a:latin typeface="Bell MT" pitchFamily="18" charset="0"/>
              </a:rPr>
              <a:t>Consumption</a:t>
            </a:r>
            <a:r>
              <a:rPr lang="tr-TR" sz="2400" dirty="0">
                <a:latin typeface="Bell MT" pitchFamily="18" charset="0"/>
              </a:rPr>
              <a:t> as </a:t>
            </a:r>
            <a:r>
              <a:rPr lang="tr-TR" sz="2400" dirty="0" err="1">
                <a:latin typeface="Bell MT" pitchFamily="18" charset="0"/>
              </a:rPr>
              <a:t>the</a:t>
            </a:r>
            <a:r>
              <a:rPr lang="tr-TR" sz="2400" dirty="0">
                <a:latin typeface="Bell MT" pitchFamily="18" charset="0"/>
              </a:rPr>
              <a:t> </a:t>
            </a:r>
            <a:r>
              <a:rPr lang="tr-TR" sz="2400" dirty="0" err="1">
                <a:latin typeface="Bell MT" pitchFamily="18" charset="0"/>
              </a:rPr>
              <a:t>Vanguard</a:t>
            </a:r>
            <a:r>
              <a:rPr lang="tr-TR" sz="2400" dirty="0">
                <a:latin typeface="Bell MT" pitchFamily="18" charset="0"/>
              </a:rPr>
              <a:t> of </a:t>
            </a:r>
            <a:r>
              <a:rPr lang="tr-TR" sz="2400" dirty="0" err="1">
                <a:latin typeface="Bell MT" pitchFamily="18" charset="0"/>
              </a:rPr>
              <a:t>History</a:t>
            </a:r>
            <a:r>
              <a:rPr lang="tr-TR" sz="2400" dirty="0">
                <a:latin typeface="Bell MT" pitchFamily="18" charset="0"/>
              </a:rPr>
              <a:t>)</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605</TotalTime>
  <Words>272</Words>
  <Application>Microsoft Office PowerPoint</Application>
  <PresentationFormat>Ekran Gösterisi (4:3)</PresentationFormat>
  <Paragraphs>16</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3. konu</vt:lpstr>
      <vt:lpstr>9. hafta</vt:lpstr>
      <vt:lpstr>9. hafta</vt:lpstr>
      <vt:lpstr>9. hafta</vt:lpstr>
      <vt:lpstr>9.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45</cp:revision>
  <dcterms:created xsi:type="dcterms:W3CDTF">2018-05-08T13:48:36Z</dcterms:created>
  <dcterms:modified xsi:type="dcterms:W3CDTF">2018-12-11T14:32:10Z</dcterms:modified>
</cp:coreProperties>
</file>