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5"/>
  </p:normalViewPr>
  <p:slideViewPr>
    <p:cSldViewPr snapToGrid="0" snapToObjects="1">
      <p:cViewPr varScale="1">
        <p:scale>
          <a:sx n="49" d="100"/>
          <a:sy n="49" d="100"/>
        </p:scale>
        <p:origin x="7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0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61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2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7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8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9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33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3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8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6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70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77D6-65A5-6B4F-B455-02B148AA925E}" type="datetimeFigureOut">
              <a:rPr lang="tr-TR" smtClean="0"/>
              <a:t>4.01.2020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chopen.com/books/probiotic-in-animals/the-use-of-probiotic-strains-as-silage-inoculants" TargetMode="External"/><Relationship Id="rId5" Type="http://schemas.openxmlformats.org/officeDocument/2006/relationships/hyperlink" Target="http://www.kidport.com/reflib/science/animals/Rodents.htm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is-paderborn.de/kreis_paderborn/aemter/39/tierseuchenbekaempfung/bvd/index.php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vetmanual.com/mvm/multimedia/v4739245.html?Ref=t&amp;ItemId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b="1" dirty="0" err="1"/>
              <a:t>Brucellosis</a:t>
            </a:r>
            <a:r>
              <a:rPr lang="tr-TR" b="1" dirty="0"/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Factor</a:t>
            </a:r>
            <a:r>
              <a:rPr lang="tr-TR" b="1" dirty="0"/>
              <a:t>: </a:t>
            </a:r>
            <a:r>
              <a:rPr lang="tr-TR" b="1" dirty="0" err="1"/>
              <a:t>B.abortus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5992"/>
          </a:xfrm>
          <a:noFill/>
        </p:spPr>
        <p:txBody>
          <a:bodyPr>
            <a:normAutofit/>
          </a:bodyPr>
          <a:lstStyle/>
          <a:p>
            <a:r>
              <a:rPr lang="en-US" sz="3600" dirty="0"/>
              <a:t>The causative agent is intracellular pathogen.</a:t>
            </a:r>
          </a:p>
          <a:p>
            <a:r>
              <a:rPr lang="en-US" sz="3600" dirty="0"/>
              <a:t>It usually enters the body orally.</a:t>
            </a:r>
          </a:p>
          <a:p>
            <a:r>
              <a:rPr lang="en-US" sz="3600" dirty="0"/>
              <a:t>House flies (Musca </a:t>
            </a:r>
            <a:r>
              <a:rPr lang="en-US" sz="3600" dirty="0" err="1"/>
              <a:t>domestica</a:t>
            </a:r>
            <a:r>
              <a:rPr lang="en-US" sz="3600" dirty="0"/>
              <a:t>) are effective in spreading infection.</a:t>
            </a:r>
          </a:p>
          <a:p>
            <a:r>
              <a:rPr lang="en-US" sz="3600" dirty="0"/>
              <a:t>Abortion can be seen within 2 weeks-5 months after infection.</a:t>
            </a:r>
            <a:endParaRPr lang="tr-TR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Source: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Waste fetuses-placentas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Uterine currents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Milk-urine-semen-feces.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The agent can survive at high humidity and low ambient temperatures.</a:t>
            </a:r>
            <a:endParaRPr lang="tr-TR" sz="36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4880" y="529249"/>
            <a:ext cx="10515600" cy="689952"/>
          </a:xfrm>
          <a:noFill/>
        </p:spPr>
        <p:txBody>
          <a:bodyPr>
            <a:normAutofit fontScale="90000"/>
          </a:bodyPr>
          <a:lstStyle/>
          <a:p>
            <a:r>
              <a:rPr lang="tr-TR" dirty="0" err="1" smtClean="0"/>
              <a:t>Brusellosis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2" y="1982383"/>
            <a:ext cx="3296250" cy="22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4637"/>
          </a:xfrm>
          <a:noFill/>
        </p:spPr>
        <p:txBody>
          <a:bodyPr/>
          <a:lstStyle/>
          <a:p>
            <a:r>
              <a:rPr lang="en-US" dirty="0"/>
              <a:t>Blood serum and milk samples can be taken for serological testing purposes.</a:t>
            </a:r>
          </a:p>
          <a:p>
            <a:r>
              <a:rPr lang="en-US" dirty="0"/>
              <a:t>Milk samples should be taken from each breast lobe.</a:t>
            </a:r>
          </a:p>
          <a:p>
            <a:r>
              <a:rPr lang="en-US" dirty="0"/>
              <a:t>Abort material should be sent to lab in cold chain.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3824051"/>
            <a:ext cx="3810000" cy="2857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39" y="3824051"/>
            <a:ext cx="4381497" cy="28575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670275" y="6122342"/>
            <a:ext cx="1609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http://</a:t>
            </a:r>
            <a:r>
              <a:rPr lang="tr-TR" sz="1400" dirty="0" smtClean="0"/>
              <a:t>www.fao.org</a:t>
            </a:r>
            <a:endParaRPr lang="tr-TR" sz="1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44880" y="6083263"/>
            <a:ext cx="287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audreysadventuresinindia.blogspot.com.tr/</a:t>
            </a: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94880" y="529249"/>
            <a:ext cx="10515600" cy="689952"/>
          </a:xfrm>
          <a:noFill/>
        </p:spPr>
        <p:txBody>
          <a:bodyPr>
            <a:normAutofit fontScale="90000"/>
          </a:bodyPr>
          <a:lstStyle/>
          <a:p>
            <a:r>
              <a:rPr lang="tr-TR" dirty="0" err="1" smtClean="0"/>
              <a:t>Brusellosis</a:t>
            </a:r>
            <a:r>
              <a:rPr lang="tr-TR" dirty="0" smtClean="0"/>
              <a:t>           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569" y="1895963"/>
            <a:ext cx="8118231" cy="435133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Calves and pregnant heifers should be vaccinated.</a:t>
            </a:r>
          </a:p>
          <a:p>
            <a:r>
              <a:rPr lang="en-US" sz="3200" dirty="0"/>
              <a:t>Use of infected semen should be avoided.</a:t>
            </a:r>
          </a:p>
          <a:p>
            <a:r>
              <a:rPr lang="en-US" sz="3200" dirty="0"/>
              <a:t>Live vaccines should not be used in pregnant women.</a:t>
            </a:r>
          </a:p>
          <a:p>
            <a:r>
              <a:rPr lang="en-US" sz="3200" dirty="0"/>
              <a:t>S19</a:t>
            </a:r>
          </a:p>
          <a:p>
            <a:r>
              <a:rPr lang="en-US" sz="3200" dirty="0"/>
              <a:t>45/20</a:t>
            </a:r>
          </a:p>
          <a:p>
            <a:r>
              <a:rPr lang="en-US" sz="3200" dirty="0"/>
              <a:t>RB51</a:t>
            </a:r>
          </a:p>
          <a:p>
            <a:r>
              <a:rPr lang="en-US" sz="3200" dirty="0"/>
              <a:t>Disinfection should be considered.</a:t>
            </a:r>
          </a:p>
          <a:p>
            <a:r>
              <a:rPr lang="en-US" sz="3200" dirty="0"/>
              <a:t>Biosecurity is important.</a:t>
            </a:r>
            <a:endParaRPr lang="tr-TR" sz="32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b="1" dirty="0" err="1" smtClean="0"/>
              <a:t>Brusellosis</a:t>
            </a:r>
            <a:r>
              <a:rPr lang="tr-TR" b="1" dirty="0" smtClean="0"/>
              <a:t> </a:t>
            </a:r>
            <a:r>
              <a:rPr lang="tr-TR" b="1" dirty="0" smtClean="0"/>
              <a:t>		</a:t>
            </a:r>
            <a:r>
              <a:rPr lang="tr-TR" b="1" dirty="0" err="1" smtClean="0">
                <a:solidFill>
                  <a:srgbClr val="FF0000"/>
                </a:solidFill>
              </a:rPr>
              <a:t>Protection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b="1" dirty="0" err="1" smtClean="0"/>
              <a:t>Leptospirozis</a:t>
            </a:r>
            <a:r>
              <a:rPr lang="tr-TR" b="1" dirty="0" smtClean="0"/>
              <a:t>                               </a:t>
            </a: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smtClean="0"/>
              <a:t>Forms </a:t>
            </a:r>
            <a:r>
              <a:rPr lang="tr-TR" b="1" dirty="0" err="1" smtClean="0"/>
              <a:t>Hardjobovis-Hardjoprajitro</a:t>
            </a:r>
            <a:endParaRPr lang="tr-TR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Udder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Form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Sudden decrease in milk yield.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Loose Breast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Colostrum-like secretion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Sometimes bloody milk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Abortion Form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happens in the second half of pregnancy.</a:t>
            </a:r>
          </a:p>
          <a:p>
            <a:r>
              <a:rPr lang="tr-TR" sz="3600" dirty="0" err="1" smtClean="0">
                <a:solidFill>
                  <a:schemeClr val="bg1"/>
                </a:solidFill>
              </a:rPr>
              <a:t>Udder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form </a:t>
            </a:r>
            <a:r>
              <a:rPr lang="tr-TR" sz="3600" dirty="0" smtClean="0">
                <a:solidFill>
                  <a:schemeClr val="bg1"/>
                </a:solidFill>
              </a:rPr>
              <a:t>can be </a:t>
            </a:r>
            <a:r>
              <a:rPr lang="tr-TR" sz="3600" dirty="0" err="1" smtClean="0">
                <a:solidFill>
                  <a:schemeClr val="bg1"/>
                </a:solidFill>
              </a:rPr>
              <a:t>seen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together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Normal looking fetus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56" y="5389122"/>
            <a:ext cx="3122418" cy="146887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7" y="5389122"/>
            <a:ext cx="3099817" cy="1350006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882128" y="6437376"/>
            <a:ext cx="1710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www.vetsonline.com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486091" y="6464306"/>
            <a:ext cx="3106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/>
              <a:t>http://www.nadis.org.uk/bulletins/leptospirosis-in-cattle.aspx</a:t>
            </a:r>
          </a:p>
        </p:txBody>
      </p:sp>
    </p:spTree>
    <p:extLst>
      <p:ext uri="{BB962C8B-B14F-4D97-AF65-F5344CB8AC3E}">
        <p14:creationId xmlns:p14="http://schemas.microsoft.com/office/powerpoint/2010/main" val="2021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96443" y="474948"/>
            <a:ext cx="10515600" cy="1243632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Infection spread of leptospirosis abortions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116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Contamination (cow-sourced)</a:t>
            </a:r>
          </a:p>
          <a:p>
            <a:r>
              <a:rPr lang="en-US" sz="3600" dirty="0">
                <a:solidFill>
                  <a:srgbClr val="FFC000"/>
                </a:solidFill>
              </a:rPr>
              <a:t>Pee</a:t>
            </a:r>
          </a:p>
          <a:p>
            <a:r>
              <a:rPr lang="en-US" sz="3600" dirty="0">
                <a:solidFill>
                  <a:srgbClr val="FFC000"/>
                </a:solidFill>
              </a:rPr>
              <a:t>Abortion Fetus</a:t>
            </a:r>
          </a:p>
          <a:p>
            <a:r>
              <a:rPr lang="en-US" sz="3600" dirty="0">
                <a:solidFill>
                  <a:srgbClr val="FFC000"/>
                </a:solidFill>
              </a:rPr>
              <a:t>Uterine discharge</a:t>
            </a:r>
          </a:p>
          <a:p>
            <a:r>
              <a:rPr lang="en-US" sz="3600" dirty="0">
                <a:solidFill>
                  <a:srgbClr val="FFC000"/>
                </a:solidFill>
              </a:rPr>
              <a:t>Transition from bull with semen</a:t>
            </a:r>
          </a:p>
          <a:p>
            <a:r>
              <a:rPr lang="en-US" sz="3600" dirty="0">
                <a:solidFill>
                  <a:srgbClr val="FFC000"/>
                </a:solidFill>
              </a:rPr>
              <a:t>Sheep-induced contamination</a:t>
            </a:r>
          </a:p>
          <a:p>
            <a:r>
              <a:rPr lang="en-US" sz="3600" dirty="0">
                <a:solidFill>
                  <a:srgbClr val="FFC000"/>
                </a:solidFill>
              </a:rPr>
              <a:t>grassland</a:t>
            </a:r>
          </a:p>
          <a:p>
            <a:r>
              <a:rPr lang="en-US" sz="3600" dirty="0">
                <a:solidFill>
                  <a:srgbClr val="FFC000"/>
                </a:solidFill>
              </a:rPr>
              <a:t>Drinking water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63" y="1825625"/>
            <a:ext cx="3220637" cy="22251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63" y="4050792"/>
            <a:ext cx="3218906" cy="243180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503345" y="3857359"/>
            <a:ext cx="3106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/>
              <a:t>http://www.nadis.org.uk/bulletins/leptospirosis-in-cattle.aspx</a:t>
            </a:r>
          </a:p>
        </p:txBody>
      </p:sp>
    </p:spTree>
    <p:extLst>
      <p:ext uri="{BB962C8B-B14F-4D97-AF65-F5344CB8AC3E}">
        <p14:creationId xmlns:p14="http://schemas.microsoft.com/office/powerpoint/2010/main" val="1420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dirty="0" err="1"/>
              <a:t>Leptospirosis</a:t>
            </a:r>
            <a:r>
              <a:rPr lang="tr-TR" dirty="0"/>
              <a:t> </a:t>
            </a:r>
            <a:r>
              <a:rPr lang="tr-TR" dirty="0" err="1"/>
              <a:t>Abortion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Treatment-Prevention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tr-TR" sz="3600" dirty="0" err="1">
                <a:solidFill>
                  <a:schemeClr val="bg1"/>
                </a:solidFill>
              </a:rPr>
              <a:t>Antibiotic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therapy</a:t>
            </a:r>
            <a:endParaRPr lang="tr-TR" sz="3600" dirty="0">
              <a:solidFill>
                <a:schemeClr val="bg1"/>
              </a:solidFill>
            </a:endParaRPr>
          </a:p>
          <a:p>
            <a:r>
              <a:rPr lang="tr-TR" sz="3600" dirty="0" err="1">
                <a:solidFill>
                  <a:schemeClr val="bg1"/>
                </a:solidFill>
              </a:rPr>
              <a:t>Dihydrostreptomycin</a:t>
            </a:r>
            <a:r>
              <a:rPr lang="tr-TR" sz="3600" dirty="0">
                <a:solidFill>
                  <a:schemeClr val="bg1"/>
                </a:solidFill>
              </a:rPr>
              <a:t> (25mg / kg)</a:t>
            </a:r>
          </a:p>
          <a:p>
            <a:r>
              <a:rPr lang="tr-TR" sz="3600" dirty="0" err="1">
                <a:solidFill>
                  <a:schemeClr val="bg1"/>
                </a:solidFill>
              </a:rPr>
              <a:t>Amoxicillin</a:t>
            </a:r>
            <a:r>
              <a:rPr lang="tr-TR" sz="3600" dirty="0">
                <a:solidFill>
                  <a:schemeClr val="bg1"/>
                </a:solidFill>
              </a:rPr>
              <a:t> (15mg / kg)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Vaccination programs</a:t>
            </a:r>
          </a:p>
          <a:p>
            <a:r>
              <a:rPr lang="en-US" sz="3600" dirty="0">
                <a:solidFill>
                  <a:schemeClr val="bg1"/>
                </a:solidFill>
              </a:rPr>
              <a:t>Type-specific vaccines available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Vaccination from age 5 months</a:t>
            </a:r>
          </a:p>
          <a:p>
            <a:r>
              <a:rPr lang="en-US" sz="3600" dirty="0">
                <a:solidFill>
                  <a:schemeClr val="bg1"/>
                </a:solidFill>
              </a:rPr>
              <a:t>2 doses of vaccine at least 4 weeks apart</a:t>
            </a:r>
          </a:p>
          <a:p>
            <a:r>
              <a:rPr lang="en-US" sz="3600" dirty="0">
                <a:solidFill>
                  <a:schemeClr val="bg1"/>
                </a:solidFill>
              </a:rPr>
              <a:t>Vaccines prevent abortion but bacterial scatter continues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Microorganism</a:t>
            </a:r>
            <a:r>
              <a:rPr lang="en-US" sz="3600" dirty="0" smtClean="0">
                <a:solidFill>
                  <a:schemeClr val="bg1"/>
                </a:solidFill>
              </a:rPr>
              <a:t>;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3- 45 ° C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can grow between pH 5.6 and 9.6.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It is originated from soil and digestive system.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                      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usually causes sporadic abortion.</a:t>
            </a:r>
            <a:endParaRPr lang="tr-TR" sz="3600" dirty="0" smtClean="0">
              <a:solidFill>
                <a:schemeClr val="bg1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Listeriosis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Abortions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err="1" smtClean="0">
                <a:solidFill>
                  <a:schemeClr val="bg1"/>
                </a:solidFill>
              </a:rPr>
              <a:t>Listeria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11" y="1825625"/>
            <a:ext cx="1849545" cy="239013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299485" y="6339907"/>
            <a:ext cx="40543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http://www.intechopen.com/books/probiotic-in-animals/the-use-of-probiotic-strains-as-silage-inoculants</a:t>
            </a:r>
          </a:p>
        </p:txBody>
      </p:sp>
    </p:spTree>
    <p:extLst>
      <p:ext uri="{BB962C8B-B14F-4D97-AF65-F5344CB8AC3E}">
        <p14:creationId xmlns:p14="http://schemas.microsoft.com/office/powerpoint/2010/main" val="59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Listeriosis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Abortion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             </a:t>
            </a:r>
            <a:r>
              <a:rPr lang="tr-TR" dirty="0" err="1" smtClean="0">
                <a:solidFill>
                  <a:schemeClr val="bg1"/>
                </a:solidFill>
              </a:rPr>
              <a:t>Transmissions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err="1" smtClean="0">
                <a:solidFill>
                  <a:schemeClr val="bg1"/>
                </a:solidFill>
              </a:rPr>
              <a:t>Listeria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37" y="3146819"/>
            <a:ext cx="3627124" cy="2040256"/>
          </a:xfrm>
        </p:spPr>
      </p:pic>
      <p:sp>
        <p:nvSpPr>
          <p:cNvPr id="12" name="Metin kutusu 11"/>
          <p:cNvSpPr txBox="1"/>
          <p:nvPr/>
        </p:nvSpPr>
        <p:spPr>
          <a:xfrm>
            <a:off x="4957957" y="1846817"/>
            <a:ext cx="256589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bg1"/>
                </a:solidFill>
              </a:rPr>
              <a:t>the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INHALATION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970261" y="3905337"/>
            <a:ext cx="293336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DIGESTIVE SYSTEM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53448" y="3905337"/>
            <a:ext cx="268759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DIRECT CONTACT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559360" y="6046798"/>
            <a:ext cx="386997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VENERAL TRANSMISSION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6" name="Aşağı Ok 15"/>
          <p:cNvSpPr/>
          <p:nvPr/>
        </p:nvSpPr>
        <p:spPr>
          <a:xfrm>
            <a:off x="5638799" y="5270449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 rot="5400000">
            <a:off x="3294887" y="3856051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rot="16200000">
            <a:off x="7982711" y="3856051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 rot="10800000">
            <a:off x="5547358" y="2451688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Listeriosis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Abortions</a:t>
            </a:r>
            <a:r>
              <a:rPr lang="tr-TR" dirty="0">
                <a:solidFill>
                  <a:schemeClr val="bg1"/>
                </a:solidFill>
              </a:rPr>
              <a:t> 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 err="1">
                <a:solidFill>
                  <a:schemeClr val="bg1"/>
                </a:solidFill>
              </a:rPr>
              <a:t>Listeria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9" y="4122705"/>
            <a:ext cx="3176178" cy="23980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92" y="1765889"/>
            <a:ext cx="4066692" cy="3053000"/>
          </a:xfrm>
          <a:prstGeom prst="rect">
            <a:avLst/>
          </a:prstGeom>
        </p:spPr>
      </p:pic>
      <p:sp>
        <p:nvSpPr>
          <p:cNvPr id="11" name="Yukarı Bükülü Ok 10"/>
          <p:cNvSpPr/>
          <p:nvPr/>
        </p:nvSpPr>
        <p:spPr>
          <a:xfrm rot="16200000" flipV="1">
            <a:off x="1928039" y="2574110"/>
            <a:ext cx="1385061" cy="1600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Sağ Ok 11"/>
          <p:cNvSpPr/>
          <p:nvPr/>
        </p:nvSpPr>
        <p:spPr>
          <a:xfrm>
            <a:off x="4468774" y="5114420"/>
            <a:ext cx="2745842" cy="14752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7" y="4191699"/>
            <a:ext cx="3197353" cy="2398015"/>
          </a:xfrm>
          <a:prstGeom prst="rect">
            <a:avLst/>
          </a:prstGeom>
        </p:spPr>
      </p:pic>
      <p:sp>
        <p:nvSpPr>
          <p:cNvPr id="14" name="Yukarı Bükülü Ok 13"/>
          <p:cNvSpPr/>
          <p:nvPr/>
        </p:nvSpPr>
        <p:spPr>
          <a:xfrm flipV="1">
            <a:off x="8156447" y="2778537"/>
            <a:ext cx="1691640" cy="13441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8741664" y="6382220"/>
            <a:ext cx="175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http://www.afbini.gov.uk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46539" y="6299685"/>
            <a:ext cx="13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hlinkClick r:id="rId5"/>
              </a:rPr>
              <a:t>www.kidport.com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005086" y="4586313"/>
            <a:ext cx="17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hlinkClick r:id="rId6"/>
              </a:rPr>
              <a:t>www.intechopen.com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484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339680" y="2803161"/>
            <a:ext cx="2718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ABORTION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147084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Diagnosis</a:t>
            </a:r>
            <a:r>
              <a:rPr lang="tr-TR" dirty="0">
                <a:solidFill>
                  <a:schemeClr val="bg1"/>
                </a:solidFill>
              </a:rPr>
              <a:t> of </a:t>
            </a:r>
            <a:r>
              <a:rPr lang="tr-TR" dirty="0" err="1">
                <a:solidFill>
                  <a:schemeClr val="bg1"/>
                </a:solidFill>
              </a:rPr>
              <a:t>Listeriosis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Abortions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Fetus;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otolitic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Non-specific disorders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Fetal septicemia is seen.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1776276"/>
            <a:ext cx="4672584" cy="4435570"/>
          </a:xfrm>
        </p:spPr>
      </p:pic>
      <p:sp>
        <p:nvSpPr>
          <p:cNvPr id="9" name="Metin kutusu 8"/>
          <p:cNvSpPr txBox="1"/>
          <p:nvPr/>
        </p:nvSpPr>
        <p:spPr>
          <a:xfrm>
            <a:off x="7760107" y="5904069"/>
            <a:ext cx="199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http://www.nadis.org.uk</a:t>
            </a:r>
          </a:p>
        </p:txBody>
      </p:sp>
    </p:spTree>
    <p:extLst>
      <p:ext uri="{BB962C8B-B14F-4D97-AF65-F5344CB8AC3E}">
        <p14:creationId xmlns:p14="http://schemas.microsoft.com/office/powerpoint/2010/main" val="3096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BVD-MD </a:t>
            </a:r>
            <a:r>
              <a:rPr lang="tr-TR" dirty="0" err="1" smtClean="0">
                <a:solidFill>
                  <a:schemeClr val="bg1"/>
                </a:solidFill>
              </a:rPr>
              <a:t>Abortions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Factor</a:t>
            </a:r>
            <a:r>
              <a:rPr lang="tr-TR" dirty="0">
                <a:solidFill>
                  <a:schemeClr val="bg1"/>
                </a:solidFill>
              </a:rPr>
              <a:t>: </a:t>
            </a:r>
            <a:r>
              <a:rPr lang="tr-TR" dirty="0" err="1">
                <a:solidFill>
                  <a:schemeClr val="bg1"/>
                </a:solidFill>
              </a:rPr>
              <a:t>Pestivirus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family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Medicine</a:t>
            </a:r>
            <a:r>
              <a:rPr lang="tr-TR" dirty="0">
                <a:solidFill>
                  <a:schemeClr val="bg1"/>
                </a:solidFill>
              </a:rPr>
              <a:t>:</a:t>
            </a:r>
          </a:p>
          <a:p>
            <a:r>
              <a:rPr lang="tr-TR" dirty="0" err="1">
                <a:solidFill>
                  <a:schemeClr val="bg1"/>
                </a:solidFill>
              </a:rPr>
              <a:t>Type</a:t>
            </a:r>
            <a:r>
              <a:rPr lang="tr-TR" dirty="0">
                <a:solidFill>
                  <a:schemeClr val="bg1"/>
                </a:solidFill>
              </a:rPr>
              <a:t> 1: </a:t>
            </a:r>
            <a:r>
              <a:rPr lang="tr-TR" dirty="0" err="1">
                <a:solidFill>
                  <a:schemeClr val="bg1"/>
                </a:solidFill>
              </a:rPr>
              <a:t>Non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Cytopathic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  </a:t>
            </a:r>
            <a:r>
              <a:rPr lang="tr-TR" dirty="0" err="1" smtClean="0">
                <a:solidFill>
                  <a:schemeClr val="bg1"/>
                </a:solidFill>
              </a:rPr>
              <a:t>Common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cause</a:t>
            </a:r>
            <a:r>
              <a:rPr lang="tr-TR" dirty="0">
                <a:solidFill>
                  <a:schemeClr val="bg1"/>
                </a:solidFill>
              </a:rPr>
              <a:t> of </a:t>
            </a:r>
            <a:r>
              <a:rPr lang="tr-TR" dirty="0" err="1">
                <a:solidFill>
                  <a:schemeClr val="bg1"/>
                </a:solidFill>
              </a:rPr>
              <a:t>disease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Type</a:t>
            </a:r>
            <a:r>
              <a:rPr lang="tr-TR" dirty="0">
                <a:solidFill>
                  <a:schemeClr val="bg1"/>
                </a:solidFill>
              </a:rPr>
              <a:t> 2: </a:t>
            </a:r>
            <a:r>
              <a:rPr lang="tr-TR" dirty="0" err="1" smtClean="0">
                <a:solidFill>
                  <a:schemeClr val="bg1"/>
                </a:solidFill>
              </a:rPr>
              <a:t>Cytopathic</a:t>
            </a:r>
            <a:r>
              <a:rPr lang="tr-TR" dirty="0" smtClean="0">
                <a:solidFill>
                  <a:schemeClr val="bg1"/>
                </a:solidFill>
              </a:rPr>
              <a:t>               </a:t>
            </a:r>
            <a:r>
              <a:rPr lang="tr-TR" dirty="0" err="1">
                <a:solidFill>
                  <a:schemeClr val="bg1"/>
                </a:solidFill>
              </a:rPr>
              <a:t>Virulence</a:t>
            </a:r>
            <a:r>
              <a:rPr lang="tr-TR" dirty="0">
                <a:solidFill>
                  <a:schemeClr val="bg1"/>
                </a:solidFill>
              </a:rPr>
              <a:t> High-</a:t>
            </a:r>
            <a:r>
              <a:rPr lang="tr-TR" dirty="0" err="1">
                <a:solidFill>
                  <a:schemeClr val="bg1"/>
                </a:solidFill>
              </a:rPr>
              <a:t>Superinfection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Reservoir</a:t>
            </a:r>
            <a:r>
              <a:rPr lang="tr-TR" dirty="0">
                <a:solidFill>
                  <a:schemeClr val="bg1"/>
                </a:solidFill>
              </a:rPr>
              <a:t>:</a:t>
            </a:r>
          </a:p>
          <a:p>
            <a:r>
              <a:rPr lang="tr-TR" dirty="0">
                <a:solidFill>
                  <a:schemeClr val="bg1"/>
                </a:solidFill>
              </a:rPr>
              <a:t>Wild </a:t>
            </a:r>
            <a:r>
              <a:rPr lang="tr-TR" dirty="0" err="1">
                <a:solidFill>
                  <a:schemeClr val="bg1"/>
                </a:solidFill>
              </a:rPr>
              <a:t>animals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like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deer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Persistent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Infected</a:t>
            </a:r>
            <a:r>
              <a:rPr lang="tr-TR" dirty="0">
                <a:solidFill>
                  <a:schemeClr val="bg1"/>
                </a:solidFill>
              </a:rPr>
              <a:t> Animals</a:t>
            </a:r>
          </a:p>
          <a:p>
            <a:r>
              <a:rPr lang="tr-TR" dirty="0">
                <a:solidFill>
                  <a:schemeClr val="bg1"/>
                </a:solidFill>
              </a:rPr>
              <a:t>IBR-</a:t>
            </a:r>
            <a:r>
              <a:rPr lang="tr-TR" dirty="0" err="1">
                <a:solidFill>
                  <a:schemeClr val="bg1"/>
                </a:solidFill>
              </a:rPr>
              <a:t>Parainfluenza</a:t>
            </a:r>
            <a:r>
              <a:rPr lang="tr-TR" dirty="0">
                <a:solidFill>
                  <a:schemeClr val="bg1"/>
                </a:solidFill>
              </a:rPr>
              <a:t>-RSV.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4553712" y="2871216"/>
            <a:ext cx="402336" cy="3108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965448" y="3307080"/>
            <a:ext cx="402336" cy="3108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tr-TR" sz="4800" dirty="0" smtClean="0">
                <a:solidFill>
                  <a:schemeClr val="bg1"/>
                </a:solidFill>
              </a:rPr>
              <a:t>BVD-MD </a:t>
            </a:r>
            <a:r>
              <a:rPr lang="tr-TR" sz="4800" dirty="0" err="1" smtClean="0">
                <a:solidFill>
                  <a:schemeClr val="bg1"/>
                </a:solidFill>
              </a:rPr>
              <a:t>Abortions</a:t>
            </a:r>
            <a:r>
              <a:rPr lang="tr-TR" sz="4800" dirty="0" smtClean="0">
                <a:solidFill>
                  <a:schemeClr val="bg1"/>
                </a:solidFill>
              </a:rPr>
              <a:t>     </a:t>
            </a:r>
            <a:r>
              <a:rPr lang="tr-TR" b="1" dirty="0" err="1" smtClean="0">
                <a:solidFill>
                  <a:schemeClr val="bg1"/>
                </a:solidFill>
              </a:rPr>
              <a:t>Cli</a:t>
            </a:r>
            <a:r>
              <a:rPr lang="tr-TR" b="1" dirty="0" err="1" smtClean="0">
                <a:solidFill>
                  <a:schemeClr val="bg1"/>
                </a:solidFill>
              </a:rPr>
              <a:t>nical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 Forms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  <a:solidFill>
            <a:srgbClr val="0070C0"/>
          </a:solidFill>
        </p:spPr>
        <p:txBody>
          <a:bodyPr>
            <a:noAutofit/>
          </a:bodyPr>
          <a:lstStyle/>
          <a:p>
            <a:pPr lvl="1"/>
            <a:r>
              <a:rPr lang="tr-TR" sz="3600" dirty="0" err="1">
                <a:solidFill>
                  <a:schemeClr val="bg1"/>
                </a:solidFill>
              </a:rPr>
              <a:t>Digestive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system</a:t>
            </a:r>
            <a:r>
              <a:rPr lang="tr-TR" sz="3600" dirty="0">
                <a:solidFill>
                  <a:schemeClr val="bg1"/>
                </a:solidFill>
              </a:rPr>
              <a:t> form</a:t>
            </a:r>
          </a:p>
          <a:p>
            <a:pPr lvl="1"/>
            <a:r>
              <a:rPr lang="tr-TR" sz="3600" dirty="0" err="1">
                <a:solidFill>
                  <a:schemeClr val="bg1"/>
                </a:solidFill>
              </a:rPr>
              <a:t>Diarrhea</a:t>
            </a:r>
            <a:endParaRPr lang="tr-TR" sz="3600" dirty="0">
              <a:solidFill>
                <a:schemeClr val="bg1"/>
              </a:solidFill>
            </a:endParaRPr>
          </a:p>
          <a:p>
            <a:pPr lvl="1"/>
            <a:r>
              <a:rPr lang="tr-TR" sz="3600" dirty="0" err="1">
                <a:solidFill>
                  <a:schemeClr val="bg1"/>
                </a:solidFill>
              </a:rPr>
              <a:t>Gastrointestinal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ulceration</a:t>
            </a:r>
            <a:endParaRPr lang="tr-TR" sz="3600" dirty="0">
              <a:solidFill>
                <a:schemeClr val="bg1"/>
              </a:solidFill>
            </a:endParaRPr>
          </a:p>
          <a:p>
            <a:pPr lvl="1"/>
            <a:r>
              <a:rPr lang="tr-TR" sz="3600" dirty="0" err="1">
                <a:solidFill>
                  <a:schemeClr val="bg1"/>
                </a:solidFill>
              </a:rPr>
              <a:t>Respiratory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tract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infection</a:t>
            </a:r>
            <a:endParaRPr lang="tr-TR" sz="3600" dirty="0">
              <a:solidFill>
                <a:schemeClr val="bg1"/>
              </a:solidFill>
            </a:endParaRPr>
          </a:p>
          <a:p>
            <a:pPr lvl="1"/>
            <a:r>
              <a:rPr lang="tr-TR" sz="3600" dirty="0" err="1">
                <a:solidFill>
                  <a:schemeClr val="bg1"/>
                </a:solidFill>
              </a:rPr>
              <a:t>thrombocytopenia</a:t>
            </a:r>
            <a:endParaRPr lang="tr-TR" sz="3200" dirty="0" smtClean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pPr lvl="1"/>
            <a:r>
              <a:rPr lang="en-US" sz="3600" dirty="0">
                <a:solidFill>
                  <a:schemeClr val="bg1"/>
                </a:solidFill>
              </a:rPr>
              <a:t>Reproductive system form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Early embryonic death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the mummification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Abortions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Infertility</a:t>
            </a:r>
            <a:endParaRPr lang="tr-TR" sz="3200" dirty="0">
              <a:solidFill>
                <a:schemeClr val="bg1"/>
              </a:solidFill>
            </a:endParaRPr>
          </a:p>
          <a:p>
            <a:pPr lvl="2"/>
            <a:endParaRPr lang="tr-TR" sz="3200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80" y="6291888"/>
            <a:ext cx="1581520" cy="5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Infection</a:t>
            </a:r>
            <a:r>
              <a:rPr lang="tr-TR" dirty="0"/>
              <a:t> Source:</a:t>
            </a:r>
          </a:p>
          <a:p>
            <a:r>
              <a:rPr lang="tr-TR" dirty="0" err="1"/>
              <a:t>Persistent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Animals</a:t>
            </a:r>
          </a:p>
          <a:p>
            <a:r>
              <a:rPr lang="tr-TR" dirty="0"/>
              <a:t>Nature</a:t>
            </a:r>
            <a:endParaRPr lang="tr-TR" dirty="0" smtClean="0"/>
          </a:p>
        </p:txBody>
      </p:sp>
      <p:sp>
        <p:nvSpPr>
          <p:cNvPr id="7" name="Sağ Ok 6"/>
          <p:cNvSpPr/>
          <p:nvPr/>
        </p:nvSpPr>
        <p:spPr>
          <a:xfrm>
            <a:off x="2319292" y="3355592"/>
            <a:ext cx="4008120" cy="285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Horizontal</a:t>
            </a:r>
            <a:r>
              <a:rPr lang="tr-TR" sz="3200" dirty="0"/>
              <a:t> </a:t>
            </a:r>
            <a:r>
              <a:rPr lang="tr-TR" sz="3200" dirty="0" err="1"/>
              <a:t>transmission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96" y="1690688"/>
            <a:ext cx="3703556" cy="516731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6488668"/>
            <a:ext cx="25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3"/>
              </a:rPr>
              <a:t>www.kreis-paderborn.de</a:t>
            </a:r>
            <a:endParaRPr lang="tr-TR" dirty="0"/>
          </a:p>
        </p:txBody>
      </p:sp>
      <p:sp>
        <p:nvSpPr>
          <p:cNvPr id="4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BVD-MD </a:t>
            </a:r>
            <a:r>
              <a:rPr lang="tr-TR" dirty="0" err="1">
                <a:solidFill>
                  <a:schemeClr val="bg1"/>
                </a:solidFill>
              </a:rPr>
              <a:t>Abortion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Pathogenesis</a:t>
            </a:r>
            <a:r>
              <a:rPr lang="tr-TR" dirty="0">
                <a:solidFill>
                  <a:schemeClr val="bg1"/>
                </a:solidFill>
              </a:rPr>
              <a:t> </a:t>
            </a:r>
            <a:endParaRPr lang="tr-T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IBR Abortions </a:t>
            </a:r>
            <a:r>
              <a:rPr lang="tr-TR" dirty="0" smtClean="0">
                <a:solidFill>
                  <a:schemeClr val="bg1"/>
                </a:solidFill>
              </a:rPr>
              <a:t>,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Bovine </a:t>
            </a:r>
            <a:r>
              <a:rPr lang="fr-FR" dirty="0">
                <a:solidFill>
                  <a:schemeClr val="bg1"/>
                </a:solidFill>
              </a:rPr>
              <a:t>Herpes Virus 1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Factor: Herpesvirus family</a:t>
            </a:r>
          </a:p>
          <a:p>
            <a:r>
              <a:rPr lang="en-US" sz="3600" dirty="0">
                <a:solidFill>
                  <a:schemeClr val="bg1"/>
                </a:solidFill>
              </a:rPr>
              <a:t>BHV 1 has two subtypes.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IBR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They cause IPV.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incubation period varies between 10-20 days.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Herpesviruses are in latent form and are reactivated as a result of immunosuppression.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Diagnostic Methods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Virus detection in fetal fluids PCR (DNA isolation)</a:t>
            </a:r>
          </a:p>
          <a:p>
            <a:r>
              <a:rPr lang="en-US" sz="3600" dirty="0">
                <a:solidFill>
                  <a:schemeClr val="bg1"/>
                </a:solidFill>
              </a:rPr>
              <a:t>Blood sample in EDTA tubes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Nasopharyngeal swap ELISA (Antibody)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Antibody level in tank milk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If an infected animal is found in the herd, blood samples must be taken twice from the whole flock at 6-week intervals and sent to the laboratory.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BVD-MD </a:t>
            </a:r>
            <a:r>
              <a:rPr lang="tr-TR" dirty="0" err="1">
                <a:solidFill>
                  <a:schemeClr val="bg1"/>
                </a:solidFill>
              </a:rPr>
              <a:t>Abortions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Bovine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Viral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Diarrhea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Virus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6510528" y="2953512"/>
            <a:ext cx="1399032" cy="13624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9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Corticosteroid injections stimulate virus scattering.</a:t>
            </a:r>
          </a:p>
          <a:p>
            <a:r>
              <a:rPr lang="en-US" dirty="0">
                <a:solidFill>
                  <a:schemeClr val="bg1"/>
                </a:solidFill>
              </a:rPr>
              <a:t>Latent infection can be found in 10% of clinically normal animals.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IBR Abortions Bovine Herpes Virus 1</a:t>
            </a:r>
            <a:endParaRPr lang="tr-TR" sz="40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1825625"/>
            <a:ext cx="3020288" cy="233166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54585" y="3981234"/>
            <a:ext cx="1624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hlinkClick r:id="rId3"/>
              </a:rPr>
              <a:t>http://</a:t>
            </a:r>
            <a:r>
              <a:rPr lang="tr-TR" sz="800" dirty="0" smtClean="0">
                <a:hlinkClick r:id="rId3"/>
              </a:rPr>
              <a:t>www.merckvetmanual.com</a:t>
            </a:r>
            <a:endParaRPr lang="tr-TR" sz="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21" y="1825625"/>
            <a:ext cx="3498695" cy="22913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96" y="1805047"/>
            <a:ext cx="3471112" cy="231187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320618" y="3928823"/>
            <a:ext cx="3068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https://thevaliens.files.wordpress.com/2012/10/cow-giving-birth.jpg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986222" y="3939739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http://gatewayvet.ca/gvs-health-la-preg-bull.html</a:t>
            </a:r>
          </a:p>
          <a:p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26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 disease can occur in 5 forms.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Respiratory System Form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Reproductive System Form</a:t>
            </a:r>
          </a:p>
          <a:p>
            <a:r>
              <a:rPr lang="en-US" sz="4000" dirty="0">
                <a:solidFill>
                  <a:schemeClr val="bg1"/>
                </a:solidFill>
              </a:rPr>
              <a:t>Generalize / </a:t>
            </a:r>
            <a:r>
              <a:rPr lang="en-US" sz="4000" dirty="0" err="1">
                <a:solidFill>
                  <a:schemeClr val="bg1"/>
                </a:solidFill>
              </a:rPr>
              <a:t>Alimenter</a:t>
            </a:r>
            <a:r>
              <a:rPr lang="en-US" sz="4000" dirty="0">
                <a:solidFill>
                  <a:schemeClr val="bg1"/>
                </a:solidFill>
              </a:rPr>
              <a:t> Form</a:t>
            </a:r>
          </a:p>
          <a:p>
            <a:r>
              <a:rPr lang="en-US" sz="4000" dirty="0">
                <a:solidFill>
                  <a:schemeClr val="bg1"/>
                </a:solidFill>
              </a:rPr>
              <a:t>Encephalitic Form</a:t>
            </a:r>
          </a:p>
          <a:p>
            <a:r>
              <a:rPr lang="en-US" sz="4000">
                <a:solidFill>
                  <a:schemeClr val="bg1"/>
                </a:solidFill>
              </a:rPr>
              <a:t>Other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IBR Abortions Bovine Herpes Virus 1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238" y="31108"/>
            <a:ext cx="10515600" cy="1325563"/>
          </a:xfrm>
          <a:noFill/>
        </p:spPr>
        <p:txBody>
          <a:bodyPr/>
          <a:lstStyle/>
          <a:p>
            <a:r>
              <a:rPr lang="tr-TR" b="1" dirty="0" err="1" smtClean="0"/>
              <a:t>Abortion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Abortion: 45-270 of pregnancy. days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Infectious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Non-Infectious</a:t>
            </a:r>
            <a:endParaRPr lang="tr-TR" sz="36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3479497"/>
            <a:ext cx="3514344" cy="2416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88" y="3479497"/>
            <a:ext cx="3786112" cy="241611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871540" y="6550223"/>
            <a:ext cx="1710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/>
              <a:t>www.vetsonline.com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1511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b="1" dirty="0" err="1"/>
              <a:t>Infectious</a:t>
            </a:r>
            <a:r>
              <a:rPr lang="tr-TR" b="1" dirty="0"/>
              <a:t> </a:t>
            </a:r>
            <a:r>
              <a:rPr lang="tr-TR" b="1" dirty="0" err="1"/>
              <a:t>abortions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5100" b="1" dirty="0">
                <a:solidFill>
                  <a:srgbClr val="FF0000"/>
                </a:solidFill>
              </a:rPr>
              <a:t>BACTERIAL REASONS</a:t>
            </a:r>
          </a:p>
          <a:p>
            <a:r>
              <a:rPr lang="tr-TR" sz="5100" b="1" dirty="0">
                <a:solidFill>
                  <a:srgbClr val="FF0000"/>
                </a:solidFill>
              </a:rPr>
              <a:t>   </a:t>
            </a:r>
            <a:r>
              <a:rPr lang="tr-TR" sz="5100" b="1" dirty="0" err="1">
                <a:solidFill>
                  <a:srgbClr val="FF0000"/>
                </a:solidFill>
              </a:rPr>
              <a:t>B.abortus</a:t>
            </a:r>
            <a:r>
              <a:rPr lang="tr-TR" sz="5100" b="1" dirty="0">
                <a:solidFill>
                  <a:srgbClr val="FF0000"/>
                </a:solidFill>
              </a:rPr>
              <a:t>, </a:t>
            </a:r>
            <a:r>
              <a:rPr lang="tr-TR" sz="5100" b="1" dirty="0" err="1">
                <a:solidFill>
                  <a:srgbClr val="FF0000"/>
                </a:solidFill>
              </a:rPr>
              <a:t>campylobacter</a:t>
            </a:r>
            <a:r>
              <a:rPr lang="tr-TR" sz="5100" b="1" dirty="0">
                <a:solidFill>
                  <a:srgbClr val="FF0000"/>
                </a:solidFill>
              </a:rPr>
              <a:t> </a:t>
            </a:r>
            <a:r>
              <a:rPr lang="tr-TR" sz="5100" b="1" dirty="0" err="1">
                <a:solidFill>
                  <a:srgbClr val="FF0000"/>
                </a:solidFill>
              </a:rPr>
              <a:t>fetus</a:t>
            </a:r>
            <a:r>
              <a:rPr lang="tr-TR" sz="5100" b="1" dirty="0">
                <a:solidFill>
                  <a:srgbClr val="FF0000"/>
                </a:solidFill>
              </a:rPr>
              <a:t>, </a:t>
            </a:r>
            <a:r>
              <a:rPr lang="tr-TR" sz="5100" b="1" dirty="0" err="1">
                <a:solidFill>
                  <a:srgbClr val="FF0000"/>
                </a:solidFill>
              </a:rPr>
              <a:t>leptospira</a:t>
            </a:r>
            <a:r>
              <a:rPr lang="tr-TR" sz="5100" b="1" dirty="0">
                <a:solidFill>
                  <a:srgbClr val="FF0000"/>
                </a:solidFill>
              </a:rPr>
              <a:t>, </a:t>
            </a:r>
            <a:r>
              <a:rPr lang="tr-TR" sz="5100" b="1" dirty="0" err="1">
                <a:solidFill>
                  <a:srgbClr val="FF0000"/>
                </a:solidFill>
              </a:rPr>
              <a:t>listeria</a:t>
            </a:r>
            <a:endParaRPr lang="tr-TR" sz="5100" b="1" dirty="0">
              <a:solidFill>
                <a:srgbClr val="FF0000"/>
              </a:solidFill>
            </a:endParaRPr>
          </a:p>
          <a:p>
            <a:r>
              <a:rPr lang="tr-TR" sz="5100" b="1" dirty="0">
                <a:solidFill>
                  <a:srgbClr val="FF0000"/>
                </a:solidFill>
              </a:rPr>
              <a:t>VIRAL REASONS</a:t>
            </a:r>
          </a:p>
          <a:p>
            <a:r>
              <a:rPr lang="tr-TR" sz="5100" b="1" dirty="0">
                <a:solidFill>
                  <a:srgbClr val="FF0000"/>
                </a:solidFill>
              </a:rPr>
              <a:t>   BHV 1, IBRV, BVD</a:t>
            </a:r>
          </a:p>
          <a:p>
            <a:r>
              <a:rPr lang="tr-TR" sz="5100" b="1" dirty="0">
                <a:solidFill>
                  <a:srgbClr val="FF0000"/>
                </a:solidFill>
              </a:rPr>
              <a:t>PROTOZOON SOURCES</a:t>
            </a:r>
          </a:p>
          <a:p>
            <a:r>
              <a:rPr lang="tr-TR" sz="5100" b="1" dirty="0">
                <a:solidFill>
                  <a:srgbClr val="FF0000"/>
                </a:solidFill>
              </a:rPr>
              <a:t>    </a:t>
            </a:r>
            <a:r>
              <a:rPr lang="tr-TR" sz="5100" b="1" dirty="0" err="1">
                <a:solidFill>
                  <a:srgbClr val="FF0000"/>
                </a:solidFill>
              </a:rPr>
              <a:t>Neospora</a:t>
            </a:r>
            <a:r>
              <a:rPr lang="tr-TR" sz="5100" b="1" dirty="0">
                <a:solidFill>
                  <a:srgbClr val="FF0000"/>
                </a:solidFill>
              </a:rPr>
              <a:t> </a:t>
            </a:r>
            <a:r>
              <a:rPr lang="tr-TR" sz="5100" b="1" dirty="0" err="1">
                <a:solidFill>
                  <a:srgbClr val="FF0000"/>
                </a:solidFill>
              </a:rPr>
              <a:t>caninum</a:t>
            </a:r>
            <a:endParaRPr lang="tr-TR" sz="5100" b="1" dirty="0">
              <a:solidFill>
                <a:srgbClr val="FF0000"/>
              </a:solidFill>
            </a:endParaRPr>
          </a:p>
          <a:p>
            <a:r>
              <a:rPr lang="tr-TR" sz="5100" b="1" dirty="0">
                <a:solidFill>
                  <a:srgbClr val="FF0000"/>
                </a:solidFill>
              </a:rPr>
              <a:t>MYCOTIC SOURCES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i="1" dirty="0" smtClean="0"/>
              <a:t>   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497" y="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tr-TR" b="1" dirty="0" err="1"/>
              <a:t>Specific</a:t>
            </a:r>
            <a:r>
              <a:rPr lang="tr-TR" b="1" dirty="0"/>
              <a:t> </a:t>
            </a:r>
            <a:r>
              <a:rPr lang="tr-TR" b="1" dirty="0" err="1"/>
              <a:t>Abortion</a:t>
            </a:r>
            <a:r>
              <a:rPr lang="tr-TR" b="1" dirty="0"/>
              <a:t> </a:t>
            </a:r>
            <a:r>
              <a:rPr lang="tr-TR" b="1" dirty="0" err="1"/>
              <a:t>Factors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sz="3600" b="1" dirty="0" err="1" smtClean="0"/>
              <a:t>Brucella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abortus</a:t>
            </a:r>
            <a:endParaRPr lang="tr-TR" sz="3600" b="1" dirty="0" smtClean="0"/>
          </a:p>
          <a:p>
            <a:r>
              <a:rPr lang="tr-TR" sz="3600" b="1" dirty="0" err="1" smtClean="0"/>
              <a:t>Leptospira</a:t>
            </a:r>
            <a:r>
              <a:rPr lang="tr-TR" sz="3600" b="1" dirty="0" smtClean="0"/>
              <a:t> </a:t>
            </a:r>
          </a:p>
          <a:p>
            <a:pPr lvl="1"/>
            <a:r>
              <a:rPr lang="tr-TR" sz="3200" b="1" dirty="0" err="1" smtClean="0"/>
              <a:t>hardjobovis</a:t>
            </a:r>
            <a:endParaRPr lang="tr-TR" sz="3200" b="1" dirty="0" smtClean="0"/>
          </a:p>
          <a:p>
            <a:pPr lvl="1"/>
            <a:r>
              <a:rPr lang="tr-TR" sz="3200" b="1" dirty="0" err="1" smtClean="0"/>
              <a:t>hardjoprajitro</a:t>
            </a:r>
            <a:endParaRPr lang="tr-TR" sz="3200" b="1" dirty="0" smtClean="0"/>
          </a:p>
          <a:p>
            <a:r>
              <a:rPr lang="tr-TR" sz="3600" b="1" dirty="0" err="1"/>
              <a:t>Listeria</a:t>
            </a:r>
            <a:r>
              <a:rPr lang="tr-TR" sz="3600" b="1" dirty="0"/>
              <a:t> </a:t>
            </a:r>
            <a:r>
              <a:rPr lang="tr-TR" sz="3600" b="1" dirty="0" err="1" smtClean="0"/>
              <a:t>monocytogenes</a:t>
            </a:r>
            <a:endParaRPr lang="tr-TR" sz="3600" b="1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tr-TR" sz="3600" dirty="0" smtClean="0"/>
              <a:t>BVD</a:t>
            </a:r>
            <a:endParaRPr lang="tr-TR" sz="3600" dirty="0"/>
          </a:p>
          <a:p>
            <a:r>
              <a:rPr lang="tr-TR" sz="3600" dirty="0" smtClean="0"/>
              <a:t>BHV1</a:t>
            </a:r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47" y="3548282"/>
            <a:ext cx="4946904" cy="262868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767902" y="5915353"/>
            <a:ext cx="39901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http://www.vectortemplates.com/raster/maps-world-map-02.png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400966" y="5084355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err="1">
                <a:solidFill>
                  <a:srgbClr val="FF0000"/>
                </a:solidFill>
              </a:rPr>
              <a:t>Neospora</a:t>
            </a: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caninum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6800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Neosporosis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385"/>
            <a:ext cx="10600944" cy="5899159"/>
          </a:xfrm>
        </p:spPr>
      </p:pic>
      <p:sp>
        <p:nvSpPr>
          <p:cNvPr id="7" name="Metin kutusu 6"/>
          <p:cNvSpPr txBox="1"/>
          <p:nvPr/>
        </p:nvSpPr>
        <p:spPr>
          <a:xfrm>
            <a:off x="9289835" y="6543929"/>
            <a:ext cx="242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http://neosporosis.wikispaces.com/</a:t>
            </a:r>
          </a:p>
        </p:txBody>
      </p:sp>
    </p:spTree>
    <p:extLst>
      <p:ext uri="{BB962C8B-B14F-4D97-AF65-F5344CB8AC3E}">
        <p14:creationId xmlns:p14="http://schemas.microsoft.com/office/powerpoint/2010/main" val="11705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62257"/>
              </p:ext>
            </p:extLst>
          </p:nvPr>
        </p:nvGraphicFramePr>
        <p:xfrm>
          <a:off x="202692" y="1901953"/>
          <a:ext cx="11786616" cy="2316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9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8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119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>
                          <a:solidFill>
                            <a:schemeClr val="bg1"/>
                          </a:solidFill>
                        </a:rPr>
                        <a:t>Infection</a:t>
                      </a:r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14. </a:t>
                      </a:r>
                      <a:r>
                        <a:rPr lang="tr-TR" sz="2800" dirty="0" err="1" smtClean="0"/>
                        <a:t>day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46.dat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60.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baseline="0" dirty="0" err="1" smtClean="0"/>
                        <a:t>Day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baseline="0" dirty="0" err="1" smtClean="0"/>
                        <a:t>and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baseline="0" dirty="0" err="1" smtClean="0"/>
                        <a:t>later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08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Antibody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Response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ANTIBODY PRODUCTION BEGINS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ANTIBODY PRODUCTION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ANTIBODIES CANNOT BE DETERMINED IN THE BLOOD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30256"/>
              </p:ext>
            </p:extLst>
          </p:nvPr>
        </p:nvGraphicFramePr>
        <p:xfrm>
          <a:off x="1707896" y="4343400"/>
          <a:ext cx="8478520" cy="180822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47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SPORADIC ABORTUS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WIDE ABORTUS</a:t>
                      </a:r>
                      <a:endParaRPr lang="tr-TR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REPEATS ABORTUS</a:t>
                      </a:r>
                      <a:endParaRPr lang="tr-TR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05153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Neosporosis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1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837175"/>
          </a:xfrm>
          <a:noFill/>
        </p:spPr>
        <p:txBody>
          <a:bodyPr>
            <a:noAutofit/>
          </a:bodyPr>
          <a:lstStyle/>
          <a:p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/>
              <a:t>Infected calves;</a:t>
            </a:r>
          </a:p>
          <a:p>
            <a:pPr algn="ctr"/>
            <a:r>
              <a:rPr lang="en-US" sz="3600" b="1" dirty="0"/>
              <a:t>ataxia</a:t>
            </a:r>
          </a:p>
          <a:p>
            <a:pPr algn="ctr"/>
            <a:r>
              <a:rPr lang="en-US" sz="3600" b="1" dirty="0"/>
              <a:t>Weakness in reflexes</a:t>
            </a:r>
          </a:p>
          <a:p>
            <a:pPr algn="ctr"/>
            <a:r>
              <a:rPr lang="en-US" sz="3600" b="1" dirty="0"/>
              <a:t>Exophthalmos may be seen.</a:t>
            </a:r>
            <a:endParaRPr lang="tr-TR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73084"/>
              </p:ext>
            </p:extLst>
          </p:nvPr>
        </p:nvGraphicFramePr>
        <p:xfrm>
          <a:off x="2214880" y="1825624"/>
          <a:ext cx="8128000" cy="246244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Under the Influence of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Neosporosis</a:t>
                      </a:r>
                      <a:endParaRPr lang="tr-TR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Resorption of the embryo can be formed</a:t>
                      </a:r>
                      <a:r>
                        <a:rPr lang="tr-TR" sz="3200" dirty="0" smtClean="0"/>
                        <a:t>.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Mumification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cases can be seen.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Live puppies can be born.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05153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Neosporosis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247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99388"/>
              </p:ext>
            </p:extLst>
          </p:nvPr>
        </p:nvGraphicFramePr>
        <p:xfrm>
          <a:off x="369277" y="1118877"/>
          <a:ext cx="10515600" cy="476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037">
                <a:tc>
                  <a:txBody>
                    <a:bodyPr/>
                    <a:lstStyle/>
                    <a:p>
                      <a:r>
                        <a:rPr lang="tr-TR" sz="3200" dirty="0" err="1" smtClean="0"/>
                        <a:t>Diagnosis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method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err="1" smtClean="0"/>
                        <a:t>Morbid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substance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IFAT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Blood serum </a:t>
                      </a:r>
                      <a:r>
                        <a:rPr lang="tr-TR" sz="3200" dirty="0" err="1" smtClean="0"/>
                        <a:t>and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milk</a:t>
                      </a:r>
                      <a:endParaRPr lang="tr-TR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561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ELISA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Blood serum </a:t>
                      </a:r>
                      <a:r>
                        <a:rPr lang="tr-TR" sz="3200" dirty="0" err="1" smtClean="0"/>
                        <a:t>and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milk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/>
                        <a:t>Histological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Examination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Lesions in the Brain (Fetus)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PCR</a:t>
                      </a:r>
                    </a:p>
                    <a:p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err="1" smtClean="0"/>
                        <a:t>Fetal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tissue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and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fluids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Unvan 1"/>
          <p:cNvSpPr txBox="1">
            <a:spLocks/>
          </p:cNvSpPr>
          <p:nvPr/>
        </p:nvSpPr>
        <p:spPr>
          <a:xfrm>
            <a:off x="-310662" y="373800"/>
            <a:ext cx="7203832" cy="74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/>
              <a:t>Neosporosis</a:t>
            </a:r>
            <a:r>
              <a:rPr lang="tr-TR" sz="4000" b="1" dirty="0"/>
              <a:t> </a:t>
            </a:r>
            <a:r>
              <a:rPr lang="tr-TR" sz="4000" b="1" dirty="0" err="1"/>
              <a:t>diagnostic</a:t>
            </a:r>
            <a:r>
              <a:rPr lang="tr-TR" sz="4000" b="1" dirty="0"/>
              <a:t> </a:t>
            </a:r>
            <a:r>
              <a:rPr lang="tr-TR" sz="4000" b="1" dirty="0" err="1"/>
              <a:t>methods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55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696</Words>
  <Application>Microsoft Office PowerPoint</Application>
  <PresentationFormat>Geniş ekran</PresentationFormat>
  <Paragraphs>208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Abortion</vt:lpstr>
      <vt:lpstr>Infectious abortions</vt:lpstr>
      <vt:lpstr>Specific Abortion Factors</vt:lpstr>
      <vt:lpstr>Neosporosis </vt:lpstr>
      <vt:lpstr>Neosporosis </vt:lpstr>
      <vt:lpstr>Neosporosis </vt:lpstr>
      <vt:lpstr>PowerPoint Sunusu</vt:lpstr>
      <vt:lpstr>Brucellosis  Factor: B.abortus</vt:lpstr>
      <vt:lpstr>Brusellosis</vt:lpstr>
      <vt:lpstr>Brusellosis                                                    Diagnosis</vt:lpstr>
      <vt:lpstr>Brusellosis   Protection</vt:lpstr>
      <vt:lpstr>Leptospirozis                               Clinical Forms Hardjobovis-Hardjoprajitro</vt:lpstr>
      <vt:lpstr>Infection spread of leptospirosis abortions</vt:lpstr>
      <vt:lpstr>Leptospirosis Abortion  Treatment-Prevention </vt:lpstr>
      <vt:lpstr>Listeriosis Abortions  Listeria monocytogenes</vt:lpstr>
      <vt:lpstr>Listeriosis Abortion                   Transmissions  Listeria monocytogenes</vt:lpstr>
      <vt:lpstr>Listeriosis Abortions  Listeria monocytogenes</vt:lpstr>
      <vt:lpstr>Diagnosis of Listeriosis Abortions </vt:lpstr>
      <vt:lpstr>BVD-MD Abortions</vt:lpstr>
      <vt:lpstr>BVD-MD Abortions     Clinical  Forms </vt:lpstr>
      <vt:lpstr>BVD-MD Abortion Pathogenesis </vt:lpstr>
      <vt:lpstr>IBR Abortions , Bovine Herpes Virus 1</vt:lpstr>
      <vt:lpstr>BVD-MD Abortions Bovine Viral Diarrhea Virus</vt:lpstr>
      <vt:lpstr>IBR Abortions Bovine Herpes Virus 1</vt:lpstr>
      <vt:lpstr>IBR Abortions Bovine Herpes Virus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Esra Çolakoğlu</cp:lastModifiedBy>
  <cp:revision>10</cp:revision>
  <dcterms:created xsi:type="dcterms:W3CDTF">2018-01-17T22:29:20Z</dcterms:created>
  <dcterms:modified xsi:type="dcterms:W3CDTF">2020-01-04T17:49:56Z</dcterms:modified>
</cp:coreProperties>
</file>