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08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05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954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9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6300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1892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882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1979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518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9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2878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97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842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04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61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1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2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04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18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92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913-5F7F-472E-8406-5B4D25CC340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54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F8913-5F7F-472E-8406-5B4D25CC340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F8141-37C5-4802-9419-54F1FBB3E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51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42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879601" y="355600"/>
            <a:ext cx="6931025" cy="820738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İNFEKSİYONLARIN BULAŞMASI ve YAYILMASI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6"/>
            <a:ext cx="8229600" cy="5400675"/>
          </a:xfrm>
        </p:spPr>
        <p:txBody>
          <a:bodyPr/>
          <a:lstStyle/>
          <a:p>
            <a:pPr eaLnBrk="1" hangingPunct="1"/>
            <a:endParaRPr lang="tr-TR" altLang="tr-TR" sz="240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000" b="1">
                <a:solidFill>
                  <a:srgbClr val="FF0000"/>
                </a:solidFill>
              </a:rPr>
              <a:t>Mikroorganizmaların Bulaşma Şekilleri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Rezervuar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Sığırlar, koyunlar için mavi-dil hastalığı virusunun rezervuarıdır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Tavuklar, koyunlar için </a:t>
            </a:r>
            <a:r>
              <a:rPr lang="tr-TR" altLang="tr-TR" sz="2000" b="1" i="1">
                <a:solidFill>
                  <a:srgbClr val="FFFF00"/>
                </a:solidFill>
              </a:rPr>
              <a:t>C. jejuni</a:t>
            </a:r>
            <a:r>
              <a:rPr lang="tr-TR" altLang="tr-TR" sz="2000" b="1">
                <a:solidFill>
                  <a:srgbClr val="FFFF00"/>
                </a:solidFill>
              </a:rPr>
              <a:t>’nin rezervuarıdır</a:t>
            </a:r>
          </a:p>
          <a:p>
            <a:pPr lvl="2" eaLnBrk="1" hangingPunct="1"/>
            <a:r>
              <a:rPr lang="tr-TR" altLang="tr-TR" sz="2000" b="1" i="1">
                <a:solidFill>
                  <a:srgbClr val="FFFF00"/>
                </a:solidFill>
              </a:rPr>
              <a:t>B. anthracis</a:t>
            </a:r>
            <a:r>
              <a:rPr lang="tr-TR" altLang="tr-TR" sz="2000" b="1">
                <a:solidFill>
                  <a:srgbClr val="FFFF00"/>
                </a:solidFill>
              </a:rPr>
              <a:t> sporlarını taşıyan toprak hayvanlar için anthraxın rezervuarıdır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Vektör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Mekanik vektör (</a:t>
            </a:r>
            <a:r>
              <a:rPr lang="tr-TR" altLang="tr-TR" sz="2000" b="1" i="1">
                <a:solidFill>
                  <a:srgbClr val="FFFF00"/>
                </a:solidFill>
              </a:rPr>
              <a:t>M. bovis</a:t>
            </a:r>
            <a:r>
              <a:rPr lang="tr-TR" altLang="tr-TR" sz="2000" b="1">
                <a:solidFill>
                  <a:srgbClr val="FFFF00"/>
                </a:solidFill>
              </a:rPr>
              <a:t>’in vektörü olan sinekler)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Biyolojik vektör</a:t>
            </a:r>
          </a:p>
          <a:p>
            <a:pPr lvl="3" eaLnBrk="1" hangingPunct="1"/>
            <a:r>
              <a:rPr lang="tr-TR" altLang="tr-TR" b="1" smtClean="0">
                <a:solidFill>
                  <a:srgbClr val="FFFF00"/>
                </a:solidFill>
              </a:rPr>
              <a:t>Sivrisinek – </a:t>
            </a:r>
            <a:r>
              <a:rPr lang="tr-TR" altLang="tr-TR" b="1" i="1" smtClean="0">
                <a:solidFill>
                  <a:srgbClr val="FFFF00"/>
                </a:solidFill>
              </a:rPr>
              <a:t>Diroflaria immitis</a:t>
            </a:r>
            <a:r>
              <a:rPr lang="tr-TR" altLang="tr-TR" b="1" smtClean="0">
                <a:solidFill>
                  <a:srgbClr val="FFFF00"/>
                </a:solidFill>
              </a:rPr>
              <a:t> (yaşam siklusu)</a:t>
            </a:r>
            <a:endParaRPr lang="tr-TR" altLang="tr-TR" b="1" i="1" smtClean="0">
              <a:solidFill>
                <a:srgbClr val="FFFF00"/>
              </a:solidFill>
            </a:endParaRPr>
          </a:p>
          <a:p>
            <a:pPr lvl="3" eaLnBrk="1" hangingPunct="1"/>
            <a:r>
              <a:rPr lang="tr-TR" altLang="tr-TR" b="1" smtClean="0">
                <a:solidFill>
                  <a:srgbClr val="FFFF00"/>
                </a:solidFill>
              </a:rPr>
              <a:t>Ixodes kenesi – Louping ill virusu (üreme)</a:t>
            </a:r>
          </a:p>
          <a:p>
            <a:pPr lvl="3" eaLnBrk="1" hangingPunct="1"/>
            <a:r>
              <a:rPr lang="tr-TR" altLang="tr-TR" b="1" smtClean="0">
                <a:solidFill>
                  <a:srgbClr val="FFFF00"/>
                </a:solidFill>
              </a:rPr>
              <a:t>Kene – Babesia türleri (yaşam siklusu + üreme)</a:t>
            </a:r>
          </a:p>
          <a:p>
            <a:pPr lvl="3" eaLnBrk="1" hangingPunct="1"/>
            <a:r>
              <a:rPr lang="tr-TR" altLang="tr-TR" b="1" smtClean="0">
                <a:solidFill>
                  <a:srgbClr val="FFFF00"/>
                </a:solidFill>
              </a:rPr>
              <a:t>Sterkoraryan bulaşma</a:t>
            </a:r>
          </a:p>
          <a:p>
            <a:pPr lvl="2" eaLnBrk="1" hangingPunct="1">
              <a:buFontTx/>
              <a:buNone/>
            </a:pPr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tr-TR" altLang="tr-TR" sz="2400">
              <a:solidFill>
                <a:srgbClr val="FFFF00"/>
              </a:solidFill>
            </a:endParaRPr>
          </a:p>
          <a:p>
            <a:pPr lvl="1" eaLnBrk="1" hangingPunct="1"/>
            <a:endParaRPr lang="tr-TR" altLang="tr-TR" smtClean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smtClean="0">
              <a:solidFill>
                <a:srgbClr val="FFFF00"/>
              </a:solidFill>
            </a:endParaRP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2135189" y="14843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39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6275" y="239714"/>
            <a:ext cx="6929438" cy="820737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İNFEKSİYONLARIN BULAŞMASI ve YAYILMASI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0000"/>
                </a:solidFill>
              </a:rPr>
              <a:t>Konakçı Tipleri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Son konakçı – kuduz hastalığı, köpek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Belirleyici (definitif) konakçı – </a:t>
            </a:r>
            <a:r>
              <a:rPr lang="tr-TR" altLang="tr-TR" sz="2000" b="1" i="1">
                <a:solidFill>
                  <a:srgbClr val="FFFF00"/>
                </a:solidFill>
              </a:rPr>
              <a:t>Taenia pisiformis</a:t>
            </a:r>
            <a:r>
              <a:rPr lang="tr-TR" altLang="tr-TR" sz="2000" b="1">
                <a:solidFill>
                  <a:srgbClr val="FFFF00"/>
                </a:solidFill>
              </a:rPr>
              <a:t>, köpek 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Primer (doğal) konakçı – Distemper virusu, köpek; Şap virusu, sığır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Sekonder konakçı – </a:t>
            </a:r>
            <a:r>
              <a:rPr lang="tr-TR" altLang="tr-TR" sz="2000" b="1" i="1">
                <a:solidFill>
                  <a:srgbClr val="FFFF00"/>
                </a:solidFill>
              </a:rPr>
              <a:t>C. jejuni</a:t>
            </a:r>
            <a:r>
              <a:rPr lang="tr-TR" altLang="tr-TR" sz="2000" b="1">
                <a:solidFill>
                  <a:srgbClr val="FFFF00"/>
                </a:solidFill>
              </a:rPr>
              <a:t>, koyun primer, yabani kuşlar sekonder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Paratenik konakçı – Parazitolojide sekonder konakçı ile eşanlamlı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Ara konakçı – Aseksüel üreme geçiren parazit bulunduran konakçı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Güçlendirici konakçı – Popülasyonda duyarlı hayvan sayısını arttıran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Raslantısal konakçı – B. abortus, boğa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Bağlantı konakçısı – Diğer konakçı tipleri arasında bağlantı kuran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Gizleyen konakçı – Aeromonas türleri, yılan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tr-TR" altLang="tr-TR" sz="3600">
              <a:solidFill>
                <a:srgbClr val="FFFF00"/>
              </a:solidFill>
            </a:endParaRPr>
          </a:p>
          <a:p>
            <a:pPr lvl="3" eaLnBrk="1" hangingPunct="1">
              <a:lnSpc>
                <a:spcPct val="90000"/>
              </a:lnSpc>
              <a:buFontTx/>
              <a:buNone/>
            </a:pPr>
            <a:endParaRPr lang="tr-TR" altLang="tr-TR" sz="2800">
              <a:solidFill>
                <a:srgbClr val="FFFF00"/>
              </a:solidFill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2135189" y="12684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22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400" b="1">
                <a:solidFill>
                  <a:srgbClr val="FF0000"/>
                </a:solidFill>
              </a:rPr>
              <a:t>İNFEKSİYONLARIN BULAŞMASI ve YAYILMASI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000" b="1">
                <a:solidFill>
                  <a:srgbClr val="FF0000"/>
                </a:solidFill>
              </a:rPr>
              <a:t>İnfeksiyonların Uzaklara Taşınması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Hayvan hareketleri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Legal hayvan hareketleri (karantina)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İllegal hayvan hareketleri – Türkiye’e sığır vebası salgınları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Doğal göçler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Biyolojik ürün ve fomitler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Aşı ve serum gibi biyolojik ürünler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Hayvansal yem hammaddeleri (BSE)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Rüzgar ve akarsu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Şap hastalığında damlacık çekirdeği oluşması ve siper dalgası etkisi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Portekiz’de görülen mavi-dil salgını, Kuzey Afrika’dan rüzgarla taşınan vektör sivrisinekler aracılığı ile oluşturulmuştur</a:t>
            </a:r>
          </a:p>
          <a:p>
            <a:pPr lvl="2" eaLnBrk="1" hangingPunct="1">
              <a:buFontTx/>
              <a:buNone/>
            </a:pPr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  <a:p>
            <a:pPr lvl="1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smtClean="0">
              <a:solidFill>
                <a:srgbClr val="FFFF00"/>
              </a:solidFill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2135189" y="12684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1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FF00"/>
                </a:solidFill>
              </a:rPr>
              <a:t>İNFEKSİYONLARIN BULAŞMASI ve YAYILMASI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0000"/>
                </a:solidFill>
              </a:rPr>
              <a:t>İnfeksiyonların Yayılmasıyla İlgili Faktörler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0000"/>
                </a:solidFill>
              </a:rPr>
              <a:t>Konakçı, etken, çevre belirleyicilerinin rolü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0000"/>
                </a:solidFill>
              </a:rPr>
              <a:t>İnkübasyon periyodu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Prepatent periyod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İnkübasyon periyodu (kuluçka dönemi)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İnkübasyon periyodu kısa olan infeksiyonların yayılabilmesi için yüksek bir konakçı yoğunluğuna gereksinim vardır – Distemper, köpek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İnkübasyon periyodu uzun olan infeksiyonlar konakçı yoğunluğu az olan popülasyonda bile kolayca yayılabilir – Leptospirosis, 12-24 ay idrarla çıkış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0000"/>
                </a:solidFill>
              </a:rPr>
              <a:t>Etkili temas (infeksiyon oluşması muhtemel koşullar)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Mevsimsel seyir gösteren veya vektör kökenli hastalıklarda etkili temas süresi kısadır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Anthrax hastalığında ise sporların uzun süre toprakta canlı kalması sonucu etkili temas süresi uzundur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tr-TR" altLang="tr-TR" sz="3200" b="1">
              <a:solidFill>
                <a:srgbClr val="FFFF00"/>
              </a:solidFill>
            </a:endParaRPr>
          </a:p>
          <a:p>
            <a:pPr lvl="3" eaLnBrk="1" hangingPunct="1">
              <a:lnSpc>
                <a:spcPct val="90000"/>
              </a:lnSpc>
              <a:buFontTx/>
              <a:buNone/>
            </a:pPr>
            <a:endParaRPr lang="tr-TR" altLang="tr-TR" sz="2400">
              <a:solidFill>
                <a:srgbClr val="FFFF00"/>
              </a:solidFill>
            </a:endParaRP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2135189" y="11969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87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Widescreen</PresentationFormat>
  <Paragraphs>57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Kimono</vt:lpstr>
      <vt:lpstr>İNFEKSİYONLARIN BULAŞMASI ve YAYILMASI</vt:lpstr>
      <vt:lpstr>İNFEKSİYONLARIN BULAŞMASI ve YAYILMASI</vt:lpstr>
      <vt:lpstr>İNFEKSİYONLARIN BULAŞMASI ve YAYILMASI</vt:lpstr>
      <vt:lpstr>İNFEKSİYONLARIN BULAŞMASI ve YAYILMASI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İNFEKSİYONLARIN BULAŞMASI ve YAYILMASI</dc:title>
  <dc:creator>Windows Kullanıcısı</dc:creator>
  <cp:lastModifiedBy>Windows Kullanıcısı</cp:lastModifiedBy>
  <cp:revision>1</cp:revision>
  <dcterms:created xsi:type="dcterms:W3CDTF">2018-02-14T10:02:54Z</dcterms:created>
  <dcterms:modified xsi:type="dcterms:W3CDTF">2018-02-14T10:03:13Z</dcterms:modified>
</cp:coreProperties>
</file>