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7" r:id="rId1"/>
  </p:sldMasterIdLst>
  <p:sldIdLst>
    <p:sldId id="256" r:id="rId2"/>
    <p:sldId id="26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3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ACDB3CC-F982-40F9-8DD6-BCC9AFBF44BD}" type="datetime1">
              <a:rPr lang="en-US" smtClean="0"/>
              <a:pPr/>
              <a:t>10.01.18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27571FF-D602-4BB6-9683-7A1E909D4296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AE5B-B07C-441A-8026-C23A427A74DC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2847B31-A4E1-4FCE-8661-5EC33A675437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CAD832D-B7F8-4A85-B115-3F84BE9AC26D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600D5EF-7D26-425F-8C45-B9312ACE18BC}" type="datetime1">
              <a:rPr lang="en-US" smtClean="0"/>
              <a:pPr/>
              <a:t>10.01.18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/>
              <a:pPr/>
              <a:t>10.01.18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8" r:id="rId1"/>
    <p:sldLayoutId id="2147484209" r:id="rId2"/>
    <p:sldLayoutId id="2147484210" r:id="rId3"/>
    <p:sldLayoutId id="2147484211" r:id="rId4"/>
    <p:sldLayoutId id="2147484212" r:id="rId5"/>
    <p:sldLayoutId id="2147484213" r:id="rId6"/>
    <p:sldLayoutId id="2147484214" r:id="rId7"/>
    <p:sldLayoutId id="2147484215" r:id="rId8"/>
    <p:sldLayoutId id="2147484216" r:id="rId9"/>
    <p:sldLayoutId id="2147484217" r:id="rId10"/>
    <p:sldLayoutId id="2147484218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9357" y="1988467"/>
            <a:ext cx="6726336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 smtClean="0"/>
              <a:t>founding fathers of sociology</a:t>
            </a:r>
            <a:br>
              <a:rPr lang="en-US" u="sng" dirty="0" smtClean="0"/>
            </a:b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sz="1800" dirty="0" smtClean="0"/>
              <a:t>Week 3</a:t>
            </a:r>
            <a:br>
              <a:rPr lang="en-US" sz="1800" dirty="0" smtClean="0"/>
            </a:br>
            <a:r>
              <a:rPr lang="en-US" sz="1800" dirty="0" smtClean="0"/>
              <a:t>Course Materials </a:t>
            </a: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smtClean="0"/>
              <a:t>By Asst. Prof. Dr. Selman Yılmaz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691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Any further comments and questions?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665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Ritzer</a:t>
            </a:r>
            <a:r>
              <a:rPr lang="en-US" dirty="0" smtClean="0"/>
              <a:t>, George (2011). Sociological Theory (8</a:t>
            </a:r>
            <a:r>
              <a:rPr lang="en-US" baseline="30000" dirty="0" smtClean="0"/>
              <a:t>th</a:t>
            </a:r>
            <a:r>
              <a:rPr lang="en-US" dirty="0" smtClean="0"/>
              <a:t> ed.). New York: McGraw-Hill.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884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Ibn</a:t>
            </a:r>
            <a:r>
              <a:rPr lang="en-US" dirty="0" smtClean="0"/>
              <a:t> </a:t>
            </a:r>
            <a:r>
              <a:rPr lang="en-US" dirty="0" err="1" smtClean="0"/>
              <a:t>Khaldun</a:t>
            </a:r>
            <a:r>
              <a:rPr lang="en-US" dirty="0" smtClean="0"/>
              <a:t> (1332-1406)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Muslim scholar was born in North Africa and mostly lived there.</a:t>
            </a:r>
          </a:p>
          <a:p>
            <a:r>
              <a:rPr lang="en-US" dirty="0" smtClean="0"/>
              <a:t>A good observer.</a:t>
            </a:r>
          </a:p>
          <a:p>
            <a:r>
              <a:rPr lang="en-US" dirty="0" smtClean="0"/>
              <a:t>Compares primitive and modern societies.</a:t>
            </a:r>
          </a:p>
          <a:p>
            <a:r>
              <a:rPr lang="en-US" dirty="0" smtClean="0"/>
              <a:t>He would be considered as a prominent sociologist in modern sense but mostly not much known in contemporary academic world.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306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Alexis de Tocqueville (1805–1859)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Writer of </a:t>
            </a:r>
            <a:r>
              <a:rPr lang="en-US" i="1" dirty="0" smtClean="0"/>
              <a:t>Democracy in America </a:t>
            </a:r>
            <a:r>
              <a:rPr lang="en-US" dirty="0" smtClean="0"/>
              <a:t>(1835).</a:t>
            </a:r>
          </a:p>
          <a:p>
            <a:r>
              <a:rPr lang="en-US" dirty="0" smtClean="0"/>
              <a:t>Travel across America and cluster his observations regarding to political life in America.</a:t>
            </a:r>
          </a:p>
          <a:p>
            <a:r>
              <a:rPr lang="en-US" dirty="0" smtClean="0"/>
              <a:t>Great supporter of </a:t>
            </a:r>
            <a:r>
              <a:rPr lang="en-US" i="1" dirty="0" smtClean="0"/>
              <a:t>freedom</a:t>
            </a:r>
            <a:r>
              <a:rPr lang="en-US" dirty="0" smtClean="0"/>
              <a:t>.</a:t>
            </a:r>
          </a:p>
          <a:p>
            <a:r>
              <a:rPr lang="en-US" dirty="0" smtClean="0"/>
              <a:t>Have concerns regarding </a:t>
            </a:r>
            <a:r>
              <a:rPr lang="en-US" i="1" dirty="0" smtClean="0"/>
              <a:t>centralization</a:t>
            </a:r>
            <a:r>
              <a:rPr lang="en-US" dirty="0" smtClean="0"/>
              <a:t> of government.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72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Auguste Comte (1798–1857)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Coined the term </a:t>
            </a:r>
            <a:r>
              <a:rPr lang="en-US" i="1" dirty="0" smtClean="0"/>
              <a:t>sociology</a:t>
            </a:r>
          </a:p>
          <a:p>
            <a:r>
              <a:rPr lang="en-US" dirty="0" smtClean="0"/>
              <a:t>Positivism</a:t>
            </a:r>
          </a:p>
          <a:p>
            <a:r>
              <a:rPr lang="en-US" dirty="0"/>
              <a:t>Evolutionary theory (law) of the three stages:</a:t>
            </a:r>
          </a:p>
          <a:p>
            <a:pPr lvl="1"/>
            <a:r>
              <a:rPr lang="en-US" dirty="0"/>
              <a:t>Theological stage, metaphysical stage, positivistic </a:t>
            </a:r>
            <a:r>
              <a:rPr lang="en-US" dirty="0" smtClean="0"/>
              <a:t>stage</a:t>
            </a:r>
            <a:endParaRPr lang="en-US" dirty="0" smtClean="0"/>
          </a:p>
          <a:p>
            <a:r>
              <a:rPr lang="en-US" sz="3200" dirty="0"/>
              <a:t>H</a:t>
            </a:r>
            <a:r>
              <a:rPr lang="en-US" sz="3200" dirty="0" smtClean="0"/>
              <a:t>is </a:t>
            </a:r>
            <a:r>
              <a:rPr lang="en-US" sz="3200" dirty="0"/>
              <a:t>sociology does not focus on the individual </a:t>
            </a:r>
            <a:r>
              <a:rPr lang="en-US" sz="3200" dirty="0" smtClean="0"/>
              <a:t>but rather </a:t>
            </a:r>
            <a:r>
              <a:rPr lang="en-US" sz="3200" dirty="0"/>
              <a:t>takes as its basic unit of analysis larger entities such as the family.</a:t>
            </a:r>
            <a:endParaRPr lang="en-US" dirty="0"/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endParaRPr lang="en-US" dirty="0" smtClean="0"/>
          </a:p>
          <a:p>
            <a:pPr marL="36576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224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Emile Durkheim (1858–1917)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04186"/>
          </a:xfrm>
        </p:spPr>
        <p:txBody>
          <a:bodyPr>
            <a:normAutofit/>
          </a:bodyPr>
          <a:lstStyle/>
          <a:p>
            <a:r>
              <a:rPr lang="en-US" dirty="0" smtClean="0"/>
              <a:t>Many scholars consider him as the real founder of sociology</a:t>
            </a:r>
          </a:p>
          <a:p>
            <a:r>
              <a:rPr lang="en-US" dirty="0" smtClean="0"/>
              <a:t>Interested in religion (this is a common ground for many early sociologists)</a:t>
            </a:r>
          </a:p>
          <a:p>
            <a:r>
              <a:rPr lang="en-US" i="1" dirty="0" smtClean="0"/>
              <a:t>Suicide</a:t>
            </a:r>
            <a:r>
              <a:rPr lang="en-US" dirty="0" smtClean="0"/>
              <a:t> (1897)</a:t>
            </a:r>
          </a:p>
          <a:p>
            <a:pPr lvl="2"/>
            <a:r>
              <a:rPr lang="en-US" dirty="0" smtClean="0"/>
              <a:t>Link </a:t>
            </a:r>
            <a:r>
              <a:rPr lang="en-US" dirty="0"/>
              <a:t>such an individual behavior as suicide to social causes (social facts), </a:t>
            </a:r>
            <a:r>
              <a:rPr lang="en-US" dirty="0" smtClean="0"/>
              <a:t>by doing so he</a:t>
            </a:r>
            <a:r>
              <a:rPr lang="en-US" dirty="0"/>
              <a:t> </a:t>
            </a:r>
            <a:r>
              <a:rPr lang="en-US" dirty="0" smtClean="0"/>
              <a:t>made </a:t>
            </a:r>
            <a:r>
              <a:rPr lang="en-US" dirty="0"/>
              <a:t>a persuasive case for the importance of the discipline of sociology.</a:t>
            </a:r>
            <a:endParaRPr lang="en-US" dirty="0" smtClean="0"/>
          </a:p>
          <a:p>
            <a:r>
              <a:rPr lang="en-US" i="1" dirty="0" smtClean="0"/>
              <a:t>The </a:t>
            </a:r>
            <a:r>
              <a:rPr lang="en-US" i="1" dirty="0"/>
              <a:t>Elementary Forms of Religious </a:t>
            </a:r>
            <a:r>
              <a:rPr lang="en-US" i="1" dirty="0" smtClean="0"/>
              <a:t>Life </a:t>
            </a:r>
            <a:r>
              <a:rPr lang="en-US" dirty="0" smtClean="0"/>
              <a:t>(1912)</a:t>
            </a:r>
          </a:p>
          <a:p>
            <a:pPr lvl="2"/>
            <a:r>
              <a:rPr lang="en-US" dirty="0" smtClean="0"/>
              <a:t>Examined </a:t>
            </a:r>
            <a:r>
              <a:rPr lang="en-US" dirty="0"/>
              <a:t>primitive society in order to find the roots of religion.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94202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Karl Marx (1818–1883)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 action man. He did not want to only </a:t>
            </a:r>
            <a:r>
              <a:rPr lang="en-US" i="1" dirty="0" smtClean="0"/>
              <a:t>interpret</a:t>
            </a:r>
            <a:r>
              <a:rPr lang="en-US" dirty="0" smtClean="0"/>
              <a:t> the world but </a:t>
            </a:r>
            <a:r>
              <a:rPr lang="en-US" i="1" dirty="0" smtClean="0"/>
              <a:t>change</a:t>
            </a:r>
            <a:r>
              <a:rPr lang="en-US" dirty="0" smtClean="0"/>
              <a:t> it.</a:t>
            </a:r>
          </a:p>
          <a:p>
            <a:r>
              <a:rPr lang="en-US" dirty="0" smtClean="0"/>
              <a:t>Not particularly a sociologist.</a:t>
            </a:r>
          </a:p>
          <a:p>
            <a:r>
              <a:rPr lang="en-US" dirty="0"/>
              <a:t>Interested in entire social world, specifically economy.</a:t>
            </a:r>
          </a:p>
          <a:p>
            <a:pPr lvl="2"/>
            <a:r>
              <a:rPr lang="en-US" dirty="0"/>
              <a:t>Politic economist. Supported communism. Against capitalism.</a:t>
            </a:r>
          </a:p>
          <a:p>
            <a:pPr lvl="2"/>
            <a:r>
              <a:rPr lang="en-US" dirty="0"/>
              <a:t>Labor theory of value, surplus value, exploitation of workers, inequalities, alienation, class conflict</a:t>
            </a:r>
          </a:p>
          <a:p>
            <a:r>
              <a:rPr lang="en-US" dirty="0" smtClean="0"/>
              <a:t>Religion is opium of people.</a:t>
            </a:r>
          </a:p>
        </p:txBody>
      </p:sp>
    </p:spTree>
    <p:extLst>
      <p:ext uri="{BB962C8B-B14F-4D97-AF65-F5344CB8AC3E}">
        <p14:creationId xmlns:p14="http://schemas.microsoft.com/office/powerpoint/2010/main" val="380181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Max Weber (1864–1920)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 smtClean="0"/>
              <a:t>The </a:t>
            </a:r>
            <a:r>
              <a:rPr lang="en-US" i="1" dirty="0"/>
              <a:t>Protestant Ethic and the Spirit of </a:t>
            </a:r>
            <a:r>
              <a:rPr lang="en-US" i="1" dirty="0" smtClean="0"/>
              <a:t>Capitalism </a:t>
            </a:r>
            <a:r>
              <a:rPr lang="en-US" dirty="0" smtClean="0"/>
              <a:t>(1904)</a:t>
            </a:r>
          </a:p>
          <a:p>
            <a:r>
              <a:rPr lang="en-US" dirty="0"/>
              <a:t>C</a:t>
            </a:r>
            <a:r>
              <a:rPr lang="en-US" dirty="0" smtClean="0"/>
              <a:t>oncerned </a:t>
            </a:r>
            <a:r>
              <a:rPr lang="en-US" dirty="0"/>
              <a:t>with the impact of religious ideas on the </a:t>
            </a:r>
            <a:r>
              <a:rPr lang="en-US" dirty="0" smtClean="0"/>
              <a:t>economy</a:t>
            </a:r>
          </a:p>
          <a:p>
            <a:r>
              <a:rPr lang="en-US" dirty="0"/>
              <a:t>F</a:t>
            </a:r>
            <a:r>
              <a:rPr lang="en-US" dirty="0" smtClean="0"/>
              <a:t>ocused </a:t>
            </a:r>
            <a:r>
              <a:rPr lang="en-US" dirty="0"/>
              <a:t>on social </a:t>
            </a:r>
            <a:r>
              <a:rPr lang="en-US" i="1" dirty="0"/>
              <a:t>class</a:t>
            </a:r>
            <a:r>
              <a:rPr lang="en-US" dirty="0"/>
              <a:t>,  the economic dimension of </a:t>
            </a:r>
            <a:r>
              <a:rPr lang="en-US" i="1" dirty="0"/>
              <a:t>stratification</a:t>
            </a:r>
            <a:r>
              <a:rPr lang="en-US" dirty="0" smtClean="0"/>
              <a:t>.</a:t>
            </a:r>
          </a:p>
          <a:p>
            <a:r>
              <a:rPr lang="en-US" dirty="0"/>
              <a:t>R</a:t>
            </a:r>
            <a:r>
              <a:rPr lang="en-US" dirty="0" smtClean="0"/>
              <a:t>eligion is not </a:t>
            </a:r>
            <a:r>
              <a:rPr lang="en-US" dirty="0"/>
              <a:t>merely an epiphenomenon. Instead, it had played a key role in </a:t>
            </a:r>
            <a:r>
              <a:rPr lang="en-US" dirty="0" smtClean="0"/>
              <a:t>the rise </a:t>
            </a:r>
            <a:r>
              <a:rPr lang="en-US" dirty="0"/>
              <a:t>of capitalism in the </a:t>
            </a:r>
            <a:r>
              <a:rPr lang="en-US" dirty="0" smtClean="0"/>
              <a:t>West.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392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Georg Simmel (1858–1918)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U</a:t>
            </a:r>
            <a:r>
              <a:rPr lang="en-US" dirty="0" smtClean="0"/>
              <a:t>nderstanding interaction </a:t>
            </a:r>
            <a:r>
              <a:rPr lang="en-US" dirty="0"/>
              <a:t>among people was one of the major tasks of sociology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smtClean="0"/>
              <a:t>Poverty, fashion 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rostitute, miser, spendthrift, stranger</a:t>
            </a:r>
          </a:p>
        </p:txBody>
      </p:sp>
    </p:spTree>
    <p:extLst>
      <p:ext uri="{BB962C8B-B14F-4D97-AF65-F5344CB8AC3E}">
        <p14:creationId xmlns:p14="http://schemas.microsoft.com/office/powerpoint/2010/main" val="2126775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Sigmund Freud (1856-1939)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Psychoanalysis</a:t>
            </a:r>
          </a:p>
          <a:p>
            <a:r>
              <a:rPr lang="en-US" dirty="0" smtClean="0"/>
              <a:t>ID, ego, superego</a:t>
            </a:r>
          </a:p>
          <a:p>
            <a:r>
              <a:rPr lang="en-US" dirty="0" smtClean="0"/>
              <a:t>Subconscious</a:t>
            </a:r>
          </a:p>
          <a:p>
            <a:r>
              <a:rPr lang="en-US" dirty="0" smtClean="0"/>
              <a:t>Religion</a:t>
            </a:r>
          </a:p>
          <a:p>
            <a:pPr lvl="2"/>
            <a:r>
              <a:rPr lang="en-US" i="1" dirty="0" smtClean="0"/>
              <a:t>The Future of an Illusion </a:t>
            </a:r>
            <a:r>
              <a:rPr lang="en-US" dirty="0" smtClean="0"/>
              <a:t>(1927)</a:t>
            </a:r>
          </a:p>
          <a:p>
            <a:pPr lvl="2"/>
            <a:r>
              <a:rPr lang="en-US" i="1" dirty="0" smtClean="0"/>
              <a:t>Totem and Taboo </a:t>
            </a:r>
            <a:r>
              <a:rPr lang="en-US" dirty="0" smtClean="0"/>
              <a:t>(1930)</a:t>
            </a:r>
          </a:p>
          <a:p>
            <a:pPr lvl="2"/>
            <a:r>
              <a:rPr lang="en-US" i="1" dirty="0" smtClean="0"/>
              <a:t>Civilization and Its Discontents </a:t>
            </a:r>
            <a:r>
              <a:rPr lang="en-US" dirty="0" smtClean="0"/>
              <a:t>(1930)</a:t>
            </a:r>
          </a:p>
        </p:txBody>
      </p:sp>
    </p:spTree>
    <p:extLst>
      <p:ext uri="{BB962C8B-B14F-4D97-AF65-F5344CB8AC3E}">
        <p14:creationId xmlns:p14="http://schemas.microsoft.com/office/powerpoint/2010/main" val="846850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97</TotalTime>
  <Words>479</Words>
  <Application>Microsoft Macintosh PowerPoint</Application>
  <PresentationFormat>On-screen Show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Median</vt:lpstr>
      <vt:lpstr>founding fathers of sociology  Week 3 Course Materials </vt:lpstr>
      <vt:lpstr>Ibn Khaldun (1332-1406)</vt:lpstr>
      <vt:lpstr>Alexis de Tocqueville (1805–1859)</vt:lpstr>
      <vt:lpstr>Auguste Comte (1798–1857)</vt:lpstr>
      <vt:lpstr>Emile Durkheim (1858–1917)</vt:lpstr>
      <vt:lpstr>Karl Marx (1818–1883)</vt:lpstr>
      <vt:lpstr>Max Weber (1864–1920)</vt:lpstr>
      <vt:lpstr>Georg Simmel (1858–1918)</vt:lpstr>
      <vt:lpstr>Sigmund Freud (1856-1939)</vt:lpstr>
      <vt:lpstr>Review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deneme</dc:title>
  <dc:creator>S Y</dc:creator>
  <cp:lastModifiedBy>S Y</cp:lastModifiedBy>
  <cp:revision>27</cp:revision>
  <dcterms:created xsi:type="dcterms:W3CDTF">2018-01-09T17:49:12Z</dcterms:created>
  <dcterms:modified xsi:type="dcterms:W3CDTF">2018-01-10T17:15:55Z</dcterms:modified>
</cp:coreProperties>
</file>