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1" r:id="rId2"/>
    <p:sldId id="312" r:id="rId3"/>
    <p:sldId id="313" r:id="rId4"/>
    <p:sldId id="314" r:id="rId5"/>
    <p:sldId id="315" r:id="rId6"/>
    <p:sldId id="316" r:id="rId7"/>
    <p:sldId id="317" r:id="rId8"/>
    <p:sldId id="318" r:id="rId9"/>
    <p:sldId id="319" r:id="rId10"/>
    <p:sldId id="320" r:id="rId11"/>
    <p:sldId id="321" r:id="rId12"/>
    <p:sldId id="322" r:id="rId13"/>
    <p:sldId id="323" r:id="rId14"/>
    <p:sldId id="324" r:id="rId15"/>
    <p:sldId id="325"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55" d="100"/>
          <a:sy n="55" d="100"/>
        </p:scale>
        <p:origin x="7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CA430C0A-5464-4FE4-84EB-FF9C94016DF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0953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9F9C37B-1D36-470B-8223-D6C91242EC1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422379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7C6F52A-A82B-47A2-A83A-8C4C91F2D59F}"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32955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070A7B3-6521-4DCA-87E5-044747A908C1}"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3654676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60C6404-AD6E-4860-8E75-697CA40B95DA}"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0598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B134690-1557-4C89-A502-4959FE7FAD70}"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831143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4F7D4976-E339-4826-83B7-FBD03F55ECF8}" type="datetimeFigureOut">
              <a:rPr lang="en-US" smtClean="0"/>
              <a:t>7/9/2018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4132311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E1037C31-9E7A-4F99-8774-A0E530DE1A42}" type="datetimeFigureOut">
              <a:rPr lang="en-US" smtClean="0"/>
              <a:t>7/9/2018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482514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78504F-A551-4DE0-9316-4DCD1D8CC752}" type="datetimeFigureOut">
              <a:rPr lang="en-US" smtClean="0"/>
              <a:t>7/9/2018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758940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1BE4249-C0D0-4B06-8692-E8BB871AF643}" type="datetimeFigureOut">
              <a:rPr lang="en-US" smtClean="0"/>
              <a:t>7/9/2018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7A6979-0714-4377-B894-6BE4C2D6E202}" type="slidenum">
              <a:rPr lang="en-US" smtClean="0"/>
              <a:t>‹#›</a:t>
            </a:fld>
            <a:endParaRPr lang="en-US"/>
          </a:p>
        </p:txBody>
      </p:sp>
    </p:spTree>
    <p:extLst>
      <p:ext uri="{BB962C8B-B14F-4D97-AF65-F5344CB8AC3E}">
        <p14:creationId xmlns:p14="http://schemas.microsoft.com/office/powerpoint/2010/main" val="2961437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42B0DB6-F5C7-45FB-8CF3-31B45F9C2DAC}"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063646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60EA64-D806-43AC-9DF2-F8C432F32B4C}" type="datetimeFigureOut">
              <a:rPr lang="en-US" smtClean="0"/>
              <a:t>7/9/2018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7A6979-0714-4377-B894-6BE4C2D6E202}"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463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5. HAFTA: </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400"/>
              <a:t>«Sosyal yasaları natüralizm kavrayamaz.»</a:t>
            </a:r>
          </a:p>
          <a:p>
            <a:pPr>
              <a:buFont typeface="Arial" panose="020B0604020202020204" pitchFamily="34" charset="0"/>
              <a:buChar char="•"/>
            </a:pPr>
            <a:r>
              <a:rPr lang="tr-TR" sz="2400"/>
              <a:t>Yasabilimselcilik X Tarihselcilik</a:t>
            </a:r>
          </a:p>
          <a:p>
            <a:pPr>
              <a:buFont typeface="Arial" panose="020B0604020202020204" pitchFamily="34" charset="0"/>
              <a:buChar char="•"/>
            </a:pPr>
            <a:r>
              <a:rPr lang="tr-TR" sz="2400"/>
              <a:t>Toplumsallık, farklılıklar, toplumların yasalarının farklı oluşu</a:t>
            </a:r>
          </a:p>
          <a:p>
            <a:pPr>
              <a:buFont typeface="Arial" panose="020B0604020202020204" pitchFamily="34" charset="0"/>
              <a:buChar char="•"/>
            </a:pPr>
            <a:r>
              <a:rPr lang="tr-TR" sz="2400"/>
              <a:t>«Sosyal» olan nedir? </a:t>
            </a:r>
          </a:p>
          <a:p>
            <a:pPr>
              <a:buFont typeface="Arial" panose="020B0604020202020204" pitchFamily="34" charset="0"/>
              <a:buChar char="•"/>
            </a:pPr>
            <a:r>
              <a:rPr lang="tr-TR" sz="2400"/>
              <a:t>İlişki olarak sosyallik, bağlar, ilişkisellik</a:t>
            </a:r>
          </a:p>
        </p:txBody>
      </p:sp>
    </p:spTree>
    <p:extLst>
      <p:ext uri="{BB962C8B-B14F-4D97-AF65-F5344CB8AC3E}">
        <p14:creationId xmlns:p14="http://schemas.microsoft.com/office/powerpoint/2010/main" val="222921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Kültür</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a:t>Kültür, bir grubun yaşamını anlamlandırmasını sağlayan ve bu gruba yaşam biçimi istikametlerini sunan karmaşık bir müşterek inançlar, değerler ve kavramlar kümesidir. </a:t>
            </a:r>
          </a:p>
          <a:p>
            <a:pPr>
              <a:buFont typeface="Arial" panose="020B0604020202020204" pitchFamily="34" charset="0"/>
              <a:buChar char="•"/>
            </a:pPr>
            <a:r>
              <a:rPr lang="tr-TR"/>
              <a:t>Bireyler, belli bir kültürel geleneğin taşıyıcıları olmakla kendileri olurlar. Yani kişinin kimliğinin temelleri, belli bir inanç sisteminin ve buna eşlik eden duygu ve etkileşim biçimlerinin içselleştirilmesiyle oluşur. </a:t>
            </a:r>
          </a:p>
          <a:p>
            <a:pPr>
              <a:buFont typeface="Arial" panose="020B0604020202020204" pitchFamily="34" charset="0"/>
              <a:buChar char="•"/>
            </a:pPr>
            <a:r>
              <a:rPr lang="tr-TR" b="1"/>
              <a:t>Kültürün dinamik doğası </a:t>
            </a:r>
            <a:r>
              <a:rPr lang="tr-TR"/>
              <a:t>- Kültürel değer ve kodlar, çoğu zaman yıkılıyor, sorgulanıyor, yeniden düşünülüyor, reddediliyor veya dönüştürülüyor. </a:t>
            </a:r>
          </a:p>
          <a:p>
            <a:pPr>
              <a:buFont typeface="Arial" panose="020B0604020202020204" pitchFamily="34" charset="0"/>
              <a:buChar char="•"/>
            </a:pPr>
            <a:r>
              <a:rPr lang="tr-TR"/>
              <a:t>Anthony Giddens’a göre, yapılar eylemleri mümkün kılıyor, eylemler ise yapıları üretiyor ve yeniden üretiyor. Buna göre toplum bir nesne değil, bir süreçtir. Aktif bir öğrenme, dönüştürme, uyarlama sürecidir. </a:t>
            </a:r>
          </a:p>
          <a:p>
            <a:endParaRPr lang="tr-TR"/>
          </a:p>
        </p:txBody>
      </p:sp>
    </p:spTree>
    <p:extLst>
      <p:ext uri="{BB962C8B-B14F-4D97-AF65-F5344CB8AC3E}">
        <p14:creationId xmlns:p14="http://schemas.microsoft.com/office/powerpoint/2010/main" val="3309952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Toplumsallık </a:t>
            </a:r>
          </a:p>
        </p:txBody>
      </p:sp>
      <p:sp>
        <p:nvSpPr>
          <p:cNvPr id="3" name="İçerik Yer Tutucusu 2"/>
          <p:cNvSpPr>
            <a:spLocks noGrp="1"/>
          </p:cNvSpPr>
          <p:nvPr>
            <p:ph idx="1"/>
          </p:nvPr>
        </p:nvSpPr>
        <p:spPr/>
        <p:txBody>
          <a:bodyPr>
            <a:normAutofit lnSpcReduction="10000"/>
          </a:bodyPr>
          <a:lstStyle/>
          <a:p>
            <a:pPr>
              <a:buFont typeface="Arial" panose="020B0604020202020204" pitchFamily="34" charset="0"/>
              <a:buChar char="•"/>
            </a:pPr>
            <a:r>
              <a:rPr lang="tr-TR" sz="2400" u="sng"/>
              <a:t>Toplumsal varlıklar oluşumuzu özgürlük üzerinden ele almak: </a:t>
            </a:r>
            <a:r>
              <a:rPr lang="tr-TR" sz="2400"/>
              <a:t>Aynı zamanda hem özgür olmak hem de özgür olmamak deneyimlerimizin belki de en ortak, muhtemelen en şaşırtıcı özelliğidir. Kararlar verebilmek özgürlüğümüzün kanıtıdır. Aslında özgürlük, karar verme ve seçme yetisidir. </a:t>
            </a:r>
          </a:p>
          <a:p>
            <a:pPr>
              <a:buFont typeface="Arial" panose="020B0604020202020204" pitchFamily="34" charset="0"/>
              <a:buChar char="•"/>
            </a:pPr>
            <a:r>
              <a:rPr lang="tr-TR" sz="2400"/>
              <a:t>Ancak, seçme özgürlüğü kendi başına kişinin seçimlerini hayata geçirme özgürlüğünü garanti etmez, hele niyet edilen sonuçlara erişme özgürlüğünü hiç temin etmez. Özgür davranabilmek için, özgür iradeden başka kaynaklara da ihtiyacımız vardır. </a:t>
            </a:r>
          </a:p>
          <a:p>
            <a:pPr>
              <a:buFont typeface="Arial" panose="020B0604020202020204" pitchFamily="34" charset="0"/>
              <a:buChar char="•"/>
            </a:pPr>
            <a:r>
              <a:rPr lang="tr-TR" sz="2400"/>
              <a:t>Neye sahip olduğumuz: </a:t>
            </a:r>
            <a:r>
              <a:rPr lang="tr-TR" sz="2400" u="sng"/>
              <a:t>Para</a:t>
            </a:r>
            <a:r>
              <a:rPr lang="tr-TR" sz="2400"/>
              <a:t> ya da </a:t>
            </a:r>
            <a:r>
              <a:rPr lang="tr-TR" sz="2400" u="sng"/>
              <a:t>Kim</a:t>
            </a:r>
            <a:r>
              <a:rPr lang="tr-TR" sz="2400"/>
              <a:t> olduğumuz: </a:t>
            </a:r>
            <a:r>
              <a:rPr lang="tr-TR" sz="2400" u="sng"/>
              <a:t>ırk, cinsiyet, yaş, etnik grup, milliyet…</a:t>
            </a:r>
            <a:r>
              <a:rPr lang="tr-TR" sz="2400"/>
              <a:t> Bunların hepsi bizleri avantajlı veya dezavantajlı durumlara sokabilir. Çoğumuz geçmiş tarafından </a:t>
            </a:r>
            <a:r>
              <a:rPr lang="tr-TR" sz="2400" i="1"/>
              <a:t>belirlenmiş</a:t>
            </a:r>
            <a:r>
              <a:rPr lang="tr-TR" sz="2400"/>
              <a:t>izdir. </a:t>
            </a:r>
          </a:p>
          <a:p>
            <a:pPr marL="0" indent="0">
              <a:buNone/>
            </a:pPr>
            <a:endParaRPr lang="tr-TR"/>
          </a:p>
          <a:p>
            <a:pPr marL="0" indent="0">
              <a:buNone/>
            </a:pPr>
            <a:endParaRPr lang="tr-TR"/>
          </a:p>
          <a:p>
            <a:endParaRPr lang="tr-TR"/>
          </a:p>
        </p:txBody>
      </p:sp>
    </p:spTree>
    <p:extLst>
      <p:ext uri="{BB962C8B-B14F-4D97-AF65-F5344CB8AC3E}">
        <p14:creationId xmlns:p14="http://schemas.microsoft.com/office/powerpoint/2010/main" val="2424720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Toplumsallık</a:t>
            </a:r>
          </a:p>
        </p:txBody>
      </p:sp>
      <p:sp>
        <p:nvSpPr>
          <p:cNvPr id="3" name="İçerik Yer Tutucusu 2"/>
          <p:cNvSpPr>
            <a:spLocks noGrp="1"/>
          </p:cNvSpPr>
          <p:nvPr>
            <p:ph idx="1"/>
          </p:nvPr>
        </p:nvSpPr>
        <p:spPr/>
        <p:txBody>
          <a:bodyPr/>
          <a:lstStyle/>
          <a:p>
            <a:r>
              <a:rPr lang="tr-TR" sz="2800" u="sng"/>
              <a:t>Ait olduğumuz grup, kültürel ortam:</a:t>
            </a:r>
            <a:r>
              <a:rPr lang="tr-TR" sz="2800"/>
              <a:t> </a:t>
            </a:r>
          </a:p>
          <a:p>
            <a:r>
              <a:rPr lang="tr-TR" sz="2800"/>
              <a:t>Kendimizi burada özgür hissederiz, ama bir o kadar da o grubun dar sınırlarında da kalmışızdır. Bu anlamda </a:t>
            </a:r>
            <a:r>
              <a:rPr lang="tr-TR" sz="2800" i="1"/>
              <a:t>müphem</a:t>
            </a:r>
            <a:r>
              <a:rPr lang="tr-TR" sz="2800"/>
              <a:t> bir rolü olduğu söylenebilir: Bir yandan özgür olmamızı sağlarken öte yandan özgürlüğümüzün sınırlarını çizerek bizi kısıtlar. Bu grubun içine doğmuşuzdur. Bizatihi özgürlüğümüzün alanı bir özgür seçim konusu değildir. O grubun bir üyesi olmak bizim özgür seçimimiz değil, tam tersine, </a:t>
            </a:r>
            <a:r>
              <a:rPr lang="tr-TR" sz="2800" i="1"/>
              <a:t>bağımlılığımızın</a:t>
            </a:r>
            <a:r>
              <a:rPr lang="tr-TR" sz="2800"/>
              <a:t> tezahürüdür.</a:t>
            </a:r>
          </a:p>
          <a:p>
            <a:endParaRPr lang="tr-TR"/>
          </a:p>
        </p:txBody>
      </p:sp>
    </p:spTree>
    <p:extLst>
      <p:ext uri="{BB962C8B-B14F-4D97-AF65-F5344CB8AC3E}">
        <p14:creationId xmlns:p14="http://schemas.microsoft.com/office/powerpoint/2010/main" val="3298721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Toplumsallık</a:t>
            </a:r>
          </a:p>
        </p:txBody>
      </p:sp>
      <p:sp>
        <p:nvSpPr>
          <p:cNvPr id="3" name="İçerik Yer Tutucusu 2"/>
          <p:cNvSpPr>
            <a:spLocks noGrp="1"/>
          </p:cNvSpPr>
          <p:nvPr>
            <p:ph idx="1"/>
          </p:nvPr>
        </p:nvSpPr>
        <p:spPr/>
        <p:txBody>
          <a:bodyPr>
            <a:normAutofit lnSpcReduction="10000"/>
          </a:bodyPr>
          <a:lstStyle/>
          <a:p>
            <a:r>
              <a:rPr lang="tr-TR" sz="2800" i="1" u="sng"/>
              <a:t>Grup standartlarının içselleştirilmesi</a:t>
            </a:r>
            <a:r>
              <a:rPr lang="tr-TR" sz="2800" i="1"/>
              <a:t> </a:t>
            </a:r>
            <a:r>
              <a:rPr lang="tr-TR" sz="2800"/>
              <a:t>–</a:t>
            </a:r>
          </a:p>
          <a:p>
            <a:r>
              <a:rPr lang="tr-TR" sz="2800"/>
              <a:t> George Herbert Mead, sosyal hayatın asli becerilerini edinme sürecini açıklarken, benliğin ikili yapısına, ikiye parçalanışına işaret eden </a:t>
            </a:r>
            <a:r>
              <a:rPr lang="tr-TR" sz="2800" b="1" i="1"/>
              <a:t>Ben</a:t>
            </a:r>
            <a:r>
              <a:rPr lang="tr-TR" sz="2800" b="1"/>
              <a:t> </a:t>
            </a:r>
            <a:r>
              <a:rPr lang="tr-TR" sz="2800"/>
              <a:t>ve </a:t>
            </a:r>
            <a:r>
              <a:rPr lang="tr-TR" sz="2800" b="1" i="1"/>
              <a:t>Beni/Bana</a:t>
            </a:r>
            <a:r>
              <a:rPr lang="tr-TR" sz="2800"/>
              <a:t> kavramlarını kullanır: Benliğin “Beni/Bana” kısmı, dışsal parçadır; daha doğrusu kişi tarafından karşılanması gereken talepler ve uyulması gereken kalıplar biçiminde dıştan, onu kuşatan toplumdan gelen bir şey olarak görünen bir parça); öteki parça da, bu dışsal, sosyal istemlerin ve beklentilerin irdelendiği, değerlendirildiği, kayda geçirildiği ve nihayet telaffuz edildiği içsel benlik çekirdeği olan </a:t>
            </a:r>
            <a:r>
              <a:rPr lang="tr-TR" sz="2800" u="sng"/>
              <a:t>“Ben”dir.</a:t>
            </a:r>
            <a:endParaRPr lang="tr-TR" sz="2800"/>
          </a:p>
          <a:p>
            <a:endParaRPr lang="tr-TR"/>
          </a:p>
        </p:txBody>
      </p:sp>
    </p:spTree>
    <p:extLst>
      <p:ext uri="{BB962C8B-B14F-4D97-AF65-F5344CB8AC3E}">
        <p14:creationId xmlns:p14="http://schemas.microsoft.com/office/powerpoint/2010/main" val="2182809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Toplumsallık</a:t>
            </a:r>
          </a:p>
        </p:txBody>
      </p:sp>
      <p:sp>
        <p:nvSpPr>
          <p:cNvPr id="3" name="İçerik Yer Tutucusu 2"/>
          <p:cNvSpPr>
            <a:spLocks noGrp="1"/>
          </p:cNvSpPr>
          <p:nvPr>
            <p:ph idx="1"/>
          </p:nvPr>
        </p:nvSpPr>
        <p:spPr/>
        <p:txBody>
          <a:bodyPr>
            <a:normAutofit fontScale="92500" lnSpcReduction="10000"/>
          </a:bodyPr>
          <a:lstStyle/>
          <a:p>
            <a:r>
              <a:rPr lang="tr-TR" sz="2800"/>
              <a:t>Sigmund Freud, benliğin gelişim sürecinin tamamının ve insan gruplarının sosyal örgütlenmesinin, sosyal olarak tehlikeli içgüdülerin, özellikle saldırganlık ve cinsellik içgüdülerinin dışavurumlarını kontrol altına alma ihtiyacı ve bu ihtiyaca yönelik pratik çabalar ışığında yorumlanabileceğini ileri sürmüştür. Freud içgüdülerin asla ortadan kaldırılmadıklarını ileri sürer; içgüdüler yok edilemezler ancak “bastırılabilir” ve bilinçaltına sürülebilirler. Onları bu zindanda tutan şey, grup tarafından uygulanan baskıların ve taleplerin içselleştirilmiş bilgisi olan süperegodur. Süperego, Freud tarafından bir benzetme ile, bastırılan içgüdüleri –bilinçaltını- daimi zaptürapt altında tutmak için toplumun muzaffer ordusu tarafından “fethedilmiş şehirde bırakılmış askeri birlik” olarak anlatılmıştır. </a:t>
            </a:r>
          </a:p>
          <a:p>
            <a:endParaRPr lang="tr-TR"/>
          </a:p>
        </p:txBody>
      </p:sp>
    </p:spTree>
    <p:extLst>
      <p:ext uri="{BB962C8B-B14F-4D97-AF65-F5344CB8AC3E}">
        <p14:creationId xmlns:p14="http://schemas.microsoft.com/office/powerpoint/2010/main" val="3065276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Toplumsallık</a:t>
            </a:r>
          </a:p>
        </p:txBody>
      </p:sp>
      <p:sp>
        <p:nvSpPr>
          <p:cNvPr id="3" name="İçerik Yer Tutucusu 2"/>
          <p:cNvSpPr>
            <a:spLocks noGrp="1"/>
          </p:cNvSpPr>
          <p:nvPr>
            <p:ph idx="1"/>
          </p:nvPr>
        </p:nvSpPr>
        <p:spPr/>
        <p:txBody>
          <a:bodyPr/>
          <a:lstStyle/>
          <a:p>
            <a:r>
              <a:rPr lang="tr-TR" sz="2800"/>
              <a:t>“Ben” ve “Beni/Bana” oluşumu, içgüdülerin bastırılması ve süperegonun yaratılması süreçlerine sıklıkla </a:t>
            </a:r>
            <a:r>
              <a:rPr lang="tr-TR" sz="2800" b="1" i="1"/>
              <a:t>sosyalleşme</a:t>
            </a:r>
            <a:r>
              <a:rPr lang="tr-TR" sz="2800"/>
              <a:t> adı verilir. Ben, sosyal baskıları içselleştirme yoluyla bir grup içinde yaşamaya ve davranmaya uygun hale getirildiğim oranda, toplumun izin verdiği biçimde davranma ve böylelikle eylemim için “özgür” ve sorumlu olma becerisi kazandığım oranda sosyalleşmiş, yani toplum içinde yaşamaya muktedir bir varlığa dönüşmüş olurum. </a:t>
            </a:r>
          </a:p>
          <a:p>
            <a:endParaRPr lang="tr-TR"/>
          </a:p>
        </p:txBody>
      </p:sp>
    </p:spTree>
    <p:extLst>
      <p:ext uri="{BB962C8B-B14F-4D97-AF65-F5344CB8AC3E}">
        <p14:creationId xmlns:p14="http://schemas.microsoft.com/office/powerpoint/2010/main" val="3311046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Evrensellik-Tekillik Dikotomisi</a:t>
            </a:r>
          </a:p>
        </p:txBody>
      </p:sp>
      <p:sp>
        <p:nvSpPr>
          <p:cNvPr id="3" name="İçerik Yer Tutucusu 2"/>
          <p:cNvSpPr>
            <a:spLocks noGrp="1"/>
          </p:cNvSpPr>
          <p:nvPr>
            <p:ph idx="1"/>
          </p:nvPr>
        </p:nvSpPr>
        <p:spPr/>
        <p:txBody>
          <a:bodyPr/>
          <a:lstStyle/>
          <a:p>
            <a:r>
              <a:rPr lang="tr-TR" sz="2400" u="sng"/>
              <a:t>Evrensellik </a:t>
            </a:r>
          </a:p>
          <a:p>
            <a:pPr>
              <a:buFont typeface="Arial" panose="020B0604020202020204" pitchFamily="34" charset="0"/>
              <a:buChar char="•"/>
            </a:pPr>
            <a:r>
              <a:rPr lang="tr-TR" sz="2400"/>
              <a:t>Modern bilim paradigmasının en bariz özelliği evrenselci bir söyleme sahip olmasıdır. </a:t>
            </a:r>
          </a:p>
          <a:p>
            <a:pPr>
              <a:buFont typeface="Arial" panose="020B0604020202020204" pitchFamily="34" charset="0"/>
              <a:buChar char="•"/>
            </a:pPr>
            <a:r>
              <a:rPr lang="tr-TR" sz="2400"/>
              <a:t>Genel kavram üretmeye çalışır. </a:t>
            </a:r>
          </a:p>
          <a:p>
            <a:pPr>
              <a:buFont typeface="Arial" panose="020B0604020202020204" pitchFamily="34" charset="0"/>
              <a:buChar char="•"/>
            </a:pPr>
            <a:r>
              <a:rPr lang="tr-TR" sz="2400"/>
              <a:t>Sadece ve ancak tekillerdeki ortak yönleri, yani nitelikleri ifade etmeye çalışır. </a:t>
            </a:r>
          </a:p>
          <a:p>
            <a:pPr>
              <a:buFont typeface="Arial" panose="020B0604020202020204" pitchFamily="34" charset="0"/>
              <a:buChar char="•"/>
            </a:pPr>
            <a:r>
              <a:rPr lang="tr-TR" sz="2400"/>
              <a:t>Tekillik ve özgüllükleri içermez. </a:t>
            </a:r>
          </a:p>
          <a:p>
            <a:pPr>
              <a:buFont typeface="Arial" panose="020B0604020202020204" pitchFamily="34" charset="0"/>
              <a:buChar char="•"/>
            </a:pPr>
            <a:r>
              <a:rPr lang="tr-TR" sz="2400"/>
              <a:t>Her şeyi teorik bir etkinlik ile genel kavramlara dayanarak kavrama ve açıklama ihtiyacı vardır. </a:t>
            </a:r>
          </a:p>
          <a:p>
            <a:endParaRPr lang="tr-TR"/>
          </a:p>
        </p:txBody>
      </p:sp>
    </p:spTree>
    <p:extLst>
      <p:ext uri="{BB962C8B-B14F-4D97-AF65-F5344CB8AC3E}">
        <p14:creationId xmlns:p14="http://schemas.microsoft.com/office/powerpoint/2010/main" val="37016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Evrensellik-Tekillik Dikotomisi</a:t>
            </a:r>
            <a:endParaRPr lang="tr-TR"/>
          </a:p>
        </p:txBody>
      </p:sp>
      <p:sp>
        <p:nvSpPr>
          <p:cNvPr id="3" name="İçerik Yer Tutucusu 2"/>
          <p:cNvSpPr>
            <a:spLocks noGrp="1"/>
          </p:cNvSpPr>
          <p:nvPr>
            <p:ph idx="1"/>
          </p:nvPr>
        </p:nvSpPr>
        <p:spPr/>
        <p:txBody>
          <a:bodyPr>
            <a:normAutofit fontScale="92500" lnSpcReduction="20000"/>
          </a:bodyPr>
          <a:lstStyle/>
          <a:p>
            <a:pPr>
              <a:buFont typeface="Arial" panose="020B0604020202020204" pitchFamily="34" charset="0"/>
              <a:buChar char="•"/>
            </a:pPr>
            <a:r>
              <a:rPr lang="tr-TR" sz="2600"/>
              <a:t>Modern bilim evrenselci, tümelci bir bilim olarak ortaya çıkmıştır. </a:t>
            </a:r>
          </a:p>
          <a:p>
            <a:pPr>
              <a:buFont typeface="Arial" panose="020B0604020202020204" pitchFamily="34" charset="0"/>
              <a:buChar char="•"/>
            </a:pPr>
            <a:r>
              <a:rPr lang="tr-TR" sz="2600"/>
              <a:t>Francis Bacon: «Bilmek yapabilmektir.» - Doğayı tümel olarak bilirseniz, bu bilgi size aynı zamanda yapabilme gücü de kazandırır. </a:t>
            </a:r>
          </a:p>
          <a:p>
            <a:pPr>
              <a:buFont typeface="Arial" panose="020B0604020202020204" pitchFamily="34" charset="0"/>
              <a:buChar char="•"/>
            </a:pPr>
            <a:r>
              <a:rPr lang="tr-TR" sz="2600"/>
              <a:t>Sosyal bilimler de doğa bilimlerinin bu perspektifini benimsemiştir.</a:t>
            </a:r>
          </a:p>
          <a:p>
            <a:pPr>
              <a:buFont typeface="Arial" panose="020B0604020202020204" pitchFamily="34" charset="0"/>
              <a:buChar char="•"/>
            </a:pPr>
            <a:r>
              <a:rPr lang="tr-TR" sz="2600"/>
              <a:t>Doğaya hâkim olma 	         İnsana ve topluma hâkim olma </a:t>
            </a:r>
          </a:p>
          <a:p>
            <a:pPr>
              <a:buFont typeface="Arial" panose="020B0604020202020204" pitchFamily="34" charset="0"/>
              <a:buChar char="•"/>
            </a:pPr>
            <a:r>
              <a:rPr lang="tr-TR" sz="2600"/>
              <a:t>Pozitivizm – «Toplumun yasaları vardır.» (Nomotetik, yasa koyucu) </a:t>
            </a:r>
          </a:p>
          <a:p>
            <a:pPr>
              <a:buFont typeface="Arial" panose="020B0604020202020204" pitchFamily="34" charset="0"/>
              <a:buChar char="•"/>
            </a:pPr>
            <a:r>
              <a:rPr lang="tr-TR" sz="2600"/>
              <a:t>Sosyal bilimler, bilgi üreten birer mekanizma olarak doğmuşlardır. </a:t>
            </a:r>
          </a:p>
          <a:p>
            <a:endParaRPr lang="tr-TR"/>
          </a:p>
          <a:p>
            <a:endParaRPr lang="tr-TR"/>
          </a:p>
          <a:p>
            <a:r>
              <a:rPr lang="tr-TR"/>
              <a:t> </a:t>
            </a:r>
          </a:p>
          <a:p>
            <a:endParaRPr lang="tr-TR"/>
          </a:p>
          <a:p>
            <a:endParaRPr lang="tr-TR"/>
          </a:p>
        </p:txBody>
      </p:sp>
      <p:sp>
        <p:nvSpPr>
          <p:cNvPr id="4"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5" name="Düz Ok Bağlayıcısı 4"/>
          <p:cNvCxnSpPr/>
          <p:nvPr/>
        </p:nvCxnSpPr>
        <p:spPr>
          <a:xfrm flipV="1">
            <a:off x="2277745" y="8110855"/>
            <a:ext cx="337820"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7" name="Rectangle 5"/>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cxnSp>
        <p:nvCxnSpPr>
          <p:cNvPr id="8" name="Düz Ok Bağlayıcısı 7"/>
          <p:cNvCxnSpPr/>
          <p:nvPr/>
        </p:nvCxnSpPr>
        <p:spPr>
          <a:xfrm flipV="1">
            <a:off x="2430145" y="8263255"/>
            <a:ext cx="337820" cy="50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9" name="Rectangle 6"/>
          <p:cNvSpPr>
            <a:spLocks noChangeArrowheads="1"/>
          </p:cNvSpPr>
          <p:nvPr/>
        </p:nvSpPr>
        <p:spPr bwMode="auto">
          <a:xfrm>
            <a:off x="6138430" y="471101"/>
            <a:ext cx="21993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928813" algn="l"/>
              </a:tabLst>
              <a:defRPr>
                <a:solidFill>
                  <a:schemeClr val="tx1"/>
                </a:solidFill>
                <a:latin typeface="Arial" panose="020B0604020202020204" pitchFamily="34" charset="0"/>
              </a:defRPr>
            </a:lvl1pPr>
            <a:lvl2pPr eaLnBrk="0" fontAlgn="base" hangingPunct="0">
              <a:spcBef>
                <a:spcPct val="0"/>
              </a:spcBef>
              <a:spcAft>
                <a:spcPct val="0"/>
              </a:spcAft>
              <a:tabLst>
                <a:tab pos="1928813" algn="l"/>
              </a:tabLst>
              <a:defRPr>
                <a:solidFill>
                  <a:schemeClr val="tx1"/>
                </a:solidFill>
                <a:latin typeface="Arial" panose="020B0604020202020204" pitchFamily="34" charset="0"/>
              </a:defRPr>
            </a:lvl2pPr>
            <a:lvl3pPr eaLnBrk="0" fontAlgn="base" hangingPunct="0">
              <a:spcBef>
                <a:spcPct val="0"/>
              </a:spcBef>
              <a:spcAft>
                <a:spcPct val="0"/>
              </a:spcAft>
              <a:tabLst>
                <a:tab pos="1928813" algn="l"/>
              </a:tabLst>
              <a:defRPr>
                <a:solidFill>
                  <a:schemeClr val="tx1"/>
                </a:solidFill>
                <a:latin typeface="Arial" panose="020B0604020202020204" pitchFamily="34" charset="0"/>
              </a:defRPr>
            </a:lvl3pPr>
            <a:lvl4pPr eaLnBrk="0" fontAlgn="base" hangingPunct="0">
              <a:spcBef>
                <a:spcPct val="0"/>
              </a:spcBef>
              <a:spcAft>
                <a:spcPct val="0"/>
              </a:spcAft>
              <a:tabLst>
                <a:tab pos="1928813" algn="l"/>
              </a:tabLst>
              <a:defRPr>
                <a:solidFill>
                  <a:schemeClr val="tx1"/>
                </a:solidFill>
                <a:latin typeface="Arial" panose="020B0604020202020204" pitchFamily="34" charset="0"/>
              </a:defRPr>
            </a:lvl4pPr>
            <a:lvl5pPr eaLnBrk="0" fontAlgn="base" hangingPunct="0">
              <a:spcBef>
                <a:spcPct val="0"/>
              </a:spcBef>
              <a:spcAft>
                <a:spcPct val="0"/>
              </a:spcAft>
              <a:tabLst>
                <a:tab pos="1928813" algn="l"/>
              </a:tabLst>
              <a:defRPr>
                <a:solidFill>
                  <a:schemeClr val="tx1"/>
                </a:solidFill>
                <a:latin typeface="Arial" panose="020B0604020202020204" pitchFamily="34" charset="0"/>
              </a:defRPr>
            </a:lvl5pPr>
            <a:lvl6pPr eaLnBrk="0" fontAlgn="base" hangingPunct="0">
              <a:spcBef>
                <a:spcPct val="0"/>
              </a:spcBef>
              <a:spcAft>
                <a:spcPct val="0"/>
              </a:spcAft>
              <a:tabLst>
                <a:tab pos="1928813" algn="l"/>
              </a:tabLst>
              <a:defRPr>
                <a:solidFill>
                  <a:schemeClr val="tx1"/>
                </a:solidFill>
                <a:latin typeface="Arial" panose="020B0604020202020204" pitchFamily="34" charset="0"/>
              </a:defRPr>
            </a:lvl6pPr>
            <a:lvl7pPr eaLnBrk="0" fontAlgn="base" hangingPunct="0">
              <a:spcBef>
                <a:spcPct val="0"/>
              </a:spcBef>
              <a:spcAft>
                <a:spcPct val="0"/>
              </a:spcAft>
              <a:tabLst>
                <a:tab pos="1928813" algn="l"/>
              </a:tabLst>
              <a:defRPr>
                <a:solidFill>
                  <a:schemeClr val="tx1"/>
                </a:solidFill>
                <a:latin typeface="Arial" panose="020B0604020202020204" pitchFamily="34" charset="0"/>
              </a:defRPr>
            </a:lvl7pPr>
            <a:lvl8pPr eaLnBrk="0" fontAlgn="base" hangingPunct="0">
              <a:spcBef>
                <a:spcPct val="0"/>
              </a:spcBef>
              <a:spcAft>
                <a:spcPct val="0"/>
              </a:spcAft>
              <a:tabLst>
                <a:tab pos="1928813" algn="l"/>
              </a:tabLst>
              <a:defRPr>
                <a:solidFill>
                  <a:schemeClr val="tx1"/>
                </a:solidFill>
                <a:latin typeface="Arial" panose="020B0604020202020204" pitchFamily="34" charset="0"/>
              </a:defRPr>
            </a:lvl8pPr>
            <a:lvl9pPr eaLnBrk="0" fontAlgn="base" hangingPunct="0">
              <a:spcBef>
                <a:spcPct val="0"/>
              </a:spcBef>
              <a:spcAft>
                <a:spcPct val="0"/>
              </a:spcAft>
              <a:tabLst>
                <a:tab pos="1928813"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1928813" algn="l"/>
              </a:tabLst>
              <a:defRPr/>
            </a:pPr>
            <a:r>
              <a:rPr kumimoji="0" lang="tr-TR" altLang="tr-TR" sz="12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endParaRPr kumimoji="0" lang="tr-TR" altLang="tr-TR"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cxnSp>
        <p:nvCxnSpPr>
          <p:cNvPr id="11" name="Düz Ok Bağlayıcısı 10"/>
          <p:cNvCxnSpPr/>
          <p:nvPr/>
        </p:nvCxnSpPr>
        <p:spPr>
          <a:xfrm>
            <a:off x="3758184" y="3584448"/>
            <a:ext cx="667512" cy="914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56159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Tin Bilimleri ve Kültür Bilimleri Geleneği</a:t>
            </a:r>
          </a:p>
        </p:txBody>
      </p:sp>
      <p:sp>
        <p:nvSpPr>
          <p:cNvPr id="3" name="İçerik Yer Tutucusu 2"/>
          <p:cNvSpPr>
            <a:spLocks noGrp="1"/>
          </p:cNvSpPr>
          <p:nvPr>
            <p:ph idx="1"/>
          </p:nvPr>
        </p:nvSpPr>
        <p:spPr/>
        <p:txBody>
          <a:bodyPr/>
          <a:lstStyle/>
          <a:p>
            <a:r>
              <a:rPr lang="tr-TR" u="sng"/>
              <a:t>Tarih ve yorumbilgisi</a:t>
            </a:r>
          </a:p>
          <a:p>
            <a:r>
              <a:rPr lang="tr-TR"/>
              <a:t>Tarihi ve toplumu konu edinen bilimsel etkinlikleri tekilci bir söylem içerisinde temellendirmeye çalışan tin bilimleri epistemolojisidir. </a:t>
            </a:r>
          </a:p>
          <a:p>
            <a:endParaRPr lang="tr-TR"/>
          </a:p>
          <a:p>
            <a:r>
              <a:rPr lang="tr-TR" u="sng"/>
              <a:t>İdiyografik bilimler denir:</a:t>
            </a:r>
          </a:p>
          <a:p>
            <a:pPr>
              <a:buFont typeface="Arial" panose="020B0604020202020204" pitchFamily="34" charset="0"/>
              <a:buChar char="•"/>
            </a:pPr>
            <a:r>
              <a:rPr lang="tr-TR"/>
              <a:t>Yasalarla çalışmaz. Her şeyin tekillik arz ettiği bakış açısı hakimdir. </a:t>
            </a:r>
          </a:p>
          <a:p>
            <a:pPr>
              <a:buFont typeface="Arial" panose="020B0604020202020204" pitchFamily="34" charset="0"/>
              <a:buChar char="•"/>
            </a:pPr>
            <a:r>
              <a:rPr lang="tr-TR"/>
              <a:t>Bu dünya yasalara göre açıklanamaz; ancak bir anlamanın, yorumlamanın konusu olabilir.</a:t>
            </a:r>
          </a:p>
          <a:p>
            <a:pPr>
              <a:buFont typeface="Arial" panose="020B0604020202020204" pitchFamily="34" charset="0"/>
              <a:buChar char="•"/>
            </a:pPr>
            <a:r>
              <a:rPr lang="tr-TR"/>
              <a:t>Tekillik, tekrarlanamazlık, bir-defalık, özgüllük</a:t>
            </a:r>
          </a:p>
        </p:txBody>
      </p:sp>
    </p:spTree>
    <p:extLst>
      <p:ext uri="{BB962C8B-B14F-4D97-AF65-F5344CB8AC3E}">
        <p14:creationId xmlns:p14="http://schemas.microsoft.com/office/powerpoint/2010/main" val="4234177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Evrensellik-Tekillik Dikotomisi</a:t>
            </a:r>
            <a:endParaRPr lang="tr-TR"/>
          </a:p>
        </p:txBody>
      </p:sp>
      <p:sp>
        <p:nvSpPr>
          <p:cNvPr id="3" name="İçerik Yer Tutucusu 2"/>
          <p:cNvSpPr>
            <a:spLocks noGrp="1"/>
          </p:cNvSpPr>
          <p:nvPr>
            <p:ph idx="1"/>
          </p:nvPr>
        </p:nvSpPr>
        <p:spPr/>
        <p:txBody>
          <a:bodyPr/>
          <a:lstStyle/>
          <a:p>
            <a:r>
              <a:rPr lang="tr-TR" sz="3200" b="1"/>
              <a:t>Yasabilimselcilik,</a:t>
            </a:r>
            <a:r>
              <a:rPr lang="tr-TR" sz="3200"/>
              <a:t> yeterlikli bir açıklamanın bilimsel yasalara dayanması gerektiğini iddia ederken; </a:t>
            </a:r>
            <a:r>
              <a:rPr lang="tr-TR" sz="3200" b="1"/>
              <a:t>tarihselcilik</a:t>
            </a:r>
            <a:r>
              <a:rPr lang="tr-TR" sz="3200"/>
              <a:t> ise, toplumsal varlık ve eylemlerin kimliğinin bunların kendi tarihlerinde yattığını, dolayısıyla da bu varlık ve eylemleri anlamanın, bunları kendi kimliklerine kavuşturan tarihsel gelişimi anlamak olduğunu iddia eder.</a:t>
            </a:r>
          </a:p>
          <a:p>
            <a:endParaRPr lang="tr-TR"/>
          </a:p>
        </p:txBody>
      </p:sp>
    </p:spTree>
    <p:extLst>
      <p:ext uri="{BB962C8B-B14F-4D97-AF65-F5344CB8AC3E}">
        <p14:creationId xmlns:p14="http://schemas.microsoft.com/office/powerpoint/2010/main" val="3598084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Evrensellik-Tekillik Dikotomisi</a:t>
            </a:r>
            <a:endParaRPr lang="tr-TR"/>
          </a:p>
        </p:txBody>
      </p:sp>
      <p:sp>
        <p:nvSpPr>
          <p:cNvPr id="3" name="İçerik Yer Tutucusu 2"/>
          <p:cNvSpPr>
            <a:spLocks noGrp="1"/>
          </p:cNvSpPr>
          <p:nvPr>
            <p:ph idx="1"/>
          </p:nvPr>
        </p:nvSpPr>
        <p:spPr/>
        <p:txBody>
          <a:bodyPr/>
          <a:lstStyle/>
          <a:p>
            <a:r>
              <a:rPr lang="tr-TR" sz="3200" b="1"/>
              <a:t>Yasabilimselcilik</a:t>
            </a:r>
            <a:r>
              <a:rPr lang="tr-TR" sz="3200"/>
              <a:t>, tikel olay ve varlıkları, genel kalıp ya da yasaların örnekleri olarak görür. </a:t>
            </a:r>
            <a:r>
              <a:rPr lang="tr-TR" sz="3200" b="1"/>
              <a:t>Tarihselcilik</a:t>
            </a:r>
            <a:r>
              <a:rPr lang="tr-TR" sz="3200"/>
              <a:t> ise, bütün dikkatini, tikel bir varlık ya da olayı doğuran özel sürece yöneltir ve bu şekilde de bu sürece has şeyleri ortaya çıkarmaya çalışır.</a:t>
            </a:r>
          </a:p>
          <a:p>
            <a:endParaRPr lang="tr-TR"/>
          </a:p>
        </p:txBody>
      </p:sp>
    </p:spTree>
    <p:extLst>
      <p:ext uri="{BB962C8B-B14F-4D97-AF65-F5344CB8AC3E}">
        <p14:creationId xmlns:p14="http://schemas.microsoft.com/office/powerpoint/2010/main" val="3324588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Evrensellik-Tekillik Dikotomisi</a:t>
            </a:r>
            <a:endParaRPr lang="tr-TR"/>
          </a:p>
        </p:txBody>
      </p:sp>
      <p:sp>
        <p:nvSpPr>
          <p:cNvPr id="3" name="İçerik Yer Tutucusu 2"/>
          <p:cNvSpPr>
            <a:spLocks noGrp="1"/>
          </p:cNvSpPr>
          <p:nvPr>
            <p:ph idx="1"/>
          </p:nvPr>
        </p:nvSpPr>
        <p:spPr/>
        <p:txBody>
          <a:bodyPr>
            <a:normAutofit lnSpcReduction="10000"/>
          </a:bodyPr>
          <a:lstStyle/>
          <a:p>
            <a:r>
              <a:rPr lang="tr-TR"/>
              <a:t>   </a:t>
            </a:r>
          </a:p>
          <a:p>
            <a:endParaRPr lang="tr-TR"/>
          </a:p>
          <a:p>
            <a:r>
              <a:rPr lang="tr-TR"/>
              <a:t>                  </a:t>
            </a:r>
            <a:r>
              <a:rPr lang="tr-TR" u="sng"/>
              <a:t>Yasabilimselcilik  </a:t>
            </a:r>
            <a:r>
              <a:rPr lang="tr-TR"/>
              <a:t>                                                   </a:t>
            </a:r>
            <a:r>
              <a:rPr lang="tr-TR" u="sng"/>
              <a:t>Tarihselcilik</a:t>
            </a:r>
            <a:r>
              <a:rPr lang="tr-TR"/>
              <a:t> </a:t>
            </a:r>
          </a:p>
          <a:p>
            <a:pPr>
              <a:lnSpc>
                <a:spcPct val="100000"/>
              </a:lnSpc>
            </a:pPr>
            <a:r>
              <a:rPr lang="tr-TR"/>
              <a:t> </a:t>
            </a:r>
          </a:p>
          <a:p>
            <a:r>
              <a:rPr lang="tr-TR"/>
              <a:t>                         Evrensel                                                               Tikel</a:t>
            </a:r>
          </a:p>
          <a:p>
            <a:r>
              <a:rPr lang="tr-TR"/>
              <a:t>                            Tip                                                                     Birey</a:t>
            </a:r>
          </a:p>
          <a:p>
            <a:r>
              <a:rPr lang="tr-TR"/>
              <a:t>                        Tekerrür                                                              Yenilik</a:t>
            </a:r>
          </a:p>
          <a:p>
            <a:r>
              <a:rPr lang="tr-TR"/>
              <a:t>                     Zamandışılık                                                       Zamansallık</a:t>
            </a:r>
          </a:p>
          <a:p>
            <a:r>
              <a:rPr lang="tr-TR"/>
              <a:t>                         Aynılık                                                                Farklılık</a:t>
            </a:r>
          </a:p>
          <a:p>
            <a:endParaRPr lang="tr-TR"/>
          </a:p>
        </p:txBody>
      </p:sp>
      <p:cxnSp>
        <p:nvCxnSpPr>
          <p:cNvPr id="9" name="Düz Bağlayıcı 8"/>
          <p:cNvCxnSpPr/>
          <p:nvPr/>
        </p:nvCxnSpPr>
        <p:spPr>
          <a:xfrm>
            <a:off x="5449824" y="2368296"/>
            <a:ext cx="54864" cy="34290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28136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Evrensellik-Tekillik Dikotomisi</a:t>
            </a:r>
            <a:endParaRPr lang="tr-TR"/>
          </a:p>
        </p:txBody>
      </p:sp>
      <p:sp>
        <p:nvSpPr>
          <p:cNvPr id="3" name="İçerik Yer Tutucusu 2"/>
          <p:cNvSpPr>
            <a:spLocks noGrp="1"/>
          </p:cNvSpPr>
          <p:nvPr>
            <p:ph idx="1"/>
          </p:nvPr>
        </p:nvSpPr>
        <p:spPr/>
        <p:txBody>
          <a:bodyPr>
            <a:normAutofit/>
          </a:bodyPr>
          <a:lstStyle/>
          <a:p>
            <a:r>
              <a:rPr lang="tr-TR" sz="2800" b="1"/>
              <a:t>Yasabilimselcilik,</a:t>
            </a:r>
            <a:r>
              <a:rPr lang="tr-TR" sz="2800"/>
              <a:t> tikel ve zamansal olarak konumlanan şeylerin altında, bunların sadece örneklerini oluşturduğu genel tekrar kalıplarının yattığını vurgulayarak, aslında insanların nihai anlamda aynı olduğunu öne sürer.</a:t>
            </a:r>
          </a:p>
          <a:p>
            <a:r>
              <a:rPr lang="tr-TR" sz="2800" b="1"/>
              <a:t>Tarihselcilik</a:t>
            </a:r>
            <a:r>
              <a:rPr lang="tr-TR" sz="2800"/>
              <a:t> ise, bir edime ya da toplumsal bir gruba kimliğini veren şeyin, tam da bunu eşsiz ve farklı kılan şey, yani bunun özel tarihi olduğunu iddia ederek, farklı tarihleri olan insanların sadece farklı olmadığını, özde farklı olduğunu iddia eder.  </a:t>
            </a:r>
          </a:p>
        </p:txBody>
      </p:sp>
    </p:spTree>
    <p:extLst>
      <p:ext uri="{BB962C8B-B14F-4D97-AF65-F5344CB8AC3E}">
        <p14:creationId xmlns:p14="http://schemas.microsoft.com/office/powerpoint/2010/main" val="212859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Bizi biz yapan kültürümüz ya da toplumumuz mudur?</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b="1"/>
              <a:t>Bütüncülük öğretisi – </a:t>
            </a:r>
            <a:r>
              <a:rPr lang="tr-TR" sz="2400"/>
              <a:t>Bireylerin özelliklerinin, sadece bunların toplumdaki ya da geniş bir anlam sistemindeki yerlerinin fonksiyonu olduğu öğretisidir. Bu öğreti, özellikle de insanların kimliklerinin grup üyelikleri tarafından belirlendiğini savlar. Çünkü buna göre kimlik, toplumsal ve kültürel güçler tarafından üretilir. </a:t>
            </a:r>
          </a:p>
          <a:p>
            <a:pPr>
              <a:buFont typeface="Arial" panose="020B0604020202020204" pitchFamily="34" charset="0"/>
              <a:buChar char="•"/>
            </a:pPr>
            <a:endParaRPr lang="tr-TR" sz="2400"/>
          </a:p>
          <a:p>
            <a:pPr>
              <a:buFont typeface="Arial" panose="020B0604020202020204" pitchFamily="34" charset="0"/>
              <a:buChar char="•"/>
            </a:pPr>
            <a:r>
              <a:rPr lang="tr-TR" sz="2400"/>
              <a:t>Bütüncülük, sosyal bilimlerdeki belli bir açıklama biçimi olan </a:t>
            </a:r>
            <a:r>
              <a:rPr lang="tr-TR" sz="2400" b="1"/>
              <a:t>metodolojik bütüncülüğün</a:t>
            </a:r>
            <a:r>
              <a:rPr lang="tr-TR" sz="2400"/>
              <a:t> temelidir. Bireyleri kendileri yapan şey, ait oldukları toplumsal bütündür: Esas açıklamalar için toplumsal bütünlere bakmak gerekir. </a:t>
            </a:r>
          </a:p>
          <a:p>
            <a:endParaRPr lang="tr-TR"/>
          </a:p>
          <a:p>
            <a:r>
              <a:rPr lang="tr-TR"/>
              <a:t> </a:t>
            </a:r>
          </a:p>
          <a:p>
            <a:endParaRPr lang="tr-TR"/>
          </a:p>
        </p:txBody>
      </p:sp>
    </p:spTree>
    <p:extLst>
      <p:ext uri="{BB962C8B-B14F-4D97-AF65-F5344CB8AC3E}">
        <p14:creationId xmlns:p14="http://schemas.microsoft.com/office/powerpoint/2010/main" val="3055759505"/>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0</TotalTime>
  <Words>1039</Words>
  <Application>Microsoft Office PowerPoint</Application>
  <PresentationFormat>Geniş ekran</PresentationFormat>
  <Paragraphs>75</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Calibri Light</vt:lpstr>
      <vt:lpstr>Times New Roman</vt:lpstr>
      <vt:lpstr>Geçmişe bakış</vt:lpstr>
      <vt:lpstr>5. HAFTA: </vt:lpstr>
      <vt:lpstr>Evrensellik-Tekillik Dikotomisi</vt:lpstr>
      <vt:lpstr>Evrensellik-Tekillik Dikotomisi</vt:lpstr>
      <vt:lpstr>Tin Bilimleri ve Kültür Bilimleri Geleneği</vt:lpstr>
      <vt:lpstr>Evrensellik-Tekillik Dikotomisi</vt:lpstr>
      <vt:lpstr>Evrensellik-Tekillik Dikotomisi</vt:lpstr>
      <vt:lpstr>Evrensellik-Tekillik Dikotomisi</vt:lpstr>
      <vt:lpstr>Evrensellik-Tekillik Dikotomisi</vt:lpstr>
      <vt:lpstr>Bizi biz yapan kültürümüz ya da toplumumuz mudur?</vt:lpstr>
      <vt:lpstr>Kültür</vt:lpstr>
      <vt:lpstr>Toplumsallık </vt:lpstr>
      <vt:lpstr>Toplumsallık</vt:lpstr>
      <vt:lpstr>Toplumsallık</vt:lpstr>
      <vt:lpstr>Toplumsallık</vt:lpstr>
      <vt:lpstr>Toplumsallık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HAFTA: </dc:title>
  <dc:creator>Hasan.Pekdemir</dc:creator>
  <cp:lastModifiedBy>Hasan.Pekdemir</cp:lastModifiedBy>
  <cp:revision>1</cp:revision>
  <dcterms:created xsi:type="dcterms:W3CDTF">2018-07-09T08:18:46Z</dcterms:created>
  <dcterms:modified xsi:type="dcterms:W3CDTF">2018-07-09T08:19:01Z</dcterms:modified>
</cp:coreProperties>
</file>