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92" r:id="rId7"/>
    <p:sldId id="270" r:id="rId8"/>
    <p:sldId id="280" r:id="rId9"/>
    <p:sldId id="282" r:id="rId10"/>
    <p:sldId id="262" r:id="rId11"/>
    <p:sldId id="263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18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41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55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81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00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30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40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31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5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6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92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CFB87-9C01-4ECC-9F83-932D9531C67E}" type="datetimeFigureOut">
              <a:rPr lang="tr-TR" smtClean="0"/>
              <a:t>27.03.2018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8C8D-4398-43AB-8EBF-C53CB2A9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4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olRVAxq18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Strateji: Planlama ve Geliştirme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3746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Yaratıcılık: Zorlu bir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ajanslarının yaratıcı ekiplerinde çalışanlar yapılan araştırmaları, yaratıcı </a:t>
            </a:r>
            <a:r>
              <a:rPr lang="tr-TR" dirty="0" err="1" smtClean="0"/>
              <a:t>brifleri</a:t>
            </a:r>
            <a:r>
              <a:rPr lang="tr-TR" dirty="0" smtClean="0"/>
              <a:t>, strateji ifadelerini, iletişim amaçlarını ve  diğer girdileri alarak bir reklam mesajına çevirmekle yükümlüdürler. </a:t>
            </a:r>
            <a:endParaRPr lang="tr-TR" dirty="0"/>
          </a:p>
          <a:p>
            <a:r>
              <a:rPr lang="tr-TR" dirty="0" smtClean="0"/>
              <a:t>Basit bir şekilde bir ürün ya d a hizmetin özelliklerini ya da sağladığı faydaları basitçe sıralamaktansa mesajı tüketicinin ilgisini çekecek ve hatırlanacak şekilde kurgulamaları gerekir. </a:t>
            </a:r>
          </a:p>
          <a:p>
            <a:r>
              <a:rPr lang="tr-TR" dirty="0" smtClean="0"/>
              <a:t>Yaratıcı ekibin işi zordur çünkü her pazarlama sorunu farklıdır ve her bir kampanya farklı bir yaratıcı yaklaşım gerektirir. </a:t>
            </a:r>
          </a:p>
          <a:p>
            <a:r>
              <a:rPr lang="tr-TR" dirty="0" smtClean="0"/>
              <a:t>Her zaman işe yarayacak sihirli bir formül maalesef yoktur.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5666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riskler almak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 çok reklam yazarı ve sanat yönetmeni başarılı bir kampanya için müşterinin risk almaya yanaşması gerektiğini düşünür. </a:t>
            </a:r>
          </a:p>
          <a:p>
            <a:r>
              <a:rPr lang="tr-TR" dirty="0" smtClean="0">
                <a:hlinkClick r:id="rId2"/>
              </a:rPr>
              <a:t>https://www.youtube.com/watch?v=IolRVAxq180</a:t>
            </a:r>
            <a:endParaRPr lang="tr-TR" dirty="0" smtClean="0"/>
          </a:p>
          <a:p>
            <a:r>
              <a:rPr lang="tr-TR" dirty="0" smtClean="0"/>
              <a:t>https://www.youtube.com/watch?v=YyeQ11qIG8Q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073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Planlama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sürecin etkili olabilmesi için günümüzde çoğu ajans yaratıcı planlamayı kullanmaktadır. Yaratıcı planlama araştırma yapma ve ürün, hizmet, marka, pazar ve hedef kitleye ilişkin uygun tüm bilgiye ulaşmaya ilişkindir. </a:t>
            </a:r>
          </a:p>
          <a:p>
            <a:r>
              <a:rPr lang="tr-TR" dirty="0" smtClean="0"/>
              <a:t>Bu sayede yaratıcı strateji geliştirilirken tüketicinin bakış açısı anlaşılabilir. Planlamayı yapanlar müşteriyle birlikte çalışarak elde ettikleri bilginin yaratıcı bir strateji yaratmakta nasıl kullanılabileceğini tartışırlar. </a:t>
            </a:r>
          </a:p>
        </p:txBody>
      </p:sp>
    </p:spTree>
    <p:extLst>
      <p:ext uri="{BB962C8B-B14F-4D97-AF65-F5344CB8AC3E}">
        <p14:creationId xmlns:p14="http://schemas.microsoft.com/office/powerpoint/2010/main" val="112497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süreç için girdiler: Hazırlık, kuluçka, aydınlanma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Pazarlama iletişimi süreci planlanırken elde edilen veriler</a:t>
            </a:r>
          </a:p>
          <a:p>
            <a:r>
              <a:rPr lang="tr-TR" dirty="0" smtClean="0"/>
              <a:t>Ürün ya da pazara ilişkin yazılı tüm materyaller</a:t>
            </a:r>
          </a:p>
          <a:p>
            <a:r>
              <a:rPr lang="tr-TR" dirty="0" smtClean="0"/>
              <a:t>Ürünün tasarımcısı, mühendisler, satıcılar, tüketicilerle yapılacak görüşmeler, </a:t>
            </a:r>
          </a:p>
          <a:p>
            <a:r>
              <a:rPr lang="tr-TR" dirty="0" smtClean="0"/>
              <a:t>İnsanları satın alma sürecinde gözlemlemek,</a:t>
            </a:r>
          </a:p>
          <a:p>
            <a:r>
              <a:rPr lang="tr-TR" dirty="0" smtClean="0"/>
              <a:t>Ürün ya da hizmeti kullanarak aşina hale gelmek,</a:t>
            </a:r>
          </a:p>
          <a:p>
            <a:r>
              <a:rPr lang="tr-TR" dirty="0" smtClean="0"/>
              <a:t>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26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süreç için girdiler: Doğrulama, gözden geçirme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aşamada ilk aşamada verilere dayanarak geliştirilen fikirlerin uygun olup olmadığı değerlendirilir. İşe yarayacağı düşünülen fikirler üzerinde çalışılır, bu fikirler cilalanır ve son hali verilir. </a:t>
            </a:r>
          </a:p>
          <a:p>
            <a:r>
              <a:rPr lang="tr-TR" dirty="0" smtClean="0"/>
              <a:t>Bu süreçte kullanılacak teknikler bulunan yaratıcı konsepti değerlendirmek için odak grup çalışmaları, izleyici reaksiyon profilleri vb.</a:t>
            </a:r>
          </a:p>
          <a:p>
            <a:r>
              <a:rPr lang="tr-TR" dirty="0" smtClean="0"/>
              <a:t>Bu aşamada amaç fikri hayata geçirmeden en iyi yaratıcı çözümden ve uygulama biçiminden emin olmaktır.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133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Kampanyaları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Çoğu reklamlar bir seri pazarlama iletişimi aktivitesinden oluşan bir reklam kampanyasının parçasıdırlar. Bir reklam kampanyasının merkezinde aynı tek bir yaratıcı kavram/tema bulunur. </a:t>
            </a:r>
          </a:p>
          <a:p>
            <a:r>
              <a:rPr lang="tr-TR" dirty="0" smtClean="0"/>
              <a:t>Yaratıcı kavram ya da kampanya teması güçlü bir fikir olmalıdır çünkü daha sonra kampanya onun etrafında biçimlenecektir. </a:t>
            </a:r>
          </a:p>
          <a:p>
            <a:r>
              <a:rPr lang="tr-TR" dirty="0" smtClean="0"/>
              <a:t>Bazı markalar kampanya temalarını sıklıkla değiştirebilirler ama pratikte başarılı bir kampanya teması yıllarca kullanılabilir. </a:t>
            </a:r>
            <a:r>
              <a:rPr lang="tr-TR" dirty="0" err="1" smtClean="0"/>
              <a:t>Marlboro</a:t>
            </a:r>
            <a:r>
              <a:rPr lang="tr-TR" dirty="0" smtClean="0"/>
              <a:t> markası «</a:t>
            </a:r>
            <a:r>
              <a:rPr lang="tr-TR" dirty="0" err="1" smtClean="0"/>
              <a:t>Marlboro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» temasını yıllardır kullanmaktadır.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36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iletişim kampanyasının en önemli öğelerinden birisi kampanya mesajıdır.</a:t>
            </a:r>
          </a:p>
          <a:p>
            <a:r>
              <a:rPr lang="tr-TR" dirty="0" smtClean="0"/>
              <a:t>Pazarlama bakış açısıyla ele alındığında reklam mesajı tüketicilere bir ürün ya da hizmetin bir sorunlarını nasıl çözeceğine ya da arzuları tatmin edeceğine ya da amaçlara ulaşmaya katkı sunacağını söyler. </a:t>
            </a:r>
          </a:p>
          <a:p>
            <a:r>
              <a:rPr lang="tr-TR" dirty="0" smtClean="0"/>
              <a:t>Reklam mesajı aynı zamanda zihnimizde bir imaj yaratır. Hiç BMW kullanmamış bile olsak onun «gerçek sürüş keyfi» sunduğunu düşünürüz.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542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Her başarılı reklam mesajının altında bir </a:t>
            </a:r>
            <a:r>
              <a:rPr lang="tr-TR" b="1" dirty="0" smtClean="0"/>
              <a:t>yaratıcı strateji </a:t>
            </a:r>
            <a:r>
              <a:rPr lang="tr-TR" dirty="0" smtClean="0"/>
              <a:t>vardır. Bu yaratıcı strateji reklamın bize ne söyleyeceğine ilişkindir.</a:t>
            </a:r>
          </a:p>
          <a:p>
            <a:r>
              <a:rPr lang="tr-TR" b="1" dirty="0"/>
              <a:t>Y</a:t>
            </a:r>
            <a:r>
              <a:rPr lang="tr-TR" b="1" dirty="0" smtClean="0"/>
              <a:t>aratıcı taktik </a:t>
            </a:r>
            <a:r>
              <a:rPr lang="tr-TR" dirty="0" smtClean="0"/>
              <a:t>ise bunun bu stratejinin nasıl hayata geçirileceğine ilişkindir. 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089366"/>
            <a:ext cx="5857009" cy="3823855"/>
          </a:xfrm>
        </p:spPr>
      </p:pic>
    </p:spTree>
    <p:extLst>
      <p:ext uri="{BB962C8B-B14F-4D97-AF65-F5344CB8AC3E}">
        <p14:creationId xmlns:p14="http://schemas.microsoft.com/office/powerpoint/2010/main" val="1039853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Reklamcılıkta Yaratıcılık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Çoğu kişiye göre reklamcılığın en ilgi çekici tarafı yaratıcılıkla ilişkisidir. </a:t>
            </a:r>
          </a:p>
          <a:p>
            <a:r>
              <a:rPr lang="tr-TR" dirty="0" smtClean="0"/>
              <a:t>İyi bir yaratıcı strateji geliştirme ve bunu hayata geçirme çoğu zaman bir reklam kampanyasının başarısında en önemli öğe olarak görülür.</a:t>
            </a:r>
          </a:p>
          <a:p>
            <a:r>
              <a:rPr lang="tr-TR" dirty="0" smtClean="0"/>
              <a:t>İyi bir pazarlama ve tutundurma planı olmasına rağmen yaratıcı bir reklam kampanyası konusunda sorun yaşanabilir.</a:t>
            </a:r>
          </a:p>
          <a:p>
            <a:r>
              <a:rPr lang="tr-TR" dirty="0" smtClean="0"/>
              <a:t>Reklamın çok popüler olması ya da yaratıcı olması da tek başına satışlarını arttıramayabilir ya da marka imajını olumlu etkilemeyebilir.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17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Reklamda yaratıcılık iletişim sorunlarını çözmeye yönelik canlı, özgün ve uygun fikirler bulmaya ilişkindir. </a:t>
            </a:r>
          </a:p>
          <a:p>
            <a:r>
              <a:rPr lang="tr-TR" b="1" dirty="0" smtClean="0"/>
              <a:t>Uygun ve etkili olması için reklamın hedef kitleye uygun olması gerekir!</a:t>
            </a:r>
          </a:p>
          <a:p>
            <a:r>
              <a:rPr lang="tr-TR" dirty="0" smtClean="0"/>
              <a:t>Bu süreçte reklam veren ile reklam ajansının uyumlu çalışması büyük önem taşır. </a:t>
            </a:r>
          </a:p>
        </p:txBody>
      </p:sp>
    </p:spTree>
    <p:extLst>
      <p:ext uri="{BB962C8B-B14F-4D97-AF65-F5344CB8AC3E}">
        <p14:creationId xmlns:p14="http://schemas.microsoft.com/office/powerpoint/2010/main" val="308795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Yaratıcılığın</a:t>
            </a:r>
            <a:r>
              <a:rPr lang="en-US" dirty="0" smtClean="0"/>
              <a:t> </a:t>
            </a:r>
            <a:r>
              <a:rPr lang="en-US" dirty="0" err="1" smtClean="0"/>
              <a:t>Bileşenleri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düzeyde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uzmanlık</a:t>
            </a:r>
            <a:endParaRPr lang="en-US" dirty="0" smtClean="0"/>
          </a:p>
          <a:p>
            <a:r>
              <a:rPr lang="en-US" dirty="0" err="1" smtClean="0"/>
              <a:t>Yaratıcılığı</a:t>
            </a:r>
            <a:r>
              <a:rPr lang="en-US" dirty="0" smtClean="0"/>
              <a:t> </a:t>
            </a:r>
            <a:r>
              <a:rPr lang="en-US" dirty="0" err="1" smtClean="0"/>
              <a:t>destekleyen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endParaRPr lang="en-US" dirty="0" smtClean="0"/>
          </a:p>
          <a:p>
            <a:r>
              <a:rPr lang="en-US" dirty="0" err="1" smtClean="0"/>
              <a:t>Motivasyonu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insanlar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fikirlere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örgüt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9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Kampanya </a:t>
            </a:r>
            <a:r>
              <a:rPr lang="tr-TR" dirty="0" err="1" smtClean="0"/>
              <a:t>Briefi</a:t>
            </a:r>
            <a:r>
              <a:rPr lang="tr-TR" dirty="0" smtClean="0"/>
              <a:t>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Brief</a:t>
            </a:r>
            <a:r>
              <a:rPr lang="tr-TR" dirty="0" smtClean="0"/>
              <a:t> müşterinin bir reklam kampanyasından neler beklediğine ilişkin yazılı bir dokümandır, bir nevi iş siparişidir. </a:t>
            </a:r>
          </a:p>
          <a:p>
            <a:endParaRPr lang="tr-TR" dirty="0"/>
          </a:p>
          <a:p>
            <a:r>
              <a:rPr lang="tr-TR" dirty="0" smtClean="0"/>
              <a:t>İyi bir reklam kampanyası için iyi ve yazılı bir </a:t>
            </a:r>
            <a:r>
              <a:rPr lang="tr-TR" dirty="0" err="1" smtClean="0"/>
              <a:t>brief</a:t>
            </a:r>
            <a:r>
              <a:rPr lang="tr-TR" dirty="0" smtClean="0"/>
              <a:t>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614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</a:t>
            </a:r>
            <a:r>
              <a:rPr lang="tr-TR" dirty="0" err="1" smtClean="0"/>
              <a:t>Brief</a:t>
            </a:r>
            <a:r>
              <a:rPr lang="tr-TR" dirty="0" smtClean="0"/>
              <a:t>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</a:t>
            </a:r>
            <a:r>
              <a:rPr lang="tr-TR" dirty="0" err="1" smtClean="0"/>
              <a:t>brief</a:t>
            </a:r>
            <a:r>
              <a:rPr lang="tr-TR" dirty="0" smtClean="0"/>
              <a:t> </a:t>
            </a:r>
            <a:r>
              <a:rPr lang="tr-TR" dirty="0" err="1" smtClean="0"/>
              <a:t>yaratcı</a:t>
            </a:r>
            <a:r>
              <a:rPr lang="tr-TR" dirty="0" smtClean="0"/>
              <a:t> ekip tarafından kaleme alınan ve kampanya </a:t>
            </a:r>
            <a:r>
              <a:rPr lang="tr-TR" dirty="0" err="1" smtClean="0"/>
              <a:t>briefine</a:t>
            </a:r>
            <a:r>
              <a:rPr lang="tr-TR" dirty="0" smtClean="0"/>
              <a:t> yanıt olarak müşteriye (yani işi isteyen şirkete) verilen yanıttır.</a:t>
            </a:r>
          </a:p>
          <a:p>
            <a:r>
              <a:rPr lang="tr-TR" dirty="0" smtClean="0"/>
              <a:t>Yaratıcı </a:t>
            </a:r>
            <a:r>
              <a:rPr lang="tr-TR" dirty="0" err="1" smtClean="0"/>
              <a:t>brief</a:t>
            </a:r>
            <a:r>
              <a:rPr lang="tr-TR" dirty="0" smtClean="0"/>
              <a:t> reklam kampanyasında kullanılacak yaratıcı fikirlere ve bu fikirlerin geliştirilmesinde kullanılan enformasyona ilişkindir.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265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90" y="1436470"/>
            <a:ext cx="7211291" cy="5120017"/>
          </a:xfrm>
        </p:spPr>
      </p:pic>
    </p:spTree>
    <p:extLst>
      <p:ext uri="{BB962C8B-B14F-4D97-AF65-F5344CB8AC3E}">
        <p14:creationId xmlns:p14="http://schemas.microsoft.com/office/powerpoint/2010/main" val="247474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669</Words>
  <Application>Microsoft Office PowerPoint</Application>
  <PresentationFormat>Geniş ekran</PresentationFormat>
  <Paragraphs>53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Yaratıcı Strateji: Planlama ve Geliştirme </vt:lpstr>
      <vt:lpstr>PowerPoint Sunusu</vt:lpstr>
      <vt:lpstr>PowerPoint Sunusu</vt:lpstr>
      <vt:lpstr>Reklamcılıkta Yaratıcılık</vt:lpstr>
      <vt:lpstr>PowerPoint Sunusu</vt:lpstr>
      <vt:lpstr>Yaratıcılığın Bileşenleri</vt:lpstr>
      <vt:lpstr>Kampanya Briefi nedir?</vt:lpstr>
      <vt:lpstr>Yaratıcı Brief Nedir?</vt:lpstr>
      <vt:lpstr>PowerPoint Sunusu</vt:lpstr>
      <vt:lpstr>Yaratıcılık: Zorlu bir süreç</vt:lpstr>
      <vt:lpstr>Yaratıcı riskler almak </vt:lpstr>
      <vt:lpstr>Yaratıcı Planlama</vt:lpstr>
      <vt:lpstr>Yaratıcı süreç için girdiler: Hazırlık, kuluçka, aydınlanma </vt:lpstr>
      <vt:lpstr>Yaratıcı süreç için girdiler: Doğrulama, gözden geçirme</vt:lpstr>
      <vt:lpstr>Reklam Kampanyaları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Strateji: Planlama ve Geliştirme</dc:title>
  <dc:creator>PINAR ÖZDEMİR</dc:creator>
  <cp:lastModifiedBy>ilef</cp:lastModifiedBy>
  <cp:revision>37</cp:revision>
  <dcterms:created xsi:type="dcterms:W3CDTF">2016-10-07T09:30:06Z</dcterms:created>
  <dcterms:modified xsi:type="dcterms:W3CDTF">2018-03-27T11:43:16Z</dcterms:modified>
</cp:coreProperties>
</file>