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8" d="100"/>
          <a:sy n="98" d="100"/>
        </p:scale>
        <p:origin x="-190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09302747-57BF-5845-840E-EFEF514630ED}" type="datetimeFigureOut">
              <a:rPr lang="en-US" smtClean="0"/>
              <a:t>24.03.19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743FED-7BCE-EB44-8C9A-3D0389851F50}" type="slidenum">
              <a:rPr lang="en-US" smtClean="0"/>
              <a:t>‹#›</a:t>
            </a:fld>
            <a:endParaRPr lang="en-US"/>
          </a:p>
        </p:txBody>
      </p:sp>
    </p:spTree>
    <p:extLst>
      <p:ext uri="{BB962C8B-B14F-4D97-AF65-F5344CB8AC3E}">
        <p14:creationId xmlns:p14="http://schemas.microsoft.com/office/powerpoint/2010/main" val="4022797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9302747-57BF-5845-840E-EFEF514630ED}" type="datetimeFigureOut">
              <a:rPr lang="en-US" smtClean="0"/>
              <a:t>24.03.19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743FED-7BCE-EB44-8C9A-3D0389851F50}" type="slidenum">
              <a:rPr lang="en-US" smtClean="0"/>
              <a:t>‹#›</a:t>
            </a:fld>
            <a:endParaRPr lang="en-US"/>
          </a:p>
        </p:txBody>
      </p:sp>
    </p:spTree>
    <p:extLst>
      <p:ext uri="{BB962C8B-B14F-4D97-AF65-F5344CB8AC3E}">
        <p14:creationId xmlns:p14="http://schemas.microsoft.com/office/powerpoint/2010/main" val="187637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9302747-57BF-5845-840E-EFEF514630ED}" type="datetimeFigureOut">
              <a:rPr lang="en-US" smtClean="0"/>
              <a:t>24.03.19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743FED-7BCE-EB44-8C9A-3D0389851F50}" type="slidenum">
              <a:rPr lang="en-US" smtClean="0"/>
              <a:t>‹#›</a:t>
            </a:fld>
            <a:endParaRPr lang="en-US"/>
          </a:p>
        </p:txBody>
      </p:sp>
    </p:spTree>
    <p:extLst>
      <p:ext uri="{BB962C8B-B14F-4D97-AF65-F5344CB8AC3E}">
        <p14:creationId xmlns:p14="http://schemas.microsoft.com/office/powerpoint/2010/main" val="1848080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9302747-57BF-5845-840E-EFEF514630ED}" type="datetimeFigureOut">
              <a:rPr lang="en-US" smtClean="0"/>
              <a:t>24.03.19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743FED-7BCE-EB44-8C9A-3D0389851F50}" type="slidenum">
              <a:rPr lang="en-US" smtClean="0"/>
              <a:t>‹#›</a:t>
            </a:fld>
            <a:endParaRPr lang="en-US"/>
          </a:p>
        </p:txBody>
      </p:sp>
    </p:spTree>
    <p:extLst>
      <p:ext uri="{BB962C8B-B14F-4D97-AF65-F5344CB8AC3E}">
        <p14:creationId xmlns:p14="http://schemas.microsoft.com/office/powerpoint/2010/main" val="1000687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09302747-57BF-5845-840E-EFEF514630ED}" type="datetimeFigureOut">
              <a:rPr lang="en-US" smtClean="0"/>
              <a:t>24.03.19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743FED-7BCE-EB44-8C9A-3D0389851F50}" type="slidenum">
              <a:rPr lang="en-US" smtClean="0"/>
              <a:t>‹#›</a:t>
            </a:fld>
            <a:endParaRPr lang="en-US"/>
          </a:p>
        </p:txBody>
      </p:sp>
    </p:spTree>
    <p:extLst>
      <p:ext uri="{BB962C8B-B14F-4D97-AF65-F5344CB8AC3E}">
        <p14:creationId xmlns:p14="http://schemas.microsoft.com/office/powerpoint/2010/main" val="3351148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09302747-57BF-5845-840E-EFEF514630ED}" type="datetimeFigureOut">
              <a:rPr lang="en-US" smtClean="0"/>
              <a:t>24.03.19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743FED-7BCE-EB44-8C9A-3D0389851F50}" type="slidenum">
              <a:rPr lang="en-US" smtClean="0"/>
              <a:t>‹#›</a:t>
            </a:fld>
            <a:endParaRPr lang="en-US"/>
          </a:p>
        </p:txBody>
      </p:sp>
    </p:spTree>
    <p:extLst>
      <p:ext uri="{BB962C8B-B14F-4D97-AF65-F5344CB8AC3E}">
        <p14:creationId xmlns:p14="http://schemas.microsoft.com/office/powerpoint/2010/main" val="130176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09302747-57BF-5845-840E-EFEF514630ED}" type="datetimeFigureOut">
              <a:rPr lang="en-US" smtClean="0"/>
              <a:t>24.03.19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743FED-7BCE-EB44-8C9A-3D0389851F50}" type="slidenum">
              <a:rPr lang="en-US" smtClean="0"/>
              <a:t>‹#›</a:t>
            </a:fld>
            <a:endParaRPr lang="en-US"/>
          </a:p>
        </p:txBody>
      </p:sp>
    </p:spTree>
    <p:extLst>
      <p:ext uri="{BB962C8B-B14F-4D97-AF65-F5344CB8AC3E}">
        <p14:creationId xmlns:p14="http://schemas.microsoft.com/office/powerpoint/2010/main" val="1083621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09302747-57BF-5845-840E-EFEF514630ED}" type="datetimeFigureOut">
              <a:rPr lang="en-US" smtClean="0"/>
              <a:t>24.03.19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743FED-7BCE-EB44-8C9A-3D0389851F50}" type="slidenum">
              <a:rPr lang="en-US" smtClean="0"/>
              <a:t>‹#›</a:t>
            </a:fld>
            <a:endParaRPr lang="en-US"/>
          </a:p>
        </p:txBody>
      </p:sp>
    </p:spTree>
    <p:extLst>
      <p:ext uri="{BB962C8B-B14F-4D97-AF65-F5344CB8AC3E}">
        <p14:creationId xmlns:p14="http://schemas.microsoft.com/office/powerpoint/2010/main" val="2974852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302747-57BF-5845-840E-EFEF514630ED}" type="datetimeFigureOut">
              <a:rPr lang="en-US" smtClean="0"/>
              <a:t>24.03.19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743FED-7BCE-EB44-8C9A-3D0389851F50}" type="slidenum">
              <a:rPr lang="en-US" smtClean="0"/>
              <a:t>‹#›</a:t>
            </a:fld>
            <a:endParaRPr lang="en-US"/>
          </a:p>
        </p:txBody>
      </p:sp>
    </p:spTree>
    <p:extLst>
      <p:ext uri="{BB962C8B-B14F-4D97-AF65-F5344CB8AC3E}">
        <p14:creationId xmlns:p14="http://schemas.microsoft.com/office/powerpoint/2010/main" val="2373077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09302747-57BF-5845-840E-EFEF514630ED}" type="datetimeFigureOut">
              <a:rPr lang="en-US" smtClean="0"/>
              <a:t>24.03.19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743FED-7BCE-EB44-8C9A-3D0389851F50}" type="slidenum">
              <a:rPr lang="en-US" smtClean="0"/>
              <a:t>‹#›</a:t>
            </a:fld>
            <a:endParaRPr lang="en-US"/>
          </a:p>
        </p:txBody>
      </p:sp>
    </p:spTree>
    <p:extLst>
      <p:ext uri="{BB962C8B-B14F-4D97-AF65-F5344CB8AC3E}">
        <p14:creationId xmlns:p14="http://schemas.microsoft.com/office/powerpoint/2010/main" val="3780135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09302747-57BF-5845-840E-EFEF514630ED}" type="datetimeFigureOut">
              <a:rPr lang="en-US" smtClean="0"/>
              <a:t>24.03.19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743FED-7BCE-EB44-8C9A-3D0389851F50}" type="slidenum">
              <a:rPr lang="en-US" smtClean="0"/>
              <a:t>‹#›</a:t>
            </a:fld>
            <a:endParaRPr lang="en-US"/>
          </a:p>
        </p:txBody>
      </p:sp>
    </p:spTree>
    <p:extLst>
      <p:ext uri="{BB962C8B-B14F-4D97-AF65-F5344CB8AC3E}">
        <p14:creationId xmlns:p14="http://schemas.microsoft.com/office/powerpoint/2010/main" val="21624079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302747-57BF-5845-840E-EFEF514630ED}" type="datetimeFigureOut">
              <a:rPr lang="en-US" smtClean="0"/>
              <a:t>24.03.19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743FED-7BCE-EB44-8C9A-3D0389851F50}" type="slidenum">
              <a:rPr lang="en-US" smtClean="0"/>
              <a:t>‹#›</a:t>
            </a:fld>
            <a:endParaRPr lang="en-US"/>
          </a:p>
        </p:txBody>
      </p:sp>
    </p:spTree>
    <p:extLst>
      <p:ext uri="{BB962C8B-B14F-4D97-AF65-F5344CB8AC3E}">
        <p14:creationId xmlns:p14="http://schemas.microsoft.com/office/powerpoint/2010/main" val="21449214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idx="4294967295"/>
          </p:nvPr>
        </p:nvSpPr>
        <p:spPr>
          <a:xfrm>
            <a:off x="468313" y="549275"/>
            <a:ext cx="8207375" cy="4464050"/>
          </a:xfrm>
        </p:spPr>
        <p:txBody>
          <a:bodyPr/>
          <a:lstStyle/>
          <a:p>
            <a:r>
              <a:rPr lang="tr-TR" sz="4000" b="1" dirty="0" smtClean="0"/>
              <a:t>POZİTİVİST </a:t>
            </a:r>
            <a:r>
              <a:rPr lang="tr-TR" sz="4000" b="1" dirty="0"/>
              <a:t>BİLİM FELSEFESİ</a:t>
            </a:r>
            <a:r>
              <a:rPr lang="tr-TR" b="1" dirty="0"/>
              <a:t> </a:t>
            </a:r>
            <a:br>
              <a:rPr lang="tr-TR" b="1" dirty="0"/>
            </a:br>
            <a:r>
              <a:rPr lang="tr-TR" sz="2400" dirty="0"/>
              <a:t/>
            </a:r>
            <a:br>
              <a:rPr lang="tr-TR" sz="2400" dirty="0"/>
            </a:br>
            <a:r>
              <a:rPr lang="tr-TR" sz="2400" dirty="0"/>
              <a:t/>
            </a:r>
            <a:br>
              <a:rPr lang="tr-TR" sz="2400" dirty="0"/>
            </a:br>
            <a:r>
              <a:rPr lang="tr-TR" sz="2400" dirty="0"/>
              <a:t/>
            </a:r>
            <a:br>
              <a:rPr lang="tr-TR" sz="2400" dirty="0"/>
            </a:br>
            <a:r>
              <a:rPr lang="tr-TR" sz="2400" dirty="0"/>
              <a:t/>
            </a:r>
            <a:br>
              <a:rPr lang="tr-TR" sz="2400" dirty="0"/>
            </a:br>
            <a:r>
              <a:rPr lang="tr-TR" sz="2800" dirty="0"/>
              <a:t/>
            </a:r>
            <a:br>
              <a:rPr lang="tr-TR" sz="2800" dirty="0"/>
            </a:br>
            <a:r>
              <a:rPr lang="tr-TR" sz="2800" dirty="0"/>
              <a:t/>
            </a:r>
            <a:br>
              <a:rPr lang="tr-TR" sz="2800" dirty="0"/>
            </a:br>
            <a:endParaRPr lang="tr-TR" sz="2800" dirty="0"/>
          </a:p>
        </p:txBody>
      </p:sp>
    </p:spTree>
    <p:extLst>
      <p:ext uri="{BB962C8B-B14F-4D97-AF65-F5344CB8AC3E}">
        <p14:creationId xmlns:p14="http://schemas.microsoft.com/office/powerpoint/2010/main" val="168794360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endParaRPr lang="en-US"/>
          </a:p>
        </p:txBody>
      </p:sp>
      <p:sp>
        <p:nvSpPr>
          <p:cNvPr id="11267" name="Rectangle 3"/>
          <p:cNvSpPr>
            <a:spLocks noGrp="1" noChangeArrowheads="1"/>
          </p:cNvSpPr>
          <p:nvPr>
            <p:ph type="body" idx="1"/>
          </p:nvPr>
        </p:nvSpPr>
        <p:spPr/>
        <p:txBody>
          <a:bodyPr/>
          <a:lstStyle/>
          <a:p>
            <a:pPr>
              <a:buFontTx/>
              <a:buNone/>
            </a:pPr>
            <a:r>
              <a:rPr lang="tr-TR"/>
              <a:t>Bu bağlamda pozitivist için değer konuları, teoloji, metafizik, etik reddedilmeli*, ve sosyal bilimler de eğer </a:t>
            </a:r>
            <a:r>
              <a:rPr lang="ja-JP" altLang="tr-TR">
                <a:latin typeface="Arial"/>
              </a:rPr>
              <a:t>“</a:t>
            </a:r>
            <a:r>
              <a:rPr lang="tr-TR"/>
              <a:t>bilim</a:t>
            </a:r>
            <a:r>
              <a:rPr lang="ja-JP" altLang="tr-TR">
                <a:latin typeface="Arial"/>
              </a:rPr>
              <a:t>”</a:t>
            </a:r>
            <a:r>
              <a:rPr lang="tr-TR"/>
              <a:t> adına layık olmak istiyorlarsa, doğa bilimleri çizgisinde geliştirilmelidir. </a:t>
            </a:r>
          </a:p>
          <a:p>
            <a:pPr>
              <a:buFontTx/>
              <a:buNone/>
            </a:pPr>
            <a:endParaRPr lang="tr-TR"/>
          </a:p>
          <a:p>
            <a:pPr>
              <a:buFontTx/>
              <a:buNone/>
            </a:pPr>
            <a:r>
              <a:rPr lang="tr-TR"/>
              <a:t>* </a:t>
            </a:r>
            <a:r>
              <a:rPr lang="tr-TR" sz="1800"/>
              <a:t>Dikkat. Bu reddetme değer konulara vb. ilişkin iddiaların reddi olarak okunmamalı, sadece değerlerin bilim içinde meşru bir yerinin olamayacağı ileri sürülüyor.  </a:t>
            </a:r>
            <a:endParaRPr lang="tr-TR"/>
          </a:p>
        </p:txBody>
      </p:sp>
    </p:spTree>
    <p:extLst>
      <p:ext uri="{BB962C8B-B14F-4D97-AF65-F5344CB8AC3E}">
        <p14:creationId xmlns:p14="http://schemas.microsoft.com/office/powerpoint/2010/main" val="144180447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endParaRPr lang="en-US"/>
          </a:p>
        </p:txBody>
      </p:sp>
      <p:sp>
        <p:nvSpPr>
          <p:cNvPr id="13315" name="Rectangle 3"/>
          <p:cNvSpPr>
            <a:spLocks noGrp="1" noChangeArrowheads="1"/>
          </p:cNvSpPr>
          <p:nvPr>
            <p:ph type="body" idx="1"/>
          </p:nvPr>
        </p:nvSpPr>
        <p:spPr/>
        <p:txBody>
          <a:bodyPr/>
          <a:lstStyle/>
          <a:p>
            <a:r>
              <a:rPr lang="tr-TR"/>
              <a:t>Pozitivizmde örtük de olsa </a:t>
            </a:r>
            <a:r>
              <a:rPr lang="ja-JP" altLang="tr-TR">
                <a:latin typeface="Arial"/>
              </a:rPr>
              <a:t>“</a:t>
            </a:r>
            <a:r>
              <a:rPr lang="tr-TR"/>
              <a:t>tek bir bilim mantığı</a:t>
            </a:r>
            <a:r>
              <a:rPr lang="ja-JP" altLang="tr-TR">
                <a:latin typeface="Arial"/>
              </a:rPr>
              <a:t>”</a:t>
            </a:r>
            <a:r>
              <a:rPr lang="tr-TR"/>
              <a:t>nın var olduğu iddiası bulunur. </a:t>
            </a:r>
          </a:p>
          <a:p>
            <a:r>
              <a:rPr lang="ja-JP" altLang="tr-TR">
                <a:latin typeface="Arial"/>
              </a:rPr>
              <a:t>“</a:t>
            </a:r>
            <a:r>
              <a:rPr lang="tr-TR"/>
              <a:t>BİLİMLERİN METODOLOJİK BİRLİĞİ</a:t>
            </a:r>
            <a:r>
              <a:rPr lang="ja-JP" altLang="tr-TR">
                <a:latin typeface="Arial"/>
              </a:rPr>
              <a:t>”</a:t>
            </a:r>
            <a:endParaRPr lang="tr-TR"/>
          </a:p>
          <a:p>
            <a:r>
              <a:rPr lang="ja-JP" altLang="tr-TR">
                <a:latin typeface="Arial"/>
              </a:rPr>
              <a:t>“</a:t>
            </a:r>
            <a:r>
              <a:rPr lang="tr-TR"/>
              <a:t>Bilim</a:t>
            </a:r>
            <a:r>
              <a:rPr lang="ja-JP" altLang="tr-TR">
                <a:latin typeface="Arial"/>
              </a:rPr>
              <a:t>”</a:t>
            </a:r>
            <a:r>
              <a:rPr lang="tr-TR"/>
              <a:t> başlığını taşıyan her entelektüel etkinlik bu mantığa uymalıdır. Böylece </a:t>
            </a:r>
            <a:r>
              <a:rPr lang="ja-JP" altLang="tr-TR">
                <a:latin typeface="Arial"/>
              </a:rPr>
              <a:t>‘</a:t>
            </a:r>
            <a:r>
              <a:rPr lang="tr-TR"/>
              <a:t>sosyal bilimler</a:t>
            </a:r>
            <a:r>
              <a:rPr lang="ja-JP" altLang="tr-TR">
                <a:latin typeface="Arial"/>
              </a:rPr>
              <a:t>’</a:t>
            </a:r>
            <a:r>
              <a:rPr lang="tr-TR"/>
              <a:t> de eğer bilim başlığını hak etmek istiyorlarsa buna uymak zorundadırlar. </a:t>
            </a:r>
          </a:p>
        </p:txBody>
      </p:sp>
    </p:spTree>
    <p:extLst>
      <p:ext uri="{BB962C8B-B14F-4D97-AF65-F5344CB8AC3E}">
        <p14:creationId xmlns:p14="http://schemas.microsoft.com/office/powerpoint/2010/main" val="4095774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endParaRPr lang="en-US"/>
          </a:p>
        </p:txBody>
      </p:sp>
      <p:sp>
        <p:nvSpPr>
          <p:cNvPr id="12291" name="Rectangle 3"/>
          <p:cNvSpPr>
            <a:spLocks noGrp="1" noChangeArrowheads="1"/>
          </p:cNvSpPr>
          <p:nvPr>
            <p:ph type="body" idx="1"/>
          </p:nvPr>
        </p:nvSpPr>
        <p:spPr/>
        <p:txBody>
          <a:bodyPr/>
          <a:lstStyle/>
          <a:p>
            <a:r>
              <a:rPr lang="tr-TR"/>
              <a:t>Bilimsel bilgi, bilgisi edinilmeye çalışılan nesnel gerçeklik alanının niteliğine göre herhangi bir değişiklik göstermez. Bir diğer deyişle bilgi edinilmek istenilen alan ister doğa ister toplum olsun, </a:t>
            </a:r>
            <a:r>
              <a:rPr lang="ja-JP" altLang="tr-TR">
                <a:latin typeface="Arial"/>
              </a:rPr>
              <a:t>“</a:t>
            </a:r>
            <a:r>
              <a:rPr lang="tr-TR"/>
              <a:t>bilimsel bilgiye</a:t>
            </a:r>
            <a:r>
              <a:rPr lang="ja-JP" altLang="tr-TR">
                <a:latin typeface="Arial"/>
              </a:rPr>
              <a:t>”</a:t>
            </a:r>
            <a:r>
              <a:rPr lang="tr-TR"/>
              <a:t> ulaşmak bakımından herhangi bir farklı metodoloji gerektirmez. </a:t>
            </a:r>
          </a:p>
        </p:txBody>
      </p:sp>
    </p:spTree>
    <p:extLst>
      <p:ext uri="{BB962C8B-B14F-4D97-AF65-F5344CB8AC3E}">
        <p14:creationId xmlns:p14="http://schemas.microsoft.com/office/powerpoint/2010/main" val="140920209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endParaRPr lang="en-US"/>
          </a:p>
        </p:txBody>
      </p:sp>
      <p:sp>
        <p:nvSpPr>
          <p:cNvPr id="14339" name="Rectangle 3"/>
          <p:cNvSpPr>
            <a:spLocks noGrp="1" noChangeArrowheads="1"/>
          </p:cNvSpPr>
          <p:nvPr>
            <p:ph type="body" idx="1"/>
          </p:nvPr>
        </p:nvSpPr>
        <p:spPr/>
        <p:txBody>
          <a:bodyPr/>
          <a:lstStyle/>
          <a:p>
            <a:pPr marL="0" indent="0">
              <a:buNone/>
            </a:pPr>
            <a:r>
              <a:rPr lang="tr-TR" dirty="0" smtClean="0"/>
              <a:t>Pozitivizme göre “doğa </a:t>
            </a:r>
            <a:r>
              <a:rPr lang="tr-TR" dirty="0"/>
              <a:t>bilimleri ile sosyal bilimler arasındaki fark öze ilişkin bir fark olmayıp sadece konuların farklı olmasından ibarettir</a:t>
            </a:r>
            <a:r>
              <a:rPr lang="tr-TR" dirty="0" smtClean="0"/>
              <a:t>.” </a:t>
            </a:r>
            <a:endParaRPr lang="tr-TR" dirty="0"/>
          </a:p>
        </p:txBody>
      </p:sp>
    </p:spTree>
    <p:extLst>
      <p:ext uri="{BB962C8B-B14F-4D97-AF65-F5344CB8AC3E}">
        <p14:creationId xmlns:p14="http://schemas.microsoft.com/office/powerpoint/2010/main" val="61144987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endParaRPr lang="en-US"/>
          </a:p>
        </p:txBody>
      </p:sp>
      <p:sp>
        <p:nvSpPr>
          <p:cNvPr id="15363" name="Rectangle 3"/>
          <p:cNvSpPr>
            <a:spLocks noGrp="1" noChangeArrowheads="1"/>
          </p:cNvSpPr>
          <p:nvPr>
            <p:ph type="body" idx="1"/>
          </p:nvPr>
        </p:nvSpPr>
        <p:spPr/>
        <p:txBody>
          <a:bodyPr/>
          <a:lstStyle/>
          <a:p>
            <a:r>
              <a:rPr lang="tr-TR"/>
              <a:t>Bilim nesneldir. Değer yargılarından arındırılmış olmalıdır. </a:t>
            </a:r>
          </a:p>
        </p:txBody>
      </p:sp>
    </p:spTree>
    <p:extLst>
      <p:ext uri="{BB962C8B-B14F-4D97-AF65-F5344CB8AC3E}">
        <p14:creationId xmlns:p14="http://schemas.microsoft.com/office/powerpoint/2010/main" val="393543308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title"/>
          </p:nvPr>
        </p:nvSpPr>
        <p:spPr/>
        <p:txBody>
          <a:bodyPr/>
          <a:lstStyle/>
          <a:p>
            <a:r>
              <a:rPr lang="tr-TR" sz="4000"/>
              <a:t>BİLİMSEL BİLGİYE NASIL ULAŞILIR? </a:t>
            </a:r>
          </a:p>
        </p:txBody>
      </p:sp>
      <p:sp>
        <p:nvSpPr>
          <p:cNvPr id="16387" name="Rectangle 3"/>
          <p:cNvSpPr>
            <a:spLocks noGrp="1" noChangeArrowheads="1"/>
          </p:cNvSpPr>
          <p:nvPr>
            <p:ph type="body" idx="1"/>
          </p:nvPr>
        </p:nvSpPr>
        <p:spPr/>
        <p:txBody>
          <a:bodyPr/>
          <a:lstStyle/>
          <a:p>
            <a:pPr>
              <a:lnSpc>
                <a:spcPct val="90000"/>
              </a:lnSpc>
            </a:pPr>
            <a:r>
              <a:rPr lang="tr-TR" sz="2400"/>
              <a:t>Önce inceleme konusuyla ilgili gözlem ve deney yapılır</a:t>
            </a:r>
          </a:p>
          <a:p>
            <a:pPr>
              <a:lnSpc>
                <a:spcPct val="90000"/>
              </a:lnSpc>
            </a:pPr>
            <a:r>
              <a:rPr lang="tr-TR" sz="2400"/>
              <a:t>Gözlem ve deneyin birikimi sonucunda, inceleme konusuyla ilgili genellemelere ulaşılır</a:t>
            </a:r>
          </a:p>
          <a:p>
            <a:pPr>
              <a:lnSpc>
                <a:spcPct val="90000"/>
              </a:lnSpc>
            </a:pPr>
            <a:r>
              <a:rPr lang="tr-TR" sz="2400"/>
              <a:t>Tümevarım yoluyla ulaşılan bu genellemeler sonucunda tümdengelimsel mantık kuralları aracılığıyla varsayımlar üretilir. </a:t>
            </a:r>
          </a:p>
          <a:p>
            <a:pPr>
              <a:lnSpc>
                <a:spcPct val="90000"/>
              </a:lnSpc>
            </a:pPr>
            <a:r>
              <a:rPr lang="tr-TR" sz="2400"/>
              <a:t>Varsayımlar yeni gözlem ve deney yoluyla sınanır.</a:t>
            </a:r>
          </a:p>
          <a:p>
            <a:pPr>
              <a:lnSpc>
                <a:spcPct val="90000"/>
              </a:lnSpc>
            </a:pPr>
            <a:r>
              <a:rPr lang="tr-TR" sz="2400"/>
              <a:t>Bu sınama işlemi sonucunda </a:t>
            </a:r>
            <a:r>
              <a:rPr lang="ja-JP" altLang="tr-TR" sz="2400">
                <a:latin typeface="Arial"/>
              </a:rPr>
              <a:t>“</a:t>
            </a:r>
            <a:r>
              <a:rPr lang="tr-TR" sz="2400"/>
              <a:t>doğrulanan</a:t>
            </a:r>
            <a:r>
              <a:rPr lang="ja-JP" altLang="tr-TR" sz="2400">
                <a:latin typeface="Arial"/>
              </a:rPr>
              <a:t>”</a:t>
            </a:r>
            <a:r>
              <a:rPr lang="tr-TR" sz="2400"/>
              <a:t> varsayımlar genel geçer bir </a:t>
            </a:r>
            <a:r>
              <a:rPr lang="ja-JP" altLang="tr-TR" sz="2400">
                <a:latin typeface="Arial"/>
              </a:rPr>
              <a:t>“</a:t>
            </a:r>
            <a:r>
              <a:rPr lang="tr-TR" sz="2400"/>
              <a:t>yasa</a:t>
            </a:r>
            <a:r>
              <a:rPr lang="ja-JP" altLang="tr-TR" sz="2400">
                <a:latin typeface="Arial"/>
              </a:rPr>
              <a:t>”</a:t>
            </a:r>
            <a:r>
              <a:rPr lang="tr-TR" sz="2400"/>
              <a:t> niteliği kazanır.</a:t>
            </a:r>
          </a:p>
          <a:p>
            <a:pPr>
              <a:lnSpc>
                <a:spcPct val="90000"/>
              </a:lnSpc>
            </a:pPr>
            <a:r>
              <a:rPr lang="tr-TR" sz="2400"/>
              <a:t>Doğrulanan genellemelerin sistemleştirilerek bir bütün haline getirilmesiyle inceleme konusunda </a:t>
            </a:r>
            <a:r>
              <a:rPr lang="ja-JP" altLang="tr-TR" sz="2400">
                <a:latin typeface="Arial"/>
              </a:rPr>
              <a:t>“</a:t>
            </a:r>
            <a:r>
              <a:rPr lang="tr-TR" sz="2400"/>
              <a:t>açıklayıcı</a:t>
            </a:r>
            <a:r>
              <a:rPr lang="ja-JP" altLang="tr-TR" sz="2400">
                <a:latin typeface="Arial"/>
              </a:rPr>
              <a:t>”</a:t>
            </a:r>
            <a:r>
              <a:rPr lang="tr-TR" sz="2400"/>
              <a:t> bir </a:t>
            </a:r>
            <a:r>
              <a:rPr lang="ja-JP" altLang="tr-TR" sz="2400">
                <a:latin typeface="Arial"/>
              </a:rPr>
              <a:t>“</a:t>
            </a:r>
            <a:r>
              <a:rPr lang="tr-TR" sz="2400"/>
              <a:t>teoriye</a:t>
            </a:r>
            <a:r>
              <a:rPr lang="ja-JP" altLang="tr-TR" sz="2400">
                <a:latin typeface="Arial"/>
              </a:rPr>
              <a:t>”</a:t>
            </a:r>
            <a:r>
              <a:rPr lang="tr-TR" sz="2400"/>
              <a:t> ulaşılır. </a:t>
            </a:r>
          </a:p>
          <a:p>
            <a:pPr>
              <a:lnSpc>
                <a:spcPct val="90000"/>
              </a:lnSpc>
            </a:pPr>
            <a:endParaRPr lang="tr-TR" sz="2400"/>
          </a:p>
          <a:p>
            <a:pPr>
              <a:lnSpc>
                <a:spcPct val="90000"/>
              </a:lnSpc>
            </a:pPr>
            <a:endParaRPr lang="tr-TR" sz="2400"/>
          </a:p>
          <a:p>
            <a:pPr>
              <a:lnSpc>
                <a:spcPct val="90000"/>
              </a:lnSpc>
            </a:pPr>
            <a:endParaRPr lang="tr-TR" sz="2400"/>
          </a:p>
          <a:p>
            <a:pPr>
              <a:lnSpc>
                <a:spcPct val="90000"/>
              </a:lnSpc>
              <a:buFontTx/>
              <a:buNone/>
            </a:pPr>
            <a:endParaRPr lang="tr-TR" sz="2400"/>
          </a:p>
          <a:p>
            <a:pPr>
              <a:lnSpc>
                <a:spcPct val="90000"/>
              </a:lnSpc>
            </a:pPr>
            <a:endParaRPr lang="tr-TR" sz="2400"/>
          </a:p>
        </p:txBody>
      </p:sp>
    </p:spTree>
    <p:extLst>
      <p:ext uri="{BB962C8B-B14F-4D97-AF65-F5344CB8AC3E}">
        <p14:creationId xmlns:p14="http://schemas.microsoft.com/office/powerpoint/2010/main" val="24287133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endParaRPr lang="en-US"/>
          </a:p>
        </p:txBody>
      </p:sp>
      <p:sp>
        <p:nvSpPr>
          <p:cNvPr id="19459" name="Rectangle 3"/>
          <p:cNvSpPr>
            <a:spLocks noGrp="1" noChangeArrowheads="1"/>
          </p:cNvSpPr>
          <p:nvPr>
            <p:ph type="body" idx="1"/>
          </p:nvPr>
        </p:nvSpPr>
        <p:spPr/>
        <p:txBody>
          <a:bodyPr/>
          <a:lstStyle/>
          <a:p>
            <a:r>
              <a:rPr lang="tr-TR"/>
              <a:t>Gözlem ve deney (bilgi toplama)---tümevarım (birikim, geneleme)--- tümdengelim (varsayımlar)--- gözlem ve deney--- doğrulanan varsayımlar---teori. </a:t>
            </a:r>
          </a:p>
        </p:txBody>
      </p:sp>
    </p:spTree>
    <p:extLst>
      <p:ext uri="{BB962C8B-B14F-4D97-AF65-F5344CB8AC3E}">
        <p14:creationId xmlns:p14="http://schemas.microsoft.com/office/powerpoint/2010/main" val="163907250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endParaRPr lang="en-US"/>
          </a:p>
        </p:txBody>
      </p:sp>
      <p:sp>
        <p:nvSpPr>
          <p:cNvPr id="23555" name="Rectangle 3"/>
          <p:cNvSpPr>
            <a:spLocks noGrp="1" noChangeArrowheads="1"/>
          </p:cNvSpPr>
          <p:nvPr>
            <p:ph type="body" idx="1"/>
          </p:nvPr>
        </p:nvSpPr>
        <p:spPr/>
        <p:txBody>
          <a:bodyPr/>
          <a:lstStyle/>
          <a:p>
            <a:r>
              <a:rPr lang="tr-TR"/>
              <a:t>Pozitivistlere göre, doğrulama işlemi (verification) bütün gerçek bilginin temelini oluşturur. Ancak gözlem yoluyla doğrulanabilen teoriler bilimsel nitelik taşırlar.</a:t>
            </a:r>
          </a:p>
        </p:txBody>
      </p:sp>
    </p:spTree>
    <p:extLst>
      <p:ext uri="{BB962C8B-B14F-4D97-AF65-F5344CB8AC3E}">
        <p14:creationId xmlns:p14="http://schemas.microsoft.com/office/powerpoint/2010/main" val="148555392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endParaRPr lang="en-US"/>
          </a:p>
        </p:txBody>
      </p:sp>
      <p:sp>
        <p:nvSpPr>
          <p:cNvPr id="35843" name="Rectangle 3"/>
          <p:cNvSpPr>
            <a:spLocks noGrp="1" noChangeArrowheads="1"/>
          </p:cNvSpPr>
          <p:nvPr>
            <p:ph type="body" idx="1"/>
          </p:nvPr>
        </p:nvSpPr>
        <p:spPr/>
        <p:txBody>
          <a:bodyPr/>
          <a:lstStyle/>
          <a:p>
            <a:r>
              <a:rPr lang="tr-TR" sz="3600"/>
              <a:t>Pozitivizm, </a:t>
            </a:r>
            <a:r>
              <a:rPr lang="ja-JP" altLang="tr-TR" sz="3600">
                <a:latin typeface="Arial"/>
              </a:rPr>
              <a:t>“</a:t>
            </a:r>
            <a:r>
              <a:rPr lang="tr-TR" sz="3600"/>
              <a:t>biri esas olarak toplumsal teoride merkezleşen, diğeri ise daha özgül olarak epistemoloji ile ilgili olan iki evreye</a:t>
            </a:r>
            <a:r>
              <a:rPr lang="ja-JP" altLang="tr-TR" sz="3600">
                <a:latin typeface="Arial"/>
              </a:rPr>
              <a:t>”</a:t>
            </a:r>
            <a:r>
              <a:rPr lang="tr-TR" sz="3600"/>
              <a:t> ayrılabilecek bir gelişme göstermiştir.</a:t>
            </a:r>
          </a:p>
        </p:txBody>
      </p:sp>
    </p:spTree>
    <p:extLst>
      <p:ext uri="{BB962C8B-B14F-4D97-AF65-F5344CB8AC3E}">
        <p14:creationId xmlns:p14="http://schemas.microsoft.com/office/powerpoint/2010/main" val="99135395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fontScale="90000"/>
          </a:bodyPr>
          <a:lstStyle/>
          <a:p>
            <a:r>
              <a:rPr lang="tr-TR" sz="3200" dirty="0" smtClean="0"/>
              <a:t/>
            </a:r>
            <a:br>
              <a:rPr lang="tr-TR" sz="3200" dirty="0" smtClean="0"/>
            </a:br>
            <a:r>
              <a:rPr lang="tr-TR" sz="3200" dirty="0" smtClean="0"/>
              <a:t>Pozitivizm </a:t>
            </a:r>
            <a:r>
              <a:rPr lang="tr-TR" sz="3200" dirty="0"/>
              <a:t>teriminin iki temel kullanım </a:t>
            </a:r>
            <a:r>
              <a:rPr lang="tr-TR" sz="3200" dirty="0" smtClean="0"/>
              <a:t>alanı vardır</a:t>
            </a:r>
            <a:r>
              <a:rPr lang="tr-TR" sz="3200" dirty="0"/>
              <a:t>:</a:t>
            </a:r>
            <a:r>
              <a:rPr lang="tr-TR" sz="4000" dirty="0"/>
              <a:t> </a:t>
            </a:r>
            <a:br>
              <a:rPr lang="tr-TR" sz="4000" dirty="0"/>
            </a:br>
            <a:endParaRPr lang="tr-TR" sz="4000" dirty="0"/>
          </a:p>
        </p:txBody>
      </p:sp>
      <p:sp>
        <p:nvSpPr>
          <p:cNvPr id="34819" name="Rectangle 3"/>
          <p:cNvSpPr>
            <a:spLocks noGrp="1" noChangeArrowheads="1"/>
          </p:cNvSpPr>
          <p:nvPr>
            <p:ph type="body" sz="half" idx="1"/>
          </p:nvPr>
        </p:nvSpPr>
        <p:spPr/>
        <p:txBody>
          <a:bodyPr/>
          <a:lstStyle/>
          <a:p>
            <a:pPr>
              <a:lnSpc>
                <a:spcPct val="90000"/>
              </a:lnSpc>
            </a:pPr>
            <a:r>
              <a:rPr lang="tr-TR" b="1" dirty="0"/>
              <a:t>Toplumsal teori</a:t>
            </a:r>
          </a:p>
          <a:p>
            <a:pPr>
              <a:lnSpc>
                <a:spcPct val="90000"/>
              </a:lnSpc>
            </a:pPr>
            <a:endParaRPr lang="tr-TR" b="1" dirty="0"/>
          </a:p>
          <a:p>
            <a:pPr>
              <a:lnSpc>
                <a:spcPct val="90000"/>
              </a:lnSpc>
            </a:pPr>
            <a:r>
              <a:rPr lang="ja-JP" altLang="tr-TR" dirty="0">
                <a:latin typeface="Arial"/>
              </a:rPr>
              <a:t>“</a:t>
            </a:r>
            <a:r>
              <a:rPr lang="tr-TR" dirty="0"/>
              <a:t>Pozitivist felsefe</a:t>
            </a:r>
            <a:r>
              <a:rPr lang="ja-JP" altLang="tr-TR" dirty="0">
                <a:latin typeface="Arial"/>
              </a:rPr>
              <a:t>”</a:t>
            </a:r>
            <a:r>
              <a:rPr lang="tr-TR" dirty="0"/>
              <a:t> terimini icat eden </a:t>
            </a:r>
            <a:r>
              <a:rPr lang="tr-TR" dirty="0" err="1"/>
              <a:t>Comte</a:t>
            </a:r>
            <a:r>
              <a:rPr lang="ja-JP" altLang="tr-TR" dirty="0">
                <a:latin typeface="Arial"/>
              </a:rPr>
              <a:t>’</a:t>
            </a:r>
            <a:r>
              <a:rPr lang="tr-TR" dirty="0"/>
              <a:t>un yapıtlarının etkisi altındaki saha.</a:t>
            </a:r>
          </a:p>
          <a:p>
            <a:pPr>
              <a:lnSpc>
                <a:spcPct val="90000"/>
              </a:lnSpc>
            </a:pPr>
            <a:r>
              <a:rPr lang="tr-TR" dirty="0"/>
              <a:t>Viyana çevresiyle başlayan ve çeşitli eleştirilerle sürdürülen alan</a:t>
            </a:r>
          </a:p>
        </p:txBody>
      </p:sp>
      <p:sp>
        <p:nvSpPr>
          <p:cNvPr id="34820" name="Rectangle 4"/>
          <p:cNvSpPr>
            <a:spLocks noGrp="1" noChangeArrowheads="1"/>
          </p:cNvSpPr>
          <p:nvPr>
            <p:ph type="body" sz="half" idx="2"/>
          </p:nvPr>
        </p:nvSpPr>
        <p:spPr/>
        <p:txBody>
          <a:bodyPr/>
          <a:lstStyle/>
          <a:p>
            <a:pPr>
              <a:lnSpc>
                <a:spcPct val="90000"/>
              </a:lnSpc>
            </a:pPr>
            <a:r>
              <a:rPr lang="tr-TR" b="1"/>
              <a:t>Epistemoloji</a:t>
            </a:r>
          </a:p>
          <a:p>
            <a:pPr>
              <a:lnSpc>
                <a:spcPct val="90000"/>
              </a:lnSpc>
            </a:pPr>
            <a:endParaRPr lang="tr-TR" b="1"/>
          </a:p>
          <a:p>
            <a:pPr>
              <a:lnSpc>
                <a:spcPct val="90000"/>
              </a:lnSpc>
            </a:pPr>
            <a:r>
              <a:rPr lang="tr-TR"/>
              <a:t>Bilim/felsefe ; olgu/değer ikiliği</a:t>
            </a:r>
          </a:p>
          <a:p>
            <a:pPr>
              <a:lnSpc>
                <a:spcPct val="90000"/>
              </a:lnSpc>
            </a:pPr>
            <a:r>
              <a:rPr lang="tr-TR"/>
              <a:t>Bilimin tekliği anlayışı</a:t>
            </a:r>
          </a:p>
        </p:txBody>
      </p:sp>
    </p:spTree>
    <p:extLst>
      <p:ext uri="{BB962C8B-B14F-4D97-AF65-F5344CB8AC3E}">
        <p14:creationId xmlns:p14="http://schemas.microsoft.com/office/powerpoint/2010/main" val="230791972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r>
              <a:rPr lang="en-US" dirty="0" err="1" smtClean="0"/>
              <a:t>Pozitivist</a:t>
            </a:r>
            <a:r>
              <a:rPr lang="en-US" dirty="0" smtClean="0"/>
              <a:t> </a:t>
            </a:r>
            <a:r>
              <a:rPr lang="en-US" dirty="0" err="1" smtClean="0"/>
              <a:t>bilim</a:t>
            </a:r>
            <a:r>
              <a:rPr lang="en-US" dirty="0" smtClean="0"/>
              <a:t> </a:t>
            </a:r>
            <a:r>
              <a:rPr lang="en-US" dirty="0" err="1" smtClean="0"/>
              <a:t>anlayışı</a:t>
            </a:r>
            <a:endParaRPr lang="en-US" dirty="0"/>
          </a:p>
        </p:txBody>
      </p:sp>
      <p:sp>
        <p:nvSpPr>
          <p:cNvPr id="131075" name="Rectangle 3"/>
          <p:cNvSpPr>
            <a:spLocks noGrp="1" noChangeArrowheads="1"/>
          </p:cNvSpPr>
          <p:nvPr>
            <p:ph type="body" idx="1"/>
          </p:nvPr>
        </p:nvSpPr>
        <p:spPr/>
        <p:txBody>
          <a:bodyPr/>
          <a:lstStyle/>
          <a:p>
            <a:pPr marL="0" indent="0">
              <a:buNone/>
            </a:pPr>
            <a:endParaRPr lang="tr-TR" sz="2400" dirty="0" smtClean="0"/>
          </a:p>
          <a:p>
            <a:pPr marL="0" indent="0">
              <a:buNone/>
            </a:pPr>
            <a:r>
              <a:rPr lang="tr-TR" sz="2400" dirty="0" smtClean="0"/>
              <a:t>Kökleri </a:t>
            </a:r>
            <a:r>
              <a:rPr lang="tr-TR" sz="2400" dirty="0"/>
              <a:t>en azından </a:t>
            </a:r>
            <a:r>
              <a:rPr lang="tr-TR" sz="2400" dirty="0" err="1"/>
              <a:t>Aydınlamaya</a:t>
            </a:r>
            <a:r>
              <a:rPr lang="tr-TR" sz="2400" dirty="0"/>
              <a:t> kadar inen bazı öğeler pozitivizmin </a:t>
            </a:r>
            <a:r>
              <a:rPr lang="tr-TR" sz="2400" dirty="0" err="1" smtClean="0"/>
              <a:t>Comte</a:t>
            </a:r>
            <a:r>
              <a:rPr lang="tr-TR" sz="2400" dirty="0" err="1" smtClean="0">
                <a:latin typeface="Arial"/>
              </a:rPr>
              <a:t>’</a:t>
            </a:r>
            <a:r>
              <a:rPr lang="tr-TR" sz="2400" dirty="0" err="1" smtClean="0"/>
              <a:t>dan</a:t>
            </a:r>
            <a:r>
              <a:rPr lang="tr-TR" sz="2400" dirty="0" smtClean="0"/>
              <a:t> </a:t>
            </a:r>
            <a:r>
              <a:rPr lang="tr-TR" sz="2400" dirty="0"/>
              <a:t>geçerek günümüze kadar ulaşan bilgi anlayışını doğurmuştur. Bu öğeler bilimsel bilginin ne olduğu, bu bilginin nasıl elde edilebileceği ve hangi amaca yönelik olduğu biçiminde dile getirilebilir.</a:t>
            </a:r>
          </a:p>
        </p:txBody>
      </p:sp>
    </p:spTree>
    <p:extLst>
      <p:ext uri="{BB962C8B-B14F-4D97-AF65-F5344CB8AC3E}">
        <p14:creationId xmlns:p14="http://schemas.microsoft.com/office/powerpoint/2010/main" val="369237988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endParaRPr lang="en-US"/>
          </a:p>
        </p:txBody>
      </p:sp>
      <p:sp>
        <p:nvSpPr>
          <p:cNvPr id="28675" name="Rectangle 3"/>
          <p:cNvSpPr>
            <a:spLocks noGrp="1" noChangeArrowheads="1"/>
          </p:cNvSpPr>
          <p:nvPr>
            <p:ph type="body" idx="1"/>
          </p:nvPr>
        </p:nvSpPr>
        <p:spPr/>
        <p:txBody>
          <a:bodyPr/>
          <a:lstStyle/>
          <a:p>
            <a:pPr marL="0" indent="0">
              <a:buNone/>
            </a:pPr>
            <a:endParaRPr lang="tr-TR" sz="2400" dirty="0" smtClean="0"/>
          </a:p>
          <a:p>
            <a:pPr marL="0" indent="0">
              <a:buNone/>
            </a:pPr>
            <a:r>
              <a:rPr lang="tr-TR" sz="2400" dirty="0" smtClean="0"/>
              <a:t>Pozitivist </a:t>
            </a:r>
            <a:r>
              <a:rPr lang="tr-TR" sz="2400" dirty="0"/>
              <a:t>için bilim dışsal dünyaya ilişkin </a:t>
            </a:r>
            <a:r>
              <a:rPr lang="tr-TR" sz="2400" dirty="0" err="1"/>
              <a:t>kestirimci</a:t>
            </a:r>
            <a:r>
              <a:rPr lang="tr-TR" sz="2400" dirty="0"/>
              <a:t> (</a:t>
            </a:r>
            <a:r>
              <a:rPr lang="tr-TR" sz="2400" dirty="0" err="1"/>
              <a:t>predictive</a:t>
            </a:r>
            <a:r>
              <a:rPr lang="tr-TR" sz="2400" dirty="0"/>
              <a:t>) ve açıklayıcı bilgi etme girişimidir. Bunu yapmak için dışsal dünyada bulunan düzenli ilişkileri ifade eden, oldukça genel önermelerden oluşan teoriler inşa edilmelidir.</a:t>
            </a:r>
          </a:p>
        </p:txBody>
      </p:sp>
    </p:spTree>
    <p:extLst>
      <p:ext uri="{BB962C8B-B14F-4D97-AF65-F5344CB8AC3E}">
        <p14:creationId xmlns:p14="http://schemas.microsoft.com/office/powerpoint/2010/main" val="74911430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endParaRPr lang="en-US"/>
          </a:p>
        </p:txBody>
      </p:sp>
      <p:sp>
        <p:nvSpPr>
          <p:cNvPr id="5123" name="Rectangle 3"/>
          <p:cNvSpPr>
            <a:spLocks noGrp="1" noChangeArrowheads="1"/>
          </p:cNvSpPr>
          <p:nvPr>
            <p:ph type="body" idx="1"/>
          </p:nvPr>
        </p:nvSpPr>
        <p:spPr/>
        <p:txBody>
          <a:bodyPr/>
          <a:lstStyle/>
          <a:p>
            <a:r>
              <a:rPr lang="tr-TR" sz="2400"/>
              <a:t>Pozitivist için bilimsel teoriler, doğruluk ve yanlışlıkları sistematik gözlem ve deney yoluyla değerlendirilebilen, oldukça genel, evrensel ifadeler dizisinden oluşur. Bu deney ve gözlemlerin sonuçları tam bir kesinlikle bilinebilir. Bilimsel teorilerin evrensel önermeleri genellikle </a:t>
            </a:r>
            <a:r>
              <a:rPr lang="ja-JP" altLang="tr-TR" sz="2400">
                <a:latin typeface="Arial"/>
              </a:rPr>
              <a:t>“</a:t>
            </a:r>
            <a:r>
              <a:rPr lang="tr-TR" sz="2400"/>
              <a:t>yasa</a:t>
            </a:r>
            <a:r>
              <a:rPr lang="ja-JP" altLang="tr-TR" sz="2400">
                <a:latin typeface="Arial"/>
              </a:rPr>
              <a:t>”</a:t>
            </a:r>
            <a:r>
              <a:rPr lang="tr-TR" sz="2400"/>
              <a:t> olarak terimlendirilir.</a:t>
            </a:r>
          </a:p>
        </p:txBody>
      </p:sp>
    </p:spTree>
    <p:extLst>
      <p:ext uri="{BB962C8B-B14F-4D97-AF65-F5344CB8AC3E}">
        <p14:creationId xmlns:p14="http://schemas.microsoft.com/office/powerpoint/2010/main" val="19204656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endParaRPr lang="en-US"/>
          </a:p>
        </p:txBody>
      </p:sp>
      <p:sp>
        <p:nvSpPr>
          <p:cNvPr id="4099" name="Rectangle 3"/>
          <p:cNvSpPr>
            <a:spLocks noGrp="1" noChangeArrowheads="1"/>
          </p:cNvSpPr>
          <p:nvPr>
            <p:ph type="body" idx="1"/>
          </p:nvPr>
        </p:nvSpPr>
        <p:spPr/>
        <p:txBody>
          <a:bodyPr/>
          <a:lstStyle/>
          <a:p>
            <a:r>
              <a:rPr lang="tr-TR"/>
              <a:t>Pozitivistler bilimsel yasalara hem açıklayıcı hem de kestirimci bir işlev yüklerler. Bir şeyi açıklamak demek, o şeyin düzenliliklerin bir örneği olduğunu göstermek demektir. Kestirimde aynı esas üzerinden yapılır.</a:t>
            </a:r>
          </a:p>
        </p:txBody>
      </p:sp>
    </p:spTree>
    <p:extLst>
      <p:ext uri="{BB962C8B-B14F-4D97-AF65-F5344CB8AC3E}">
        <p14:creationId xmlns:p14="http://schemas.microsoft.com/office/powerpoint/2010/main" val="374027626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endParaRPr lang="en-US"/>
          </a:p>
        </p:txBody>
      </p:sp>
      <p:sp>
        <p:nvSpPr>
          <p:cNvPr id="9219" name="Rectangle 3"/>
          <p:cNvSpPr>
            <a:spLocks noGrp="1" noChangeArrowheads="1"/>
          </p:cNvSpPr>
          <p:nvPr>
            <p:ph type="body" idx="1"/>
          </p:nvPr>
        </p:nvSpPr>
        <p:spPr/>
        <p:txBody>
          <a:bodyPr/>
          <a:lstStyle/>
          <a:p>
            <a:r>
              <a:rPr lang="tr-TR"/>
              <a:t>Gözlem ve deney emin ve kesin ampirik bilginin tek kaynağıdır. Duyu deneyimleri ile bize ifşa edilmiş olan olayların </a:t>
            </a:r>
            <a:r>
              <a:rPr lang="ja-JP" altLang="tr-TR">
                <a:latin typeface="Arial"/>
              </a:rPr>
              <a:t>“</a:t>
            </a:r>
            <a:r>
              <a:rPr lang="tr-TR"/>
              <a:t>arkasındaki</a:t>
            </a:r>
            <a:r>
              <a:rPr lang="ja-JP" altLang="tr-TR">
                <a:latin typeface="Arial"/>
              </a:rPr>
              <a:t>”</a:t>
            </a:r>
            <a:r>
              <a:rPr lang="tr-TR"/>
              <a:t> veya </a:t>
            </a:r>
            <a:r>
              <a:rPr lang="ja-JP" altLang="tr-TR">
                <a:latin typeface="Arial"/>
              </a:rPr>
              <a:t>“</a:t>
            </a:r>
            <a:r>
              <a:rPr lang="tr-TR"/>
              <a:t>ötesindeki</a:t>
            </a:r>
            <a:r>
              <a:rPr lang="ja-JP" altLang="tr-TR">
                <a:latin typeface="Arial"/>
              </a:rPr>
              <a:t>”</a:t>
            </a:r>
            <a:r>
              <a:rPr lang="tr-TR"/>
              <a:t>ni elde etmeye çalışmak, bu olaylara ilişkin gözlenmeyen özlerin, mekanizmaların veya doğaların bilgisini vermek bilimin amacı değildir. </a:t>
            </a:r>
          </a:p>
        </p:txBody>
      </p:sp>
    </p:spTree>
    <p:extLst>
      <p:ext uri="{BB962C8B-B14F-4D97-AF65-F5344CB8AC3E}">
        <p14:creationId xmlns:p14="http://schemas.microsoft.com/office/powerpoint/2010/main" val="297068340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endParaRPr lang="en-US"/>
          </a:p>
        </p:txBody>
      </p:sp>
      <p:sp>
        <p:nvSpPr>
          <p:cNvPr id="10243" name="Rectangle 3"/>
          <p:cNvSpPr>
            <a:spLocks noGrp="1" noChangeArrowheads="1"/>
          </p:cNvSpPr>
          <p:nvPr>
            <p:ph type="body" idx="1"/>
          </p:nvPr>
        </p:nvSpPr>
        <p:spPr/>
        <p:txBody>
          <a:bodyPr/>
          <a:lstStyle/>
          <a:p>
            <a:r>
              <a:rPr lang="tr-TR"/>
              <a:t>Bunun ötesine gidecek olan her girişim bilimi en iyi haliyle bilimsellik dışı, en kötü haliyle de anlamsızlık olan, metafizik ve dinin gerçeklenmesi olanaksız iddialarının tuzağına düşürür. </a:t>
            </a:r>
          </a:p>
        </p:txBody>
      </p:sp>
    </p:spTree>
    <p:extLst>
      <p:ext uri="{BB962C8B-B14F-4D97-AF65-F5344CB8AC3E}">
        <p14:creationId xmlns:p14="http://schemas.microsoft.com/office/powerpoint/2010/main" val="55012127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614</Words>
  <Application>Microsoft Macintosh PowerPoint</Application>
  <PresentationFormat>On-screen Show (4:3)</PresentationFormat>
  <Paragraphs>41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POZİTİVİST BİLİM FELSEFESİ        </vt:lpstr>
      <vt:lpstr>PowerPoint Presentation</vt:lpstr>
      <vt:lpstr> Pozitivizm teriminin iki temel kullanım alanı vardır:  </vt:lpstr>
      <vt:lpstr>Pozitivist bilim anlayışı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BİLİMSEL BİLGİYE NASIL ULAŞILIR? </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POZİTİVİST BİLİM FELSEFESİ        </dc:title>
  <dc:creator>halise</dc:creator>
  <cp:lastModifiedBy>halise</cp:lastModifiedBy>
  <cp:revision>1</cp:revision>
  <dcterms:created xsi:type="dcterms:W3CDTF">2019-03-24T00:47:20Z</dcterms:created>
  <dcterms:modified xsi:type="dcterms:W3CDTF">2019-03-24T00:48:15Z</dcterms:modified>
</cp:coreProperties>
</file>