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317" r:id="rId3"/>
    <p:sldId id="290" r:id="rId4"/>
    <p:sldId id="291" r:id="rId5"/>
    <p:sldId id="318" r:id="rId6"/>
    <p:sldId id="293" r:id="rId7"/>
    <p:sldId id="294" r:id="rId8"/>
    <p:sldId id="319"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a:noFill/>
                </a:ln>
                <a:solidFill>
                  <a:prstClr val="black">
                    <a:lumMod val="85000"/>
                    <a:lumOff val="15000"/>
                  </a:prstClr>
                </a:solidFill>
              </a:rPr>
              <a:t>Pastane Bölümü</a:t>
            </a:r>
            <a:endParaRPr lang="tr-TR" dirty="0"/>
          </a:p>
        </p:txBody>
      </p:sp>
      <p:sp>
        <p:nvSpPr>
          <p:cNvPr id="3" name="İçerik Yer Tutucusu 2"/>
          <p:cNvSpPr>
            <a:spLocks noGrp="1"/>
          </p:cNvSpPr>
          <p:nvPr>
            <p:ph idx="1"/>
          </p:nvPr>
        </p:nvSpPr>
        <p:spPr/>
        <p:txBody>
          <a:bodyPr/>
          <a:lstStyle/>
          <a:p>
            <a:pPr lvl="0" algn="just">
              <a:buClr>
                <a:srgbClr val="B15E28"/>
              </a:buClr>
            </a:pPr>
            <a:r>
              <a:rPr lang="tr-TR" sz="3000" dirty="0">
                <a:solidFill>
                  <a:prstClr val="black">
                    <a:lumMod val="85000"/>
                    <a:lumOff val="15000"/>
                  </a:prstClr>
                </a:solidFill>
              </a:rPr>
              <a:t>Bu bölümde de hamurların pişirildiği fırınlar, hamur yoğurma ve açma makineleri, mikser, dondurma makinesi, derin dondurucu, küçük bir ocak, terazi, pasta kalıpları en çok görülen araçlardır. </a:t>
            </a:r>
          </a:p>
          <a:p>
            <a:endParaRPr lang="tr-TR" dirty="0"/>
          </a:p>
        </p:txBody>
      </p:sp>
    </p:spTree>
    <p:extLst>
      <p:ext uri="{BB962C8B-B14F-4D97-AF65-F5344CB8AC3E}">
        <p14:creationId xmlns:p14="http://schemas.microsoft.com/office/powerpoint/2010/main" val="159740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t>Kasaphane</a:t>
            </a:r>
            <a:endParaRPr lang="tr-TR" sz="3600" b="1" dirty="0">
              <a:latin typeface="+mn-lt"/>
            </a:endParaRPr>
          </a:p>
        </p:txBody>
      </p:sp>
      <p:sp>
        <p:nvSpPr>
          <p:cNvPr id="3" name="İçerik Yer Tutucusu 2"/>
          <p:cNvSpPr>
            <a:spLocks noGrp="1"/>
          </p:cNvSpPr>
          <p:nvPr>
            <p:ph idx="1"/>
          </p:nvPr>
        </p:nvSpPr>
        <p:spPr>
          <a:xfrm>
            <a:off x="673100" y="2285999"/>
            <a:ext cx="10820400" cy="3937001"/>
          </a:xfrm>
        </p:spPr>
        <p:txBody>
          <a:bodyPr>
            <a:normAutofit lnSpcReduction="10000"/>
          </a:bodyPr>
          <a:lstStyle/>
          <a:p>
            <a:pPr algn="just"/>
            <a:r>
              <a:rPr lang="tr-TR" sz="3200" dirty="0">
                <a:latin typeface="+mn-lt"/>
              </a:rPr>
              <a:t>Kasaphanede, soğuk mutfakta ya da sıcak mutfakta kullanılacak etler, bu bölümlerin isteği doğrultusunda kemiklerinden, sinir ve yağlarından ayrılır, parçalanır ve kullanıma hazır hale getirilir. </a:t>
            </a:r>
          </a:p>
          <a:p>
            <a:pPr algn="just"/>
            <a:r>
              <a:rPr lang="tr-TR" sz="3200" dirty="0">
                <a:latin typeface="+mn-lt"/>
              </a:rPr>
              <a:t>Otel işletmesinin büyüklüğüne göre bu bölümde birden fazla kasap ve yardımcıları istihdam edilebilir. Et kütüğü, et kıyma makinesi, satırlar, bileyi makinesi, kancalı et taşıma arabaları, soğuk oda, derin dondurucu, et-kemik kesme testeresi bu bölümdeki araçlardır. </a:t>
            </a:r>
          </a:p>
        </p:txBody>
      </p:sp>
    </p:spTree>
    <p:extLst>
      <p:ext uri="{BB962C8B-B14F-4D97-AF65-F5344CB8AC3E}">
        <p14:creationId xmlns:p14="http://schemas.microsoft.com/office/powerpoint/2010/main" val="63804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n>
                  <a:noFill/>
                </a:ln>
                <a:solidFill>
                  <a:prstClr val="black">
                    <a:lumMod val="85000"/>
                    <a:lumOff val="15000"/>
                  </a:prstClr>
                </a:solidFill>
                <a:ea typeface="+mn-ea"/>
                <a:cs typeface="+mn-cs"/>
              </a:rPr>
              <a:t>Sebze Hazırlama Bölümü</a:t>
            </a:r>
            <a:endParaRPr lang="tr-TR" b="1" dirty="0">
              <a:latin typeface="+mn-lt"/>
            </a:endParaRPr>
          </a:p>
        </p:txBody>
      </p:sp>
      <p:sp>
        <p:nvSpPr>
          <p:cNvPr id="3" name="İçerik Yer Tutucusu 2"/>
          <p:cNvSpPr>
            <a:spLocks noGrp="1"/>
          </p:cNvSpPr>
          <p:nvPr>
            <p:ph idx="1"/>
          </p:nvPr>
        </p:nvSpPr>
        <p:spPr/>
        <p:txBody>
          <a:bodyPr>
            <a:normAutofit lnSpcReduction="10000"/>
          </a:bodyPr>
          <a:lstStyle/>
          <a:p>
            <a:pPr algn="just"/>
            <a:r>
              <a:rPr lang="tr-TR" sz="3200" dirty="0">
                <a:latin typeface="+mn-lt"/>
              </a:rPr>
              <a:t>Sebze hazırlama bölümünde soğuk ve sıcak mutfakta ihtiyaç duyulan sebzelerin ön hazırlığı yapılır. Mutfaklarda bu bölümün mutlaka düşünülmüş olması ve sebze deposunun hemen yanında bulunmasından fayda vardır. Bu şekilde bir düzenleme bir çok sebzenin toz, çamur ve kir taşıması nedeniyle pişirme alanlarına temizlenmeden girişini önlemek bakımından önemlidir. </a:t>
            </a:r>
          </a:p>
        </p:txBody>
      </p:sp>
    </p:spTree>
    <p:extLst>
      <p:ext uri="{BB962C8B-B14F-4D97-AF65-F5344CB8AC3E}">
        <p14:creationId xmlns:p14="http://schemas.microsoft.com/office/powerpoint/2010/main" val="19548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n>
                  <a:noFill/>
                </a:ln>
                <a:solidFill>
                  <a:prstClr val="black">
                    <a:lumMod val="85000"/>
                    <a:lumOff val="15000"/>
                  </a:prstClr>
                </a:solidFill>
              </a:rPr>
              <a:t>Sebze Hazırlama Bölümü</a:t>
            </a:r>
            <a:endParaRPr lang="tr-TR" dirty="0"/>
          </a:p>
        </p:txBody>
      </p:sp>
      <p:sp>
        <p:nvSpPr>
          <p:cNvPr id="3" name="İçerik Yer Tutucusu 2"/>
          <p:cNvSpPr>
            <a:spLocks noGrp="1"/>
          </p:cNvSpPr>
          <p:nvPr>
            <p:ph idx="1"/>
          </p:nvPr>
        </p:nvSpPr>
        <p:spPr>
          <a:xfrm>
            <a:off x="1295401" y="2556932"/>
            <a:ext cx="9347199" cy="3318936"/>
          </a:xfrm>
        </p:spPr>
        <p:txBody>
          <a:bodyPr/>
          <a:lstStyle/>
          <a:p>
            <a:pPr lvl="0" algn="just">
              <a:buClr>
                <a:srgbClr val="B15E28"/>
              </a:buClr>
            </a:pPr>
            <a:r>
              <a:rPr lang="tr-TR" sz="3200" dirty="0">
                <a:solidFill>
                  <a:prstClr val="black">
                    <a:lumMod val="85000"/>
                    <a:lumOff val="15000"/>
                  </a:prstClr>
                </a:solidFill>
              </a:rPr>
              <a:t>Sebze hazırlama bölümünde sebzeci adı verilen mutfak çalışanları görev yapmaktadır. Bu bölümde patates soyma makinesi, dilimleme ve doğrama makineleri, sebze yıkama makinesi, sebzelerin yıkanacağı evyeler bulunmaktadır. </a:t>
            </a:r>
          </a:p>
          <a:p>
            <a:endParaRPr lang="tr-TR" dirty="0"/>
          </a:p>
        </p:txBody>
      </p:sp>
    </p:spTree>
    <p:extLst>
      <p:ext uri="{BB962C8B-B14F-4D97-AF65-F5344CB8AC3E}">
        <p14:creationId xmlns:p14="http://schemas.microsoft.com/office/powerpoint/2010/main" val="193867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ln>
                  <a:noFill/>
                </a:ln>
                <a:solidFill>
                  <a:prstClr val="black">
                    <a:lumMod val="85000"/>
                    <a:lumOff val="15000"/>
                  </a:prstClr>
                </a:solidFill>
                <a:ea typeface="+mn-ea"/>
                <a:cs typeface="+mn-cs"/>
              </a:rPr>
              <a:t>Kahvaltı Bölümü</a:t>
            </a:r>
            <a:endParaRPr lang="tr-TR" sz="3600" b="1" dirty="0">
              <a:latin typeface="+mn-lt"/>
            </a:endParaRPr>
          </a:p>
        </p:txBody>
      </p:sp>
      <p:sp>
        <p:nvSpPr>
          <p:cNvPr id="3" name="İçerik Yer Tutucusu 2"/>
          <p:cNvSpPr>
            <a:spLocks noGrp="1"/>
          </p:cNvSpPr>
          <p:nvPr>
            <p:ph idx="1"/>
          </p:nvPr>
        </p:nvSpPr>
        <p:spPr>
          <a:xfrm>
            <a:off x="596900" y="2556932"/>
            <a:ext cx="10299697" cy="3716868"/>
          </a:xfrm>
        </p:spPr>
        <p:txBody>
          <a:bodyPr>
            <a:normAutofit/>
          </a:bodyPr>
          <a:lstStyle/>
          <a:p>
            <a:pPr algn="just"/>
            <a:r>
              <a:rPr lang="tr-TR" sz="3200" dirty="0">
                <a:latin typeface="+mn-lt"/>
              </a:rPr>
              <a:t>Kahvaltı hazırlama bölümünde kahvaltı büfesine çıkacak yiyeceklerin hazırlıkları gerçekleştirilmektedir. </a:t>
            </a:r>
          </a:p>
          <a:p>
            <a:pPr algn="just"/>
            <a:r>
              <a:rPr lang="tr-TR" sz="3200" dirty="0">
                <a:latin typeface="+mn-lt"/>
              </a:rPr>
              <a:t>Bu bölümde çalışanlara kahvaltı aşçısı denir. </a:t>
            </a:r>
          </a:p>
        </p:txBody>
      </p:sp>
    </p:spTree>
    <p:extLst>
      <p:ext uri="{BB962C8B-B14F-4D97-AF65-F5344CB8AC3E}">
        <p14:creationId xmlns:p14="http://schemas.microsoft.com/office/powerpoint/2010/main" val="53392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ln>
                  <a:noFill/>
                </a:ln>
                <a:solidFill>
                  <a:prstClr val="black">
                    <a:lumMod val="85000"/>
                    <a:lumOff val="15000"/>
                  </a:prstClr>
                </a:solidFill>
                <a:ea typeface="+mn-ea"/>
                <a:cs typeface="+mn-cs"/>
              </a:rPr>
              <a:t>Bulaşık Yıkama ve Çöp Toplama Bölümü:</a:t>
            </a:r>
            <a:endParaRPr lang="tr-TR" b="1" dirty="0">
              <a:latin typeface="+mn-lt"/>
            </a:endParaRPr>
          </a:p>
        </p:txBody>
      </p:sp>
      <p:sp>
        <p:nvSpPr>
          <p:cNvPr id="3" name="İçerik Yer Tutucusu 2"/>
          <p:cNvSpPr>
            <a:spLocks noGrp="1"/>
          </p:cNvSpPr>
          <p:nvPr>
            <p:ph idx="1"/>
          </p:nvPr>
        </p:nvSpPr>
        <p:spPr>
          <a:xfrm>
            <a:off x="1295401" y="2556931"/>
            <a:ext cx="9601196" cy="3584561"/>
          </a:xfrm>
        </p:spPr>
        <p:txBody>
          <a:bodyPr>
            <a:normAutofit/>
          </a:bodyPr>
          <a:lstStyle/>
          <a:p>
            <a:pPr algn="just"/>
            <a:r>
              <a:rPr lang="tr-TR" sz="3200" dirty="0">
                <a:latin typeface="+mn-lt"/>
              </a:rPr>
              <a:t>Bu bölüm mutfakta üretim sırasında, üretim ve servis sonrasında oluşan mutfak bulaşığının yıkandığı ve çöplerin toplanarak atıldığı bölümdür. Bu bölüm çalışanlarına </a:t>
            </a:r>
            <a:r>
              <a:rPr lang="tr-TR" sz="3200" dirty="0" err="1">
                <a:latin typeface="+mn-lt"/>
              </a:rPr>
              <a:t>steward</a:t>
            </a:r>
            <a:r>
              <a:rPr lang="tr-TR" sz="3200" dirty="0">
                <a:latin typeface="+mn-lt"/>
              </a:rPr>
              <a:t> denir. Bu bölümün başında şef </a:t>
            </a:r>
            <a:r>
              <a:rPr lang="tr-TR" sz="3200" dirty="0" err="1">
                <a:latin typeface="+mn-lt"/>
              </a:rPr>
              <a:t>steward</a:t>
            </a:r>
            <a:r>
              <a:rPr lang="tr-TR" sz="3200" dirty="0">
                <a:latin typeface="+mn-lt"/>
              </a:rPr>
              <a:t> bulunur ve genelde aşçıbaşına bağlı olarak çalışır, ancak bazı işletmelerde doğrudan yiyecek-içecek müdürüne bağlı olduğu da görülmektedir. </a:t>
            </a:r>
          </a:p>
        </p:txBody>
      </p:sp>
    </p:spTree>
    <p:extLst>
      <p:ext uri="{BB962C8B-B14F-4D97-AF65-F5344CB8AC3E}">
        <p14:creationId xmlns:p14="http://schemas.microsoft.com/office/powerpoint/2010/main" val="316766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ln>
                  <a:noFill/>
                </a:ln>
                <a:solidFill>
                  <a:prstClr val="black">
                    <a:lumMod val="85000"/>
                    <a:lumOff val="15000"/>
                  </a:prstClr>
                </a:solidFill>
              </a:rPr>
              <a:t>Bulaşık Yıkama ve Çöp Toplama Bölümü:</a:t>
            </a:r>
            <a:endParaRPr lang="tr-TR" dirty="0"/>
          </a:p>
        </p:txBody>
      </p:sp>
      <p:sp>
        <p:nvSpPr>
          <p:cNvPr id="3" name="İçerik Yer Tutucusu 2"/>
          <p:cNvSpPr>
            <a:spLocks noGrp="1"/>
          </p:cNvSpPr>
          <p:nvPr>
            <p:ph idx="1"/>
          </p:nvPr>
        </p:nvSpPr>
        <p:spPr/>
        <p:txBody>
          <a:bodyPr/>
          <a:lstStyle/>
          <a:p>
            <a:pPr lvl="0" algn="just">
              <a:buClr>
                <a:srgbClr val="B15E28"/>
              </a:buClr>
            </a:pPr>
            <a:r>
              <a:rPr lang="tr-TR" sz="3200" dirty="0">
                <a:solidFill>
                  <a:prstClr val="black">
                    <a:lumMod val="85000"/>
                    <a:lumOff val="15000"/>
                  </a:prstClr>
                </a:solidFill>
              </a:rPr>
              <a:t>Bu bölümde bulunan donanım bulaşık yıkama makinesi, üç </a:t>
            </a:r>
            <a:r>
              <a:rPr lang="tr-TR" sz="3200" dirty="0" err="1">
                <a:solidFill>
                  <a:prstClr val="black">
                    <a:lumMod val="85000"/>
                    <a:lumOff val="15000"/>
                  </a:prstClr>
                </a:solidFill>
              </a:rPr>
              <a:t>evyeli</a:t>
            </a:r>
            <a:r>
              <a:rPr lang="tr-TR" sz="3200" dirty="0">
                <a:solidFill>
                  <a:prstClr val="black">
                    <a:lumMod val="85000"/>
                    <a:lumOff val="15000"/>
                  </a:prstClr>
                </a:solidFill>
              </a:rPr>
              <a:t> bulaşık yıkama tezgahı, istifleme rafları, bardak yıkama makinesi, çöp odası, çöp bidonları ve benzeridir. </a:t>
            </a:r>
          </a:p>
          <a:p>
            <a:endParaRPr lang="tr-TR" dirty="0"/>
          </a:p>
        </p:txBody>
      </p:sp>
    </p:spTree>
    <p:extLst>
      <p:ext uri="{BB962C8B-B14F-4D97-AF65-F5344CB8AC3E}">
        <p14:creationId xmlns:p14="http://schemas.microsoft.com/office/powerpoint/2010/main" val="28965824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313</Words>
  <Application>Microsoft Office PowerPoint</Application>
  <PresentationFormat>Geniş ekran</PresentationFormat>
  <Paragraphs>17</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TEMEL YİYECEK ÜRETİMİ</vt:lpstr>
      <vt:lpstr>Pastane Bölümü</vt:lpstr>
      <vt:lpstr>Kasaphane</vt:lpstr>
      <vt:lpstr>Sebze Hazırlama Bölümü</vt:lpstr>
      <vt:lpstr>Sebze Hazırlama Bölümü</vt:lpstr>
      <vt:lpstr>Kahvaltı Bölümü</vt:lpstr>
      <vt:lpstr>Bulaşık Yıkama ve Çöp Toplama Bölümü:</vt:lpstr>
      <vt:lpstr>Bulaşık Yıkama ve Çöp Toplama Bölümü: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8</cp:revision>
  <dcterms:created xsi:type="dcterms:W3CDTF">2018-12-03T13:26:35Z</dcterms:created>
  <dcterms:modified xsi:type="dcterms:W3CDTF">2018-12-03T13:34:34Z</dcterms:modified>
</cp:coreProperties>
</file>