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1"/>
  </p:notesMasterIdLst>
  <p:sldIdLst>
    <p:sldId id="256" r:id="rId2"/>
    <p:sldId id="366" r:id="rId3"/>
    <p:sldId id="367" r:id="rId4"/>
    <p:sldId id="368" r:id="rId5"/>
    <p:sldId id="369" r:id="rId6"/>
    <p:sldId id="370" r:id="rId7"/>
    <p:sldId id="371" r:id="rId8"/>
    <p:sldId id="372" r:id="rId9"/>
    <p:sldId id="276"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266"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44CFE9A-004A-7C45-8FD5-963F059BE181}" type="datetimeFigureOut">
              <a:rPr lang="en-US" smtClean="0"/>
              <a:t>5/4/2020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0C2B91E-E5C4-3444-9E10-38262267669E}" type="slidenum">
              <a:rPr lang="en-US" smtClean="0"/>
              <a:t>‹#›</a:t>
            </a:fld>
            <a:endParaRPr lang="en-US"/>
          </a:p>
        </p:txBody>
      </p:sp>
    </p:spTree>
    <p:extLst>
      <p:ext uri="{BB962C8B-B14F-4D97-AF65-F5344CB8AC3E}">
        <p14:creationId xmlns:p14="http://schemas.microsoft.com/office/powerpoint/2010/main" val="323709170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9" name="8 Alt Başlık"/>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a:t>Asıl alt başlık stilini düzenlemek için tıklatın</a:t>
            </a:r>
            <a:endParaRPr kumimoji="0" lang="en-US"/>
          </a:p>
        </p:txBody>
      </p:sp>
      <p:sp>
        <p:nvSpPr>
          <p:cNvPr id="28" name="27 Başlık"/>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tr-TR"/>
              <a:t>Asıl başlık stili için tıklatın</a:t>
            </a:r>
            <a:endParaRPr kumimoji="0" lang="en-US"/>
          </a:p>
        </p:txBody>
      </p:sp>
      <p:cxnSp>
        <p:nvCxnSpPr>
          <p:cNvPr id="8" name="7 Düz Bağlayıcı"/>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12 Düz Bağlayıcı"/>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13 Oval"/>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14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16" name="15 Slayt Numarası Yer Tutucusu"/>
          <p:cNvSpPr>
            <a:spLocks noGrp="1"/>
          </p:cNvSpPr>
          <p:nvPr>
            <p:ph type="sldNum" sz="quarter" idx="11"/>
          </p:nvPr>
        </p:nvSpPr>
        <p:spPr/>
        <p:txBody>
          <a:bodyPr/>
          <a:lstStyle/>
          <a:p>
            <a:fld id="{B1DEFA8C-F947-479F-BE07-76B6B3F80BF1}" type="slidenum">
              <a:rPr lang="tr-TR" smtClean="0"/>
              <a:pPr/>
              <a:t>‹#›</a:t>
            </a:fld>
            <a:endParaRPr lang="tr-TR"/>
          </a:p>
        </p:txBody>
      </p:sp>
      <p:sp>
        <p:nvSpPr>
          <p:cNvPr id="17" name="16 Altbilgi Yer Tutucusu"/>
          <p:cNvSpPr>
            <a:spLocks noGrp="1"/>
          </p:cNvSpPr>
          <p:nvPr>
            <p:ph type="ftr" sz="quarter" idx="12"/>
          </p:nvPr>
        </p:nvSpPr>
        <p:spPr/>
        <p:txBody>
          <a:bodyPr/>
          <a:lstStyle/>
          <a:p>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9" name="8 İçerik Yer Tutucusu"/>
          <p:cNvSpPr>
            <a:spLocks noGrp="1"/>
          </p:cNvSpPr>
          <p:nvPr>
            <p:ph idx="1"/>
          </p:nvPr>
        </p:nvSpPr>
        <p:spPr>
          <a:xfrm>
            <a:off x="457200" y="1524000"/>
            <a:ext cx="8229600" cy="45720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4" name="13 Veri Yer Tutucusu"/>
          <p:cNvSpPr>
            <a:spLocks noGrp="1"/>
          </p:cNvSpPr>
          <p:nvPr>
            <p:ph type="dt" sz="half" idx="14"/>
          </p:nvPr>
        </p:nvSpPr>
        <p:spPr/>
        <p:txBody>
          <a:bodyPr/>
          <a:lstStyle/>
          <a:p>
            <a:fld id="{D9F75050-0E15-4C5B-92B0-66D068882F1F}" type="datetimeFigureOut">
              <a:rPr lang="tr-TR" smtClean="0"/>
              <a:pPr/>
              <a:t>4.05.2020</a:t>
            </a:fld>
            <a:endParaRPr lang="tr-TR"/>
          </a:p>
        </p:txBody>
      </p:sp>
      <p:sp>
        <p:nvSpPr>
          <p:cNvPr id="15" name="14 Slayt Numarası Yer Tutucusu"/>
          <p:cNvSpPr>
            <a:spLocks noGrp="1"/>
          </p:cNvSpPr>
          <p:nvPr>
            <p:ph type="sldNum" sz="quarter" idx="15"/>
          </p:nvPr>
        </p:nvSpPr>
        <p:spPr/>
        <p:txBody>
          <a:bodyPr/>
          <a:lstStyle>
            <a:lvl1pPr algn="ctr">
              <a:defRPr/>
            </a:lvl1pPr>
          </a:lstStyle>
          <a:p>
            <a:fld id="{B1DEFA8C-F947-479F-BE07-76B6B3F80BF1}" type="slidenum">
              <a:rPr lang="tr-TR" smtClean="0"/>
              <a:pPr/>
              <a:t>‹#›</a:t>
            </a:fld>
            <a:endParaRPr lang="tr-TR"/>
          </a:p>
        </p:txBody>
      </p:sp>
      <p:sp>
        <p:nvSpPr>
          <p:cNvPr id="16" name="15 Altbilgi Yer Tutucusu"/>
          <p:cNvSpPr>
            <a:spLocks noGrp="1"/>
          </p:cNvSpPr>
          <p:nvPr>
            <p:ph type="ftr" sz="quarter" idx="16"/>
          </p:nvPr>
        </p:nvSpPr>
        <p:spPr/>
        <p:txBody>
          <a:bodyPr/>
          <a:lstStyle/>
          <a:p>
            <a:endParaRPr lang="tr-TR"/>
          </a:p>
        </p:txBody>
      </p:sp>
      <p:sp>
        <p:nvSpPr>
          <p:cNvPr id="17" name="16 Başlık"/>
          <p:cNvSpPr>
            <a:spLocks noGrp="1"/>
          </p:cNvSpPr>
          <p:nvPr>
            <p:ph type="title"/>
          </p:nvPr>
        </p:nvSpPr>
        <p:spPr/>
        <p:txBody>
          <a:bodyPr rtlCol="0" anchor="b" anchorCtr="0"/>
          <a:lstStyle/>
          <a:p>
            <a:r>
              <a:rPr kumimoji="0" lang="tr-TR"/>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2" name="1 Başlık"/>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a:t>Asıl metin stillerini düzenlemek için tıklatın</a:t>
            </a:r>
          </a:p>
        </p:txBody>
      </p:sp>
      <p:cxnSp>
        <p:nvCxnSpPr>
          <p:cNvPr id="7" name="6 Düz Bağlayıcı"/>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4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11" name="10 İçerik Yer Tutucusu"/>
          <p:cNvSpPr>
            <a:spLocks noGrp="1"/>
          </p:cNvSpPr>
          <p:nvPr>
            <p:ph sz="half" idx="1"/>
          </p:nvPr>
        </p:nvSpPr>
        <p:spPr>
          <a:xfrm>
            <a:off x="457200" y="1524000"/>
            <a:ext cx="4059936" cy="45720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3" name="12 İçerik Yer Tutucusu"/>
          <p:cNvSpPr>
            <a:spLocks noGrp="1"/>
          </p:cNvSpPr>
          <p:nvPr>
            <p:ph sz="half" idx="2"/>
          </p:nvPr>
        </p:nvSpPr>
        <p:spPr>
          <a:xfrm>
            <a:off x="4648200" y="1524000"/>
            <a:ext cx="4059936" cy="45720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Altbilgi Yer Tutucusu"/>
          <p:cNvSpPr>
            <a:spLocks noGrp="1"/>
          </p:cNvSpPr>
          <p:nvPr>
            <p:ph type="ftr" sz="quarter" idx="11"/>
          </p:nvPr>
        </p:nvSpPr>
        <p:spPr/>
        <p:txBody>
          <a:bodyPr/>
          <a:lstStyle/>
          <a:p>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3" name="2 Metin Yer Tutucusu"/>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32" name="31 İçerik Yer Tutucusu"/>
          <p:cNvSpPr>
            <a:spLocks noGrp="1"/>
          </p:cNvSpPr>
          <p:nvPr>
            <p:ph sz="half" idx="2"/>
          </p:nvPr>
        </p:nvSpPr>
        <p:spPr>
          <a:xfrm>
            <a:off x="457200" y="2201896"/>
            <a:ext cx="4038600" cy="3913632"/>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34" name="33 İçerik Yer Tutucusu"/>
          <p:cNvSpPr>
            <a:spLocks noGrp="1"/>
          </p:cNvSpPr>
          <p:nvPr>
            <p:ph sz="quarter" idx="4"/>
          </p:nvPr>
        </p:nvSpPr>
        <p:spPr>
          <a:xfrm>
            <a:off x="4649788" y="2201896"/>
            <a:ext cx="4038600" cy="3913632"/>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2" name="1 Başlık"/>
          <p:cNvSpPr>
            <a:spLocks noGrp="1"/>
          </p:cNvSpPr>
          <p:nvPr>
            <p:ph type="title"/>
          </p:nvPr>
        </p:nvSpPr>
        <p:spPr>
          <a:xfrm>
            <a:off x="457200" y="155448"/>
            <a:ext cx="8229600" cy="1143000"/>
          </a:xfrm>
        </p:spPr>
        <p:txBody>
          <a:bodyPr anchor="b" anchorCtr="0"/>
          <a:lstStyle>
            <a:lvl1pPr>
              <a:defRPr/>
            </a:lvl1pPr>
          </a:lstStyle>
          <a:p>
            <a:r>
              <a:rPr kumimoji="0" lang="tr-TR"/>
              <a:t>Asıl başlık stili için tıklatın</a:t>
            </a:r>
            <a:endParaRPr kumimoji="0" lang="en-US"/>
          </a:p>
        </p:txBody>
      </p:sp>
      <p:sp>
        <p:nvSpPr>
          <p:cNvPr id="12" name="11 Metin Yer Tutucusu"/>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cxnSp>
        <p:nvCxnSpPr>
          <p:cNvPr id="10" name="9 Düz Bağlayıcı"/>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16 Düz Bağlayıcı"/>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2" name="1 Başlık"/>
          <p:cNvSpPr>
            <a:spLocks noGrp="1"/>
          </p:cNvSpPr>
          <p:nvPr>
            <p:ph type="title"/>
          </p:nvPr>
        </p:nvSpPr>
        <p:spPr/>
        <p:txBody>
          <a:bodyPr/>
          <a:lstStyle/>
          <a:p>
            <a:r>
              <a:rPr kumimoji="0" lang="tr-TR"/>
              <a:t>Asıl başlık stili için tıklatın</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9" name="28 İçerik Yer Tutucusu"/>
          <p:cNvSpPr>
            <a:spLocks noGrp="1"/>
          </p:cNvSpPr>
          <p:nvPr>
            <p:ph sz="quarter" idx="1"/>
          </p:nvPr>
        </p:nvSpPr>
        <p:spPr>
          <a:xfrm>
            <a:off x="457200" y="457200"/>
            <a:ext cx="6248400" cy="57150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3" name="2 Metin Yer Tutucusu"/>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a:t>Asıl metin stillerini düzenlemek için tıklatın</a:t>
            </a:r>
          </a:p>
        </p:txBody>
      </p:sp>
      <p:sp>
        <p:nvSpPr>
          <p:cNvPr id="31" name="30 Başlık"/>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a:t>Asıl başlık stili için tıklatın</a:t>
            </a:r>
            <a:endParaRPr kumimoji="0" lang="en-US"/>
          </a:p>
        </p:txBody>
      </p:sp>
      <p:sp>
        <p:nvSpPr>
          <p:cNvPr id="8" name="7 Veri Yer Tutucusu"/>
          <p:cNvSpPr>
            <a:spLocks noGrp="1"/>
          </p:cNvSpPr>
          <p:nvPr>
            <p:ph type="dt" sz="half" idx="14"/>
          </p:nvPr>
        </p:nvSpPr>
        <p:spPr/>
        <p:txBody>
          <a:bodyPr/>
          <a:lstStyle/>
          <a:p>
            <a:fld id="{D9F75050-0E15-4C5B-92B0-66D068882F1F}" type="datetimeFigureOut">
              <a:rPr lang="tr-TR" smtClean="0"/>
              <a:pPr/>
              <a:t>4.05.2020</a:t>
            </a:fld>
            <a:endParaRPr lang="tr-TR"/>
          </a:p>
        </p:txBody>
      </p:sp>
      <p:sp>
        <p:nvSpPr>
          <p:cNvPr id="9" name="8 Slayt Numarası Yer Tutucusu"/>
          <p:cNvSpPr>
            <a:spLocks noGrp="1"/>
          </p:cNvSpPr>
          <p:nvPr>
            <p:ph type="sldNum" sz="quarter" idx="15"/>
          </p:nvPr>
        </p:nvSpPr>
        <p:spPr/>
        <p:txBody>
          <a:bodyPr/>
          <a:lstStyle/>
          <a:p>
            <a:fld id="{B1DEFA8C-F947-479F-BE07-76B6B3F80BF1}" type="slidenum">
              <a:rPr lang="tr-TR" smtClean="0"/>
              <a:pPr/>
              <a:t>‹#›</a:t>
            </a:fld>
            <a:endParaRPr lang="tr-TR"/>
          </a:p>
        </p:txBody>
      </p:sp>
      <p:sp>
        <p:nvSpPr>
          <p:cNvPr id="10" name="9 Altbilgi Yer Tutucusu"/>
          <p:cNvSpPr>
            <a:spLocks noGrp="1"/>
          </p:cNvSpPr>
          <p:nvPr>
            <p:ph type="ftr" sz="quarter" idx="16"/>
          </p:nvPr>
        </p:nvSpPr>
        <p:spPr/>
        <p:txBody>
          <a:bodyPr/>
          <a:lstStyle/>
          <a:p>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a:t>Asıl başlık stili için tıklatın</a:t>
            </a:r>
            <a:endParaRPr kumimoji="0" lang="en-US"/>
          </a:p>
        </p:txBody>
      </p:sp>
      <p:sp>
        <p:nvSpPr>
          <p:cNvPr id="3" name="2 Resim Yer Tutucusu"/>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tr-TR"/>
              <a:t>Resim eklemek için simgeyi tıklatın</a:t>
            </a:r>
            <a:endParaRPr kumimoji="0" lang="en-US"/>
          </a:p>
        </p:txBody>
      </p:sp>
      <p:sp>
        <p:nvSpPr>
          <p:cNvPr id="4" name="3 Metin Yer Tutucusu"/>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tr-TR"/>
              <a:t>Asıl metin stillerini düzenlemek için tıklatın</a:t>
            </a:r>
          </a:p>
        </p:txBody>
      </p:sp>
      <p:sp>
        <p:nvSpPr>
          <p:cNvPr id="8" name="7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9" name="8 Slayt Numarası Yer Tutucusu"/>
          <p:cNvSpPr>
            <a:spLocks noGrp="1"/>
          </p:cNvSpPr>
          <p:nvPr>
            <p:ph type="sldNum" sz="quarter" idx="11"/>
          </p:nvPr>
        </p:nvSpPr>
        <p:spPr/>
        <p:txBody>
          <a:bodyPr/>
          <a:lstStyle/>
          <a:p>
            <a:fld id="{B1DEFA8C-F947-479F-BE07-76B6B3F80BF1}" type="slidenum">
              <a:rPr lang="tr-TR" smtClean="0"/>
              <a:pPr/>
              <a:t>‹#›</a:t>
            </a:fld>
            <a:endParaRPr lang="tr-TR"/>
          </a:p>
        </p:txBody>
      </p:sp>
      <p:sp>
        <p:nvSpPr>
          <p:cNvPr id="10" name="9 Altbilgi Yer Tutucusu"/>
          <p:cNvSpPr>
            <a:spLocks noGrp="1"/>
          </p:cNvSpPr>
          <p:nvPr>
            <p:ph type="ftr" sz="quarter" idx="12"/>
          </p:nvPr>
        </p:nvSpPr>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8 Metin Yer Tutucusu"/>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24" name="23 Veri Yer Tutucusu"/>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D9F75050-0E15-4C5B-92B0-66D068882F1F}" type="datetimeFigureOut">
              <a:rPr lang="tr-TR" smtClean="0"/>
              <a:pPr/>
              <a:t>4.05.2020</a:t>
            </a:fld>
            <a:endParaRPr lang="tr-TR"/>
          </a:p>
        </p:txBody>
      </p:sp>
      <p:sp>
        <p:nvSpPr>
          <p:cNvPr id="10" name="9 Altbilgi Yer Tutucusu"/>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tr-TR"/>
          </a:p>
        </p:txBody>
      </p:sp>
      <p:sp>
        <p:nvSpPr>
          <p:cNvPr id="22" name="21 Slayt Numarası Yer Tutucusu"/>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B1DEFA8C-F947-479F-BE07-76B6B3F80BF1}" type="slidenum">
              <a:rPr lang="tr-TR" smtClean="0"/>
              <a:pPr/>
              <a:t>‹#›</a:t>
            </a:fld>
            <a:endParaRPr lang="tr-TR"/>
          </a:p>
        </p:txBody>
      </p:sp>
      <p:sp>
        <p:nvSpPr>
          <p:cNvPr id="5" name="4 Başlık Yer Tutucusu"/>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tr-TR"/>
              <a:t>Asıl başlık stili için tıklatın</a:t>
            </a:r>
            <a:endParaRPr kumimoji="0" lang="en-US"/>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2564904"/>
            <a:ext cx="8229600" cy="1219200"/>
          </a:xfrm>
        </p:spPr>
        <p:txBody>
          <a:bodyPr/>
          <a:lstStyle/>
          <a:p>
            <a:pPr algn="ctr"/>
            <a:r>
              <a:rPr lang="tr-TR" sz="3200" b="1" dirty="0">
                <a:solidFill>
                  <a:srgbClr val="C00000"/>
                </a:solidFill>
              </a:rPr>
              <a:t>OKUL ÖNCESİ EĞİTİM ROGRAMLARI-I</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İçerik Yer Tutucusu"/>
          <p:cNvSpPr>
            <a:spLocks noGrp="1"/>
          </p:cNvSpPr>
          <p:nvPr>
            <p:ph idx="1"/>
          </p:nvPr>
        </p:nvSpPr>
        <p:spPr>
          <a:xfrm>
            <a:off x="971600" y="1988840"/>
            <a:ext cx="7715200" cy="4107160"/>
          </a:xfrm>
        </p:spPr>
        <p:txBody>
          <a:bodyPr>
            <a:normAutofit/>
          </a:bodyPr>
          <a:lstStyle/>
          <a:p>
            <a:r>
              <a:rPr lang="tr-TR" dirty="0">
                <a:solidFill>
                  <a:schemeClr val="bg1"/>
                </a:solidFill>
              </a:rPr>
              <a:t>Öğrenme merkezleri günlük eğitim planında yer alan kazanımlar ve göstergeler doğrultusunda seçilmiş farklı materyalleri barındıran, birbirlerinden dolap, pano, farklı renkte halılar, yer döşemeleri ya da yere yapıştırılan bantlar gibi malzemelerle ayrılmış olan oyun alanlarıdır.</a:t>
            </a:r>
          </a:p>
        </p:txBody>
      </p:sp>
      <p:sp>
        <p:nvSpPr>
          <p:cNvPr id="5" name="4 Başlık"/>
          <p:cNvSpPr>
            <a:spLocks noGrp="1"/>
          </p:cNvSpPr>
          <p:nvPr>
            <p:ph type="title"/>
          </p:nvPr>
        </p:nvSpPr>
        <p:spPr>
          <a:xfrm>
            <a:off x="395536" y="548680"/>
            <a:ext cx="8229600" cy="1219200"/>
          </a:xfrm>
        </p:spPr>
        <p:txBody>
          <a:bodyPr>
            <a:normAutofit/>
          </a:bodyPr>
          <a:lstStyle/>
          <a:p>
            <a:pPr algn="ctr"/>
            <a:r>
              <a:rPr lang="tr-TR" dirty="0">
                <a:solidFill>
                  <a:srgbClr val="C00000"/>
                </a:solidFill>
              </a:rPr>
              <a:t>ÖĞRENME MERKEZLERİ</a:t>
            </a:r>
          </a:p>
        </p:txBody>
      </p:sp>
      <p:sp>
        <p:nvSpPr>
          <p:cNvPr id="7" name="6 Slayt Numarası Yer Tutucusu"/>
          <p:cNvSpPr>
            <a:spLocks noGrp="1"/>
          </p:cNvSpPr>
          <p:nvPr>
            <p:ph type="sldNum" sz="quarter" idx="15"/>
          </p:nvPr>
        </p:nvSpPr>
        <p:spPr/>
        <p:txBody>
          <a:bodyPr/>
          <a:lstStyle/>
          <a:p>
            <a:fld id="{B1DEFA8C-F947-479F-BE07-76B6B3F80BF1}" type="slidenum">
              <a:rPr lang="tr-TR" smtClean="0"/>
              <a:pPr/>
              <a:t>2</a:t>
            </a:fld>
            <a:endParaRPr lang="tr-TR"/>
          </a:p>
        </p:txBody>
      </p:sp>
    </p:spTree>
    <p:extLst>
      <p:ext uri="{BB962C8B-B14F-4D97-AF65-F5344CB8AC3E}">
        <p14:creationId xmlns:p14="http://schemas.microsoft.com/office/powerpoint/2010/main" val="35472873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251520" y="2708920"/>
            <a:ext cx="8712968" cy="2090936"/>
          </a:xfrm>
        </p:spPr>
        <p:txBody>
          <a:bodyPr>
            <a:normAutofit/>
          </a:bodyPr>
          <a:lstStyle/>
          <a:p>
            <a:r>
              <a:rPr lang="tr-TR" dirty="0"/>
              <a:t>Merkezler sınıf içinde özelliklerine göre  yerleştirilmelidir. </a:t>
            </a:r>
          </a:p>
          <a:p>
            <a:pPr algn="just"/>
            <a:r>
              <a:rPr lang="tr-TR" dirty="0"/>
              <a:t>Örneğin daha hareketli/gürültülü olabilecek blok merkezinin kitap merkezinden mümkün olduğunca daha uzak bir yerde düzenlenmelidir.</a:t>
            </a:r>
          </a:p>
        </p:txBody>
      </p:sp>
      <p:sp>
        <p:nvSpPr>
          <p:cNvPr id="4" name="3 Slayt Numarası Yer Tutucusu"/>
          <p:cNvSpPr>
            <a:spLocks noGrp="1"/>
          </p:cNvSpPr>
          <p:nvPr>
            <p:ph type="sldNum" sz="quarter" idx="15"/>
          </p:nvPr>
        </p:nvSpPr>
        <p:spPr/>
        <p:txBody>
          <a:bodyPr/>
          <a:lstStyle/>
          <a:p>
            <a:fld id="{B1DEFA8C-F947-479F-BE07-76B6B3F80BF1}" type="slidenum">
              <a:rPr lang="tr-TR" smtClean="0"/>
              <a:pPr/>
              <a:t>3</a:t>
            </a:fld>
            <a:endParaRPr lang="tr-TR"/>
          </a:p>
        </p:txBody>
      </p:sp>
      <p:sp>
        <p:nvSpPr>
          <p:cNvPr id="5" name="4 Başlık"/>
          <p:cNvSpPr>
            <a:spLocks noGrp="1"/>
          </p:cNvSpPr>
          <p:nvPr>
            <p:ph type="title"/>
          </p:nvPr>
        </p:nvSpPr>
        <p:spPr>
          <a:xfrm>
            <a:off x="323528" y="404664"/>
            <a:ext cx="8229600" cy="1219200"/>
          </a:xfrm>
        </p:spPr>
        <p:txBody>
          <a:bodyPr>
            <a:normAutofit/>
          </a:bodyPr>
          <a:lstStyle/>
          <a:p>
            <a:pPr algn="ctr"/>
            <a:r>
              <a:rPr lang="tr-TR" dirty="0">
                <a:solidFill>
                  <a:srgbClr val="C00000"/>
                </a:solidFill>
              </a:rPr>
              <a:t>ÖĞRENME MERKEZLERİ</a:t>
            </a:r>
          </a:p>
        </p:txBody>
      </p:sp>
    </p:spTree>
    <p:extLst>
      <p:ext uri="{BB962C8B-B14F-4D97-AF65-F5344CB8AC3E}">
        <p14:creationId xmlns:p14="http://schemas.microsoft.com/office/powerpoint/2010/main" val="15729057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2204864"/>
            <a:ext cx="8229600" cy="3891136"/>
          </a:xfrm>
        </p:spPr>
        <p:txBody>
          <a:bodyPr>
            <a:normAutofit/>
          </a:bodyPr>
          <a:lstStyle/>
          <a:p>
            <a:r>
              <a:rPr lang="tr-TR" dirty="0"/>
              <a:t>Öğretmen, öğrenme merkezlerinde sınıfın fiziksel özelliklerini ve çocuk sayısını dikkate alarak bireysel gereksinimlerine ve ilgilerine yönelik düzenlemeler yapar. </a:t>
            </a:r>
          </a:p>
          <a:p>
            <a:r>
              <a:rPr lang="tr-TR" dirty="0"/>
              <a:t>Merkezlerin değiştirilmesi sürecinde materyallerin de değiştirilmesi gereklidir. </a:t>
            </a:r>
          </a:p>
        </p:txBody>
      </p:sp>
      <p:sp>
        <p:nvSpPr>
          <p:cNvPr id="5" name="4 Slayt Numarası Yer Tutucusu"/>
          <p:cNvSpPr>
            <a:spLocks noGrp="1"/>
          </p:cNvSpPr>
          <p:nvPr>
            <p:ph type="sldNum" sz="quarter" idx="15"/>
          </p:nvPr>
        </p:nvSpPr>
        <p:spPr/>
        <p:txBody>
          <a:bodyPr/>
          <a:lstStyle/>
          <a:p>
            <a:fld id="{B1DEFA8C-F947-479F-BE07-76B6B3F80BF1}" type="slidenum">
              <a:rPr lang="tr-TR" smtClean="0"/>
              <a:pPr/>
              <a:t>4</a:t>
            </a:fld>
            <a:endParaRPr lang="tr-TR"/>
          </a:p>
        </p:txBody>
      </p:sp>
      <p:sp>
        <p:nvSpPr>
          <p:cNvPr id="10" name="4 Başlık"/>
          <p:cNvSpPr txBox="1">
            <a:spLocks/>
          </p:cNvSpPr>
          <p:nvPr/>
        </p:nvSpPr>
        <p:spPr>
          <a:xfrm>
            <a:off x="323528" y="404664"/>
            <a:ext cx="8229600" cy="1219200"/>
          </a:xfrm>
          <a:prstGeom prst="rect">
            <a:avLst/>
          </a:prstGeom>
          <a:ln w="6350" cap="rnd">
            <a:noFill/>
          </a:ln>
        </p:spPr>
        <p:txBody>
          <a:bodyPr vert="horz" rtlCol="0" anchor="b" anchorCtr="0">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4200" b="0" i="0" u="none" strike="noStrike" kern="1200" cap="none" spc="-100" normalizeH="0" baseline="0" noProof="0">
                <a:ln w="3200">
                  <a:solidFill>
                    <a:schemeClr val="bg2">
                      <a:shade val="75000"/>
                      <a:alpha val="25000"/>
                    </a:schemeClr>
                  </a:solidFill>
                  <a:prstDash val="solid"/>
                  <a:round/>
                </a:ln>
                <a:solidFill>
                  <a:srgbClr val="C00000"/>
                </a:solidFill>
                <a:effectLst>
                  <a:innerShdw blurRad="50800" dist="25400" dir="13500000">
                    <a:prstClr val="black">
                      <a:alpha val="70000"/>
                    </a:prstClr>
                  </a:innerShdw>
                </a:effectLst>
                <a:uLnTx/>
                <a:uFillTx/>
                <a:latin typeface="+mj-lt"/>
                <a:ea typeface="+mj-ea"/>
                <a:cs typeface="+mj-cs"/>
              </a:rPr>
              <a:t>ÖĞRENME MERKEZLERİ</a:t>
            </a:r>
            <a:endParaRPr kumimoji="0" lang="tr-TR" sz="4200" b="0" i="0" u="none" strike="noStrike" kern="1200" cap="none" spc="-100" normalizeH="0" baseline="0" noProof="0" dirty="0">
              <a:ln w="3200">
                <a:solidFill>
                  <a:schemeClr val="bg2">
                    <a:shade val="75000"/>
                    <a:alpha val="25000"/>
                  </a:schemeClr>
                </a:solidFill>
                <a:prstDash val="solid"/>
                <a:round/>
              </a:ln>
              <a:solidFill>
                <a:srgbClr val="C00000"/>
              </a:solidFill>
              <a:effectLst>
                <a:innerShdw blurRad="50800" dist="25400" dir="13500000">
                  <a:prstClr val="black">
                    <a:alpha val="70000"/>
                  </a:prstClr>
                </a:innerShdw>
              </a:effectLst>
              <a:uLnTx/>
              <a:uFillTx/>
              <a:latin typeface="+mj-lt"/>
              <a:ea typeface="+mj-ea"/>
              <a:cs typeface="+mj-cs"/>
            </a:endParaRPr>
          </a:p>
        </p:txBody>
      </p:sp>
    </p:spTree>
    <p:extLst>
      <p:ext uri="{BB962C8B-B14F-4D97-AF65-F5344CB8AC3E}">
        <p14:creationId xmlns:p14="http://schemas.microsoft.com/office/powerpoint/2010/main" val="23352318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1988840"/>
            <a:ext cx="8229600" cy="4107160"/>
          </a:xfrm>
        </p:spPr>
        <p:txBody>
          <a:bodyPr>
            <a:normAutofit/>
          </a:bodyPr>
          <a:lstStyle/>
          <a:p>
            <a:r>
              <a:rPr lang="tr-TR" dirty="0"/>
              <a:t>Bunun yanı sıra var olan öğrenme merkezleri; amaç ve kazanımlara (kazanım ve göstergelere) uygun olarak yeni materyaller eklenmesi, bazı materyallerin kaldırılması, bazılarının da tekrar yerine konması şeklinde güncellenmelidir.</a:t>
            </a:r>
          </a:p>
          <a:p>
            <a:r>
              <a:rPr lang="tr-TR" dirty="0"/>
              <a:t>Bir sınıfta kaç merkez olacağını sınıftaki çocuk sayısı ve sınıfın fiziksel koşulları belirler.</a:t>
            </a:r>
          </a:p>
          <a:p>
            <a:r>
              <a:rPr lang="tr-TR" dirty="0"/>
              <a:t>Mümkün olduğunca tüm merkezlere yer vermek gerekmektedir.</a:t>
            </a:r>
          </a:p>
        </p:txBody>
      </p:sp>
      <p:sp>
        <p:nvSpPr>
          <p:cNvPr id="4" name="3 Slayt Numarası Yer Tutucusu"/>
          <p:cNvSpPr>
            <a:spLocks noGrp="1"/>
          </p:cNvSpPr>
          <p:nvPr>
            <p:ph type="sldNum" sz="quarter" idx="15"/>
          </p:nvPr>
        </p:nvSpPr>
        <p:spPr/>
        <p:txBody>
          <a:bodyPr/>
          <a:lstStyle/>
          <a:p>
            <a:fld id="{B1DEFA8C-F947-479F-BE07-76B6B3F80BF1}" type="slidenum">
              <a:rPr lang="tr-TR" smtClean="0"/>
              <a:pPr/>
              <a:t>5</a:t>
            </a:fld>
            <a:endParaRPr lang="tr-TR"/>
          </a:p>
        </p:txBody>
      </p:sp>
      <p:sp>
        <p:nvSpPr>
          <p:cNvPr id="7" name="4 Başlık"/>
          <p:cNvSpPr>
            <a:spLocks noGrp="1"/>
          </p:cNvSpPr>
          <p:nvPr>
            <p:ph type="title"/>
          </p:nvPr>
        </p:nvSpPr>
        <p:spPr/>
        <p:txBody>
          <a:bodyPr>
            <a:normAutofit/>
          </a:bodyPr>
          <a:lstStyle/>
          <a:p>
            <a:pPr algn="ctr"/>
            <a:r>
              <a:rPr lang="tr-TR" dirty="0">
                <a:solidFill>
                  <a:srgbClr val="C00000"/>
                </a:solidFill>
              </a:rPr>
              <a:t>ÖĞRENME MERKEZLERİ</a:t>
            </a:r>
          </a:p>
        </p:txBody>
      </p:sp>
    </p:spTree>
    <p:extLst>
      <p:ext uri="{BB962C8B-B14F-4D97-AF65-F5344CB8AC3E}">
        <p14:creationId xmlns:p14="http://schemas.microsoft.com/office/powerpoint/2010/main" val="25028333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899592" y="1524000"/>
            <a:ext cx="7787208" cy="4572000"/>
          </a:xfrm>
        </p:spPr>
        <p:txBody>
          <a:bodyPr>
            <a:normAutofit fontScale="92500" lnSpcReduction="20000"/>
          </a:bodyPr>
          <a:lstStyle/>
          <a:p>
            <a:r>
              <a:rPr lang="tr-TR" dirty="0"/>
              <a:t>Blok merkezi,</a:t>
            </a:r>
          </a:p>
          <a:p>
            <a:r>
              <a:rPr lang="tr-TR" dirty="0"/>
              <a:t>Kitap merkezi,</a:t>
            </a:r>
          </a:p>
          <a:p>
            <a:r>
              <a:rPr lang="tr-TR" dirty="0"/>
              <a:t>Müzik merkezi, </a:t>
            </a:r>
          </a:p>
          <a:p>
            <a:r>
              <a:rPr lang="tr-TR" dirty="0"/>
              <a:t>Sanat merkezi, </a:t>
            </a:r>
          </a:p>
          <a:p>
            <a:r>
              <a:rPr lang="tr-TR" dirty="0"/>
              <a:t>Fen merkezi, </a:t>
            </a:r>
          </a:p>
          <a:p>
            <a:r>
              <a:rPr lang="tr-TR" dirty="0"/>
              <a:t>Masa başı oyunları merkezi</a:t>
            </a:r>
            <a:r>
              <a:rPr lang="tr-TR" dirty="0">
                <a:solidFill>
                  <a:srgbClr val="002060"/>
                </a:solidFill>
              </a:rPr>
              <a:t>(bellek kartları, kavram oyuncakları gibi masa başında oynanabilecek materyaller bulunduran)</a:t>
            </a:r>
          </a:p>
          <a:p>
            <a:r>
              <a:rPr lang="tr-TR" dirty="0"/>
              <a:t>Dramatik / sembolik oyun merkezi</a:t>
            </a:r>
            <a:r>
              <a:rPr lang="tr-TR" dirty="0">
                <a:solidFill>
                  <a:srgbClr val="002060"/>
                </a:solidFill>
              </a:rPr>
              <a:t>(kuklalar, kostümler, şapkalar, evcilik oyuncakları gibi malzemeler bulunduran) </a:t>
            </a:r>
          </a:p>
          <a:p>
            <a:r>
              <a:rPr lang="tr-TR" dirty="0"/>
              <a:t>Geçici öğrenme merkezleri</a:t>
            </a:r>
          </a:p>
          <a:p>
            <a:endParaRPr lang="tr-TR" dirty="0"/>
          </a:p>
          <a:p>
            <a:endParaRPr lang="tr-TR" dirty="0"/>
          </a:p>
        </p:txBody>
      </p:sp>
      <p:sp>
        <p:nvSpPr>
          <p:cNvPr id="4" name="3 Slayt Numarası Yer Tutucusu"/>
          <p:cNvSpPr>
            <a:spLocks noGrp="1"/>
          </p:cNvSpPr>
          <p:nvPr>
            <p:ph type="sldNum" sz="quarter" idx="15"/>
          </p:nvPr>
        </p:nvSpPr>
        <p:spPr/>
        <p:txBody>
          <a:bodyPr/>
          <a:lstStyle/>
          <a:p>
            <a:fld id="{B1DEFA8C-F947-479F-BE07-76B6B3F80BF1}" type="slidenum">
              <a:rPr lang="tr-TR" smtClean="0"/>
              <a:pPr/>
              <a:t>6</a:t>
            </a:fld>
            <a:endParaRPr lang="tr-TR"/>
          </a:p>
        </p:txBody>
      </p:sp>
      <p:sp>
        <p:nvSpPr>
          <p:cNvPr id="5" name="4 Başlık"/>
          <p:cNvSpPr txBox="1">
            <a:spLocks/>
          </p:cNvSpPr>
          <p:nvPr/>
        </p:nvSpPr>
        <p:spPr>
          <a:xfrm>
            <a:off x="285720" y="0"/>
            <a:ext cx="8229600" cy="1219200"/>
          </a:xfrm>
          <a:prstGeom prst="rect">
            <a:avLst/>
          </a:prstGeom>
          <a:ln w="6350" cap="rnd">
            <a:noFill/>
          </a:ln>
        </p:spPr>
        <p:txBody>
          <a:bodyPr vert="horz" rtlCol="0" anchor="b" anchorCtr="0">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4200" b="0" i="0" u="none" strike="noStrike" kern="1200" cap="none" spc="-100" normalizeH="0" baseline="0" noProof="0" dirty="0">
                <a:ln w="3200">
                  <a:solidFill>
                    <a:schemeClr val="bg2">
                      <a:shade val="75000"/>
                      <a:alpha val="25000"/>
                    </a:schemeClr>
                  </a:solidFill>
                  <a:prstDash val="solid"/>
                  <a:round/>
                </a:ln>
                <a:solidFill>
                  <a:srgbClr val="C00000"/>
                </a:solidFill>
                <a:effectLst>
                  <a:innerShdw blurRad="50800" dist="25400" dir="13500000">
                    <a:prstClr val="black">
                      <a:alpha val="70000"/>
                    </a:prstClr>
                  </a:innerShdw>
                </a:effectLst>
                <a:uLnTx/>
                <a:uFillTx/>
                <a:latin typeface="+mj-lt"/>
                <a:ea typeface="+mj-ea"/>
                <a:cs typeface="+mj-cs"/>
              </a:rPr>
              <a:t>ÖĞRENME MERKEZLERİ</a:t>
            </a:r>
          </a:p>
        </p:txBody>
      </p:sp>
    </p:spTree>
    <p:extLst>
      <p:ext uri="{BB962C8B-B14F-4D97-AF65-F5344CB8AC3E}">
        <p14:creationId xmlns:p14="http://schemas.microsoft.com/office/powerpoint/2010/main" val="39558210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layt Numarası Yer Tutucusu"/>
          <p:cNvSpPr>
            <a:spLocks noGrp="1"/>
          </p:cNvSpPr>
          <p:nvPr>
            <p:ph type="sldNum" sz="quarter" idx="15"/>
          </p:nvPr>
        </p:nvSpPr>
        <p:spPr/>
        <p:txBody>
          <a:bodyPr/>
          <a:lstStyle/>
          <a:p>
            <a:fld id="{B1DEFA8C-F947-479F-BE07-76B6B3F80BF1}" type="slidenum">
              <a:rPr lang="tr-TR" smtClean="0"/>
              <a:pPr/>
              <a:t>7</a:t>
            </a:fld>
            <a:endParaRPr lang="tr-TR"/>
          </a:p>
        </p:txBody>
      </p:sp>
      <p:sp>
        <p:nvSpPr>
          <p:cNvPr id="4" name="3 Başlık"/>
          <p:cNvSpPr>
            <a:spLocks noGrp="1"/>
          </p:cNvSpPr>
          <p:nvPr>
            <p:ph type="title"/>
          </p:nvPr>
        </p:nvSpPr>
        <p:spPr>
          <a:xfrm>
            <a:off x="467544" y="620688"/>
            <a:ext cx="8229600" cy="1219200"/>
          </a:xfrm>
        </p:spPr>
        <p:txBody>
          <a:bodyPr>
            <a:normAutofit fontScale="90000"/>
          </a:bodyPr>
          <a:lstStyle/>
          <a:p>
            <a:pPr algn="ctr"/>
            <a:r>
              <a:rPr lang="tr-TR" sz="4400" dirty="0">
                <a:solidFill>
                  <a:srgbClr val="C00000"/>
                </a:solidFill>
              </a:rPr>
              <a:t>Öğretmenin </a:t>
            </a:r>
            <a:br>
              <a:rPr lang="tr-TR" sz="4400" dirty="0">
                <a:solidFill>
                  <a:srgbClr val="C00000"/>
                </a:solidFill>
              </a:rPr>
            </a:br>
            <a:r>
              <a:rPr lang="tr-TR" sz="4400" dirty="0">
                <a:solidFill>
                  <a:srgbClr val="C00000"/>
                </a:solidFill>
              </a:rPr>
              <a:t>öğrenme merkezlerindeki rolü</a:t>
            </a:r>
            <a:endParaRPr lang="tr-TR" dirty="0"/>
          </a:p>
        </p:txBody>
      </p:sp>
      <p:sp>
        <p:nvSpPr>
          <p:cNvPr id="5" name="1 İçerik Yer Tutucusu"/>
          <p:cNvSpPr>
            <a:spLocks noGrp="1"/>
          </p:cNvSpPr>
          <p:nvPr>
            <p:ph idx="1"/>
          </p:nvPr>
        </p:nvSpPr>
        <p:spPr>
          <a:xfrm>
            <a:off x="457200" y="2132856"/>
            <a:ext cx="8229600" cy="3963144"/>
          </a:xfrm>
        </p:spPr>
        <p:txBody>
          <a:bodyPr/>
          <a:lstStyle/>
          <a:p>
            <a:pPr>
              <a:buNone/>
            </a:pPr>
            <a:r>
              <a:rPr lang="tr-TR" dirty="0"/>
              <a:t>	Öğretmen, </a:t>
            </a:r>
          </a:p>
          <a:p>
            <a:pPr algn="just"/>
            <a:r>
              <a:rPr lang="tr-TR" dirty="0"/>
              <a:t>Öğrenme merkezlerini çocuklar sınıfa gelmeden önce hazırlar.</a:t>
            </a:r>
          </a:p>
          <a:p>
            <a:pPr algn="just"/>
            <a:r>
              <a:rPr lang="tr-TR" dirty="0"/>
              <a:t>Güne merhaba zamanı sonunda tercih ettikleri merkezlerde oynamaları için çocuklara rehberlik eder. </a:t>
            </a:r>
          </a:p>
          <a:p>
            <a:pPr algn="just"/>
            <a:r>
              <a:rPr lang="tr-TR" dirty="0"/>
              <a:t>Öğrenme merkezini seçen çocuk ilgi ve isteği doğrultusunda etkinliğini sürdürür, çalışmasını bitirdiğinde bir merkezden diğerine geçebilir.</a:t>
            </a:r>
          </a:p>
        </p:txBody>
      </p:sp>
    </p:spTree>
    <p:extLst>
      <p:ext uri="{BB962C8B-B14F-4D97-AF65-F5344CB8AC3E}">
        <p14:creationId xmlns:p14="http://schemas.microsoft.com/office/powerpoint/2010/main" val="545350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lnSpcReduction="10000"/>
          </a:bodyPr>
          <a:lstStyle/>
          <a:p>
            <a:pPr algn="just"/>
            <a:r>
              <a:rPr lang="tr-TR" dirty="0"/>
              <a:t>Öğretmen, çocuklar merkezdeyken kendisi de sürece katılarak gözlem (katılımlı gözlem) yapar ve çocukları ve eğitim planını değerlendirebilmek için çocukların çoğunlukla hangi merkezleri tercih ettiğini bireysel olarak not defterine kayıt eder. </a:t>
            </a:r>
          </a:p>
          <a:p>
            <a:pPr algn="just"/>
            <a:r>
              <a:rPr lang="tr-TR" dirty="0"/>
              <a:t>Çocukların çeşitli deneyimler yaşayıp farklı kazanımlara ulaşabilmesi için onları diğer günlerde değişik merkezlere yönlendirmeye dikkat eder.</a:t>
            </a:r>
          </a:p>
          <a:p>
            <a:pPr algn="just"/>
            <a:r>
              <a:rPr lang="tr-TR" dirty="0"/>
              <a:t> Öğrenme merkezlerindeki oyun zamanı tamamlandığında, çocuklar oynadıkları merkezi toplarken öğretmen, çocukların oyunları ile ilgili gözlemlerini (ilgilerini, arkadaş ve materyal tercihlerini vb.) kaydeder.</a:t>
            </a:r>
          </a:p>
          <a:p>
            <a:endParaRPr lang="tr-TR" dirty="0"/>
          </a:p>
        </p:txBody>
      </p:sp>
      <p:sp>
        <p:nvSpPr>
          <p:cNvPr id="4" name="3 Slayt Numarası Yer Tutucusu"/>
          <p:cNvSpPr>
            <a:spLocks noGrp="1"/>
          </p:cNvSpPr>
          <p:nvPr>
            <p:ph type="sldNum" sz="quarter" idx="15"/>
          </p:nvPr>
        </p:nvSpPr>
        <p:spPr/>
        <p:txBody>
          <a:bodyPr/>
          <a:lstStyle/>
          <a:p>
            <a:fld id="{B1DEFA8C-F947-479F-BE07-76B6B3F80BF1}" type="slidenum">
              <a:rPr lang="tr-TR" smtClean="0"/>
              <a:pPr/>
              <a:t>8</a:t>
            </a:fld>
            <a:endParaRPr lang="tr-TR"/>
          </a:p>
        </p:txBody>
      </p:sp>
      <p:sp>
        <p:nvSpPr>
          <p:cNvPr id="5" name="3 Başlık"/>
          <p:cNvSpPr>
            <a:spLocks noGrp="1"/>
          </p:cNvSpPr>
          <p:nvPr>
            <p:ph type="title"/>
          </p:nvPr>
        </p:nvSpPr>
        <p:spPr/>
        <p:txBody>
          <a:bodyPr>
            <a:normAutofit fontScale="90000"/>
          </a:bodyPr>
          <a:lstStyle/>
          <a:p>
            <a:pPr algn="ctr"/>
            <a:r>
              <a:rPr lang="tr-TR" sz="4400" dirty="0">
                <a:solidFill>
                  <a:srgbClr val="C00000"/>
                </a:solidFill>
              </a:rPr>
              <a:t>Öğretmenin </a:t>
            </a:r>
            <a:br>
              <a:rPr lang="tr-TR" sz="4400" dirty="0">
                <a:solidFill>
                  <a:srgbClr val="C00000"/>
                </a:solidFill>
              </a:rPr>
            </a:br>
            <a:r>
              <a:rPr lang="tr-TR" sz="4400" dirty="0">
                <a:solidFill>
                  <a:srgbClr val="C00000"/>
                </a:solidFill>
              </a:rPr>
              <a:t>öğrenme merkezlerindeki rolü</a:t>
            </a:r>
            <a:endParaRPr lang="tr-TR" dirty="0"/>
          </a:p>
        </p:txBody>
      </p:sp>
    </p:spTree>
    <p:extLst>
      <p:ext uri="{BB962C8B-B14F-4D97-AF65-F5344CB8AC3E}">
        <p14:creationId xmlns:p14="http://schemas.microsoft.com/office/powerpoint/2010/main" val="21209259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67544" y="1916832"/>
            <a:ext cx="8229600" cy="1881182"/>
          </a:xfrm>
        </p:spPr>
        <p:txBody>
          <a:bodyPr>
            <a:normAutofit fontScale="85000" lnSpcReduction="20000"/>
          </a:bodyPr>
          <a:lstStyle/>
          <a:p>
            <a:pPr lvl="0" algn="just"/>
            <a:r>
              <a:rPr lang="tr-TR" dirty="0"/>
              <a:t>MEB, (2013). Okul Öncesi Eğitim Programı. Ankara: MEB Temel Eğitimi Genel Müdürlüğü..</a:t>
            </a:r>
          </a:p>
          <a:p>
            <a:pPr lvl="0" algn="just"/>
            <a:r>
              <a:rPr lang="tr-TR" dirty="0"/>
              <a:t>MEB,  (2013).0 -36 Ay Çocukları İçin Eğitim Programı. Ankara: Milli Eğitim Bakanlığı Temel Eğitim Genel Müdürlüğü. </a:t>
            </a:r>
          </a:p>
          <a:p>
            <a:pPr lvl="0" algn="just"/>
            <a:r>
              <a:rPr lang="tr-TR" dirty="0"/>
              <a:t>Akyol, A. (Editör) (2015).  Okul Öncesi Eğitim Programları, Her Yönüyle Okul Öncesi Eğitim, 157-183, Ankara: Hedef Yayıncılık.</a:t>
            </a:r>
          </a:p>
        </p:txBody>
      </p:sp>
      <p:sp>
        <p:nvSpPr>
          <p:cNvPr id="6" name="2 Başlık"/>
          <p:cNvSpPr>
            <a:spLocks noGrp="1"/>
          </p:cNvSpPr>
          <p:nvPr>
            <p:ph type="title"/>
          </p:nvPr>
        </p:nvSpPr>
        <p:spPr>
          <a:xfrm>
            <a:off x="428596" y="-285776"/>
            <a:ext cx="8229600" cy="1219200"/>
          </a:xfrm>
        </p:spPr>
        <p:txBody>
          <a:bodyPr>
            <a:normAutofit/>
          </a:bodyPr>
          <a:lstStyle/>
          <a:p>
            <a:r>
              <a:rPr lang="tr-TR" sz="3200" dirty="0">
                <a:solidFill>
                  <a:srgbClr val="C00000"/>
                </a:solidFill>
              </a:rPr>
              <a:t>Kaynaklar</a:t>
            </a:r>
          </a:p>
        </p:txBody>
      </p:sp>
    </p:spTree>
    <p:extLst>
      <p:ext uri="{BB962C8B-B14F-4D97-AF65-F5344CB8AC3E}">
        <p14:creationId xmlns:p14="http://schemas.microsoft.com/office/powerpoint/2010/main" val="3998482417"/>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Kağıt">
  <a:themeElements>
    <a:clrScheme name="Kağıt">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Kağıt">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Kağıt">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Paper</Template>
  <TotalTime>160</TotalTime>
  <Words>425</Words>
  <Application>Microsoft Office PowerPoint</Application>
  <PresentationFormat>Ekran Gösterisi (4:3)</PresentationFormat>
  <Paragraphs>42</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Calibri</vt:lpstr>
      <vt:lpstr>Constantia</vt:lpstr>
      <vt:lpstr>Wingdings 2</vt:lpstr>
      <vt:lpstr>Kağıt</vt:lpstr>
      <vt:lpstr>OKUL ÖNCESİ EĞİTİM ROGRAMLARI-I</vt:lpstr>
      <vt:lpstr>ÖĞRENME MERKEZLERİ</vt:lpstr>
      <vt:lpstr>ÖĞRENME MERKEZLERİ</vt:lpstr>
      <vt:lpstr>PowerPoint Sunusu</vt:lpstr>
      <vt:lpstr>ÖĞRENME MERKEZLERİ</vt:lpstr>
      <vt:lpstr>PowerPoint Sunusu</vt:lpstr>
      <vt:lpstr>Öğretmenin  öğrenme merkezlerindeki rolü</vt:lpstr>
      <vt:lpstr>Öğretmenin  öğrenme merkezlerindeki rolü</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OKUL ÖNCESİ EĞİTİM PROGRAMLARI-I</dc:title>
  <dc:creator>aysel</dc:creator>
  <cp:lastModifiedBy>Emin Demir</cp:lastModifiedBy>
  <cp:revision>30</cp:revision>
  <dcterms:created xsi:type="dcterms:W3CDTF">2013-09-22T16:02:41Z</dcterms:created>
  <dcterms:modified xsi:type="dcterms:W3CDTF">2020-05-03T22:56:18Z</dcterms:modified>
</cp:coreProperties>
</file>