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9" r:id="rId2"/>
    <p:sldId id="270" r:id="rId3"/>
    <p:sldId id="272" r:id="rId4"/>
    <p:sldId id="271" r:id="rId5"/>
    <p:sldId id="268"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03583-7E64-4C2C-B0EC-5BD38F8F6030}" type="datetimeFigureOut">
              <a:rPr lang="tr-TR" smtClean="0"/>
              <a:t>2.10.2020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FDB65-AD5D-4C4E-9763-DDE51CB5E569}" type="slidenum">
              <a:rPr lang="tr-TR" smtClean="0"/>
              <a:t>‹#›</a:t>
            </a:fld>
            <a:endParaRPr lang="tr-TR"/>
          </a:p>
        </p:txBody>
      </p:sp>
    </p:spTree>
    <p:extLst>
      <p:ext uri="{BB962C8B-B14F-4D97-AF65-F5344CB8AC3E}">
        <p14:creationId xmlns:p14="http://schemas.microsoft.com/office/powerpoint/2010/main" val="198539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two types of eutrophication</a:t>
            </a:r>
            <a:r>
              <a:rPr lang="en-US" sz="1200" b="0" i="0" kern="120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N</a:t>
            </a:r>
            <a:r>
              <a:rPr lang="en-US" sz="1200" b="0" i="0" kern="1200" dirty="0" err="1" smtClean="0">
                <a:solidFill>
                  <a:schemeClr val="tx1"/>
                </a:solidFill>
                <a:effectLst/>
                <a:latin typeface="+mn-lt"/>
                <a:ea typeface="+mn-ea"/>
                <a:cs typeface="+mn-cs"/>
              </a:rPr>
              <a:t>atural</a:t>
            </a:r>
            <a:r>
              <a:rPr lang="en-US"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and</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cultural</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eutrophication</a:t>
            </a:r>
            <a:r>
              <a:rPr lang="tr-T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Eutrophication is the process in which lakes receive nutrients (phosphorus and nitrogen) and sediment from the surrounding watershed and become more fertile and shallow.  The additional nutrients are food for algae and fish, so the more eutrophic a lake is, the more living organisms it sustains.  When a lake becomes shallower from added sediment, even more plants can grow because the littoral area (the area of the lake that is shallow enough for light to reach the bottom) increases in overall percentage.  Eutrophication is a natural process that a lake goes through over hundreds to thousands of years.  Natural eutrophication is also sometimes referred to as lake aging.</a:t>
            </a:r>
            <a:endParaRPr lang="tr-TR" sz="1200" b="0" i="0" kern="1200" dirty="0" smtClean="0">
              <a:solidFill>
                <a:schemeClr val="tx1"/>
              </a:solidFill>
              <a:effectLst/>
              <a:latin typeface="+mn-lt"/>
              <a:ea typeface="+mn-ea"/>
              <a:cs typeface="+mn-cs"/>
            </a:endParaRPr>
          </a:p>
          <a:p>
            <a:r>
              <a:rPr lang="tr-TR" sz="1200" kern="1200" dirty="0" err="1" smtClean="0">
                <a:solidFill>
                  <a:schemeClr val="tx1"/>
                </a:solidFill>
                <a:effectLst/>
                <a:latin typeface="+mn-lt"/>
                <a:ea typeface="+mn-ea"/>
                <a:cs typeface="+mn-cs"/>
              </a:rPr>
              <a:t>By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human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activity</a:t>
            </a:r>
            <a:r>
              <a:rPr lang="tr-TR" sz="1200" kern="1200" dirty="0" smtClean="0">
                <a:solidFill>
                  <a:schemeClr val="tx1"/>
                </a:solidFill>
                <a:effectLst/>
                <a:latin typeface="+mn-lt"/>
                <a:ea typeface="+mn-ea"/>
                <a:cs typeface="+mn-cs"/>
              </a:rPr>
              <a:t> can </a:t>
            </a:r>
            <a:r>
              <a:rPr lang="tr-TR" sz="1200" kern="1200" dirty="0" err="1" smtClean="0">
                <a:solidFill>
                  <a:schemeClr val="tx1"/>
                </a:solidFill>
                <a:effectLst/>
                <a:latin typeface="+mn-lt"/>
                <a:ea typeface="+mn-ea"/>
                <a:cs typeface="+mn-cs"/>
              </a:rPr>
              <a:t>dramatically</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increase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eutrophication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leading</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to</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major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ecological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changes</a:t>
            </a:r>
            <a:r>
              <a:rPr lang="tr-TR" sz="1200" kern="1200" dirty="0" smtClean="0">
                <a:solidFill>
                  <a:schemeClr val="tx1"/>
                </a:solidFill>
                <a:effectLst/>
                <a:latin typeface="+mn-lt"/>
                <a:ea typeface="+mn-ea"/>
                <a:cs typeface="+mn-cs"/>
              </a:rPr>
              <a:t> in </a:t>
            </a:r>
            <a:r>
              <a:rPr lang="tr-TR" sz="1200" kern="1200" dirty="0" err="1" smtClean="0">
                <a:solidFill>
                  <a:schemeClr val="tx1"/>
                </a:solidFill>
                <a:effectLst/>
                <a:latin typeface="+mn-lt"/>
                <a:ea typeface="+mn-ea"/>
                <a:cs typeface="+mn-cs"/>
              </a:rPr>
              <a:t>decades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rather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than</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centuries</a:t>
            </a:r>
            <a:r>
              <a:rPr lang="tr-TR" sz="1200" kern="1200" dirty="0" smtClean="0">
                <a:solidFill>
                  <a:schemeClr val="tx1"/>
                </a:solidFill>
                <a:effectLst/>
                <a:latin typeface="+mn-lt"/>
                <a:ea typeface="+mn-ea"/>
                <a:cs typeface="+mn-cs"/>
              </a:rPr>
              <a:t>. </a:t>
            </a:r>
            <a:endParaRPr lang="en-US" sz="1100" dirty="0" smtClean="0"/>
          </a:p>
          <a:p>
            <a:pPr marL="0" indent="0" algn="just">
              <a:buNone/>
            </a:pPr>
            <a:endParaRPr lang="en-US" dirty="0" smtClean="0"/>
          </a:p>
        </p:txBody>
      </p:sp>
      <p:sp>
        <p:nvSpPr>
          <p:cNvPr id="4" name="Slayt Numarası Yer Tutucusu 3"/>
          <p:cNvSpPr>
            <a:spLocks noGrp="1"/>
          </p:cNvSpPr>
          <p:nvPr>
            <p:ph type="sldNum" sz="quarter" idx="10"/>
          </p:nvPr>
        </p:nvSpPr>
        <p:spPr/>
        <p:txBody>
          <a:bodyPr/>
          <a:lstStyle/>
          <a:p>
            <a:fld id="{9A983A2E-E92F-4D3F-93F9-6C72CE830526}" type="slidenum">
              <a:rPr lang="tr-TR" smtClean="0"/>
              <a:t>2</a:t>
            </a:fld>
            <a:endParaRPr lang="tr-TR"/>
          </a:p>
        </p:txBody>
      </p:sp>
    </p:spTree>
    <p:extLst>
      <p:ext uri="{BB962C8B-B14F-4D97-AF65-F5344CB8AC3E}">
        <p14:creationId xmlns:p14="http://schemas.microsoft.com/office/powerpoint/2010/main" val="8568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However, even if the input of external nutrient (phosphorus and nitrogen) can be prevented,</a:t>
            </a:r>
            <a:r>
              <a:rPr lang="tr-TR" baseline="0" dirty="0" smtClean="0"/>
              <a:t> </a:t>
            </a:r>
            <a:r>
              <a:rPr lang="en-US" dirty="0" smtClean="0"/>
              <a:t>lakes have an internal nutrient (phosphorus) load from sediment. </a:t>
            </a:r>
          </a:p>
          <a:p>
            <a:r>
              <a:rPr lang="en-US" dirty="0" smtClean="0"/>
              <a:t>Normally phosphorus has a flow from water to sediment. However, its release from sediment occurs as a result of the decrease in oxygen and this is the main cause of algae increase. For this reason, it is common that the lake conditions can not be improved by decreasing the nutrient load of the lakes which are shallow and extremely eutrophic.</a:t>
            </a:r>
            <a:endParaRPr lang="tr-TR" dirty="0"/>
          </a:p>
        </p:txBody>
      </p:sp>
      <p:sp>
        <p:nvSpPr>
          <p:cNvPr id="4" name="Slayt Numarası Yer Tutucusu 3"/>
          <p:cNvSpPr>
            <a:spLocks noGrp="1"/>
          </p:cNvSpPr>
          <p:nvPr>
            <p:ph type="sldNum" sz="quarter" idx="10"/>
          </p:nvPr>
        </p:nvSpPr>
        <p:spPr/>
        <p:txBody>
          <a:bodyPr/>
          <a:lstStyle/>
          <a:p>
            <a:fld id="{9A983A2E-E92F-4D3F-93F9-6C72CE830526}"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201739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528AC89-0717-4257-A99C-8016976B82CF}"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09A945-BA9B-401E-8658-42D18504118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15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528AC89-0717-4257-A99C-8016976B82CF}"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09A945-BA9B-401E-8658-42D185041185}" type="slidenum">
              <a:rPr lang="tr-TR" smtClean="0"/>
              <a:t>‹#›</a:t>
            </a:fld>
            <a:endParaRPr lang="tr-TR"/>
          </a:p>
        </p:txBody>
      </p:sp>
    </p:spTree>
    <p:extLst>
      <p:ext uri="{BB962C8B-B14F-4D97-AF65-F5344CB8AC3E}">
        <p14:creationId xmlns:p14="http://schemas.microsoft.com/office/powerpoint/2010/main" val="288750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528AC89-0717-4257-A99C-8016976B82CF}"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09A945-BA9B-401E-8658-42D185041185}" type="slidenum">
              <a:rPr lang="tr-TR" smtClean="0"/>
              <a:t>‹#›</a:t>
            </a:fld>
            <a:endParaRPr lang="tr-TR"/>
          </a:p>
        </p:txBody>
      </p:sp>
    </p:spTree>
    <p:extLst>
      <p:ext uri="{BB962C8B-B14F-4D97-AF65-F5344CB8AC3E}">
        <p14:creationId xmlns:p14="http://schemas.microsoft.com/office/powerpoint/2010/main" val="276327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528AC89-0717-4257-A99C-8016976B82CF}"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09A945-BA9B-401E-8658-42D185041185}" type="slidenum">
              <a:rPr lang="tr-TR" smtClean="0"/>
              <a:t>‹#›</a:t>
            </a:fld>
            <a:endParaRPr lang="tr-TR"/>
          </a:p>
        </p:txBody>
      </p:sp>
    </p:spTree>
    <p:extLst>
      <p:ext uri="{BB962C8B-B14F-4D97-AF65-F5344CB8AC3E}">
        <p14:creationId xmlns:p14="http://schemas.microsoft.com/office/powerpoint/2010/main" val="97215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528AC89-0717-4257-A99C-8016976B82CF}"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B09A945-BA9B-401E-8658-42D18504118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528AC89-0717-4257-A99C-8016976B82CF}"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B09A945-BA9B-401E-8658-42D185041185}" type="slidenum">
              <a:rPr lang="tr-TR" smtClean="0"/>
              <a:t>‹#›</a:t>
            </a:fld>
            <a:endParaRPr lang="tr-TR"/>
          </a:p>
        </p:txBody>
      </p:sp>
    </p:spTree>
    <p:extLst>
      <p:ext uri="{BB962C8B-B14F-4D97-AF65-F5344CB8AC3E}">
        <p14:creationId xmlns:p14="http://schemas.microsoft.com/office/powerpoint/2010/main" val="227952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528AC89-0717-4257-A99C-8016976B82CF}" type="datetimeFigureOut">
              <a:rPr lang="tr-TR" smtClean="0"/>
              <a:t>2.10.2020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B09A945-BA9B-401E-8658-42D185041185}" type="slidenum">
              <a:rPr lang="tr-TR" smtClean="0"/>
              <a:t>‹#›</a:t>
            </a:fld>
            <a:endParaRPr lang="tr-TR"/>
          </a:p>
        </p:txBody>
      </p:sp>
    </p:spTree>
    <p:extLst>
      <p:ext uri="{BB962C8B-B14F-4D97-AF65-F5344CB8AC3E}">
        <p14:creationId xmlns:p14="http://schemas.microsoft.com/office/powerpoint/2010/main" val="404774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528AC89-0717-4257-A99C-8016976B82CF}" type="datetimeFigureOut">
              <a:rPr lang="tr-TR" smtClean="0"/>
              <a:t>2.10.2020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B09A945-BA9B-401E-8658-42D185041185}" type="slidenum">
              <a:rPr lang="tr-TR" smtClean="0"/>
              <a:t>‹#›</a:t>
            </a:fld>
            <a:endParaRPr lang="tr-TR"/>
          </a:p>
        </p:txBody>
      </p:sp>
    </p:spTree>
    <p:extLst>
      <p:ext uri="{BB962C8B-B14F-4D97-AF65-F5344CB8AC3E}">
        <p14:creationId xmlns:p14="http://schemas.microsoft.com/office/powerpoint/2010/main" val="363296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28AC89-0717-4257-A99C-8016976B82CF}" type="datetimeFigureOut">
              <a:rPr lang="tr-TR" smtClean="0"/>
              <a:t>2.10.2020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5B09A945-BA9B-401E-8658-42D185041185}" type="slidenum">
              <a:rPr lang="tr-TR" smtClean="0"/>
              <a:t>‹#›</a:t>
            </a:fld>
            <a:endParaRPr lang="tr-TR"/>
          </a:p>
        </p:txBody>
      </p:sp>
    </p:spTree>
    <p:extLst>
      <p:ext uri="{BB962C8B-B14F-4D97-AF65-F5344CB8AC3E}">
        <p14:creationId xmlns:p14="http://schemas.microsoft.com/office/powerpoint/2010/main" val="32979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28AC89-0717-4257-A99C-8016976B82CF}" type="datetimeFigureOut">
              <a:rPr lang="tr-TR" smtClean="0"/>
              <a:t>2.10.2020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B09A945-BA9B-401E-8658-42D185041185}" type="slidenum">
              <a:rPr lang="tr-TR" smtClean="0"/>
              <a:t>‹#›</a:t>
            </a:fld>
            <a:endParaRPr lang="tr-TR"/>
          </a:p>
        </p:txBody>
      </p:sp>
    </p:spTree>
    <p:extLst>
      <p:ext uri="{BB962C8B-B14F-4D97-AF65-F5344CB8AC3E}">
        <p14:creationId xmlns:p14="http://schemas.microsoft.com/office/powerpoint/2010/main" val="229323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528AC89-0717-4257-A99C-8016976B82CF}"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B09A945-BA9B-401E-8658-42D185041185}" type="slidenum">
              <a:rPr lang="tr-TR" smtClean="0"/>
              <a:t>‹#›</a:t>
            </a:fld>
            <a:endParaRPr lang="tr-TR"/>
          </a:p>
        </p:txBody>
      </p:sp>
    </p:spTree>
    <p:extLst>
      <p:ext uri="{BB962C8B-B14F-4D97-AF65-F5344CB8AC3E}">
        <p14:creationId xmlns:p14="http://schemas.microsoft.com/office/powerpoint/2010/main" val="76345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28AC89-0717-4257-A99C-8016976B82CF}" type="datetimeFigureOut">
              <a:rPr lang="tr-TR" smtClean="0"/>
              <a:t>2.10.2020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B09A945-BA9B-401E-8658-42D185041185}"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001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SEUE1003 WATER </a:t>
            </a:r>
            <a:r>
              <a:rPr lang="tr-TR" dirty="0" smtClean="0"/>
              <a:t>LITERACY</a:t>
            </a:r>
            <a:endParaRPr lang="tr-TR" dirty="0"/>
          </a:p>
        </p:txBody>
      </p:sp>
      <p:sp>
        <p:nvSpPr>
          <p:cNvPr id="3" name="Alt Başlık 2"/>
          <p:cNvSpPr>
            <a:spLocks noGrp="1"/>
          </p:cNvSpPr>
          <p:nvPr>
            <p:ph type="subTitle" idx="1"/>
          </p:nvPr>
        </p:nvSpPr>
        <p:spPr/>
        <p:txBody>
          <a:bodyPr/>
          <a:lstStyle/>
          <a:p>
            <a:r>
              <a:rPr lang="tr-TR" dirty="0" err="1" smtClean="0"/>
              <a:t>assıst</a:t>
            </a:r>
            <a:r>
              <a:rPr lang="tr-TR" dirty="0" smtClean="0"/>
              <a:t>. Prof. Şeyda Fikirdeşici Ergen </a:t>
            </a:r>
            <a:endParaRPr lang="tr-TR" dirty="0"/>
          </a:p>
        </p:txBody>
      </p:sp>
    </p:spTree>
    <p:extLst>
      <p:ext uri="{BB962C8B-B14F-4D97-AF65-F5344CB8AC3E}">
        <p14:creationId xmlns:p14="http://schemas.microsoft.com/office/powerpoint/2010/main" val="79646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63730" y="5071209"/>
            <a:ext cx="5650180" cy="1663223"/>
          </a:xfrm>
        </p:spPr>
        <p:txBody>
          <a:bodyPr>
            <a:noAutofit/>
          </a:bodyPr>
          <a:lstStyle/>
          <a:p>
            <a:pPr marL="0" indent="0" algn="just">
              <a:buNone/>
            </a:pPr>
            <a:r>
              <a:rPr lang="en-US" sz="2000" dirty="0" smtClean="0"/>
              <a:t>Humans can speed up the process of eutrophication by adding excess nutrients and sediment</a:t>
            </a:r>
            <a:r>
              <a:rPr lang="tr-TR" sz="2000" smtClean="0"/>
              <a:t>, </a:t>
            </a:r>
            <a:r>
              <a:rPr lang="en-US" sz="2000" smtClean="0"/>
              <a:t>It </a:t>
            </a:r>
            <a:r>
              <a:rPr lang="en-US" sz="2000" dirty="0"/>
              <a:t>is </a:t>
            </a:r>
            <a:r>
              <a:rPr lang="en-US" sz="2000" dirty="0" smtClean="0"/>
              <a:t>a</a:t>
            </a:r>
            <a:r>
              <a:rPr lang="tr-TR" sz="2000" dirty="0" smtClean="0"/>
              <a:t> </a:t>
            </a:r>
            <a:r>
              <a:rPr lang="tr-TR" sz="2000" dirty="0" err="1" smtClean="0"/>
              <a:t>process</a:t>
            </a:r>
            <a:r>
              <a:rPr lang="en-US" sz="2000" dirty="0" smtClean="0"/>
              <a:t> </a:t>
            </a:r>
            <a:r>
              <a:rPr lang="en-US" sz="2000" dirty="0"/>
              <a:t>that has happened in a short time like </a:t>
            </a:r>
            <a:r>
              <a:rPr lang="en-US" sz="2000" dirty="0" smtClean="0"/>
              <a:t>decades.</a:t>
            </a:r>
            <a:r>
              <a:rPr lang="tr-TR" sz="2000" dirty="0"/>
              <a:t> </a:t>
            </a:r>
            <a:r>
              <a:rPr lang="en-US" sz="2000" dirty="0" smtClean="0"/>
              <a:t>This </a:t>
            </a:r>
            <a:r>
              <a:rPr lang="en-US" sz="2000" dirty="0"/>
              <a:t>type </a:t>
            </a:r>
            <a:r>
              <a:rPr lang="en-US" sz="2000" dirty="0" smtClean="0"/>
              <a:t>of</a:t>
            </a:r>
            <a:r>
              <a:rPr lang="tr-TR" sz="2000" dirty="0" smtClean="0"/>
              <a:t> </a:t>
            </a:r>
            <a:r>
              <a:rPr lang="en-US" sz="2000" dirty="0" smtClean="0"/>
              <a:t>eutrophication </a:t>
            </a:r>
            <a:r>
              <a:rPr lang="en-US" sz="2000" dirty="0"/>
              <a:t>is called cultural eutrophication because humans cause it. </a:t>
            </a:r>
            <a:endParaRPr lang="tr-TR" sz="2000" dirty="0" smtClean="0"/>
          </a:p>
          <a:p>
            <a:pPr marL="0" indent="0" algn="just">
              <a:buNone/>
            </a:pPr>
            <a:endParaRPr lang="tr-TR" sz="2000" dirty="0"/>
          </a:p>
        </p:txBody>
      </p:sp>
      <p:pic>
        <p:nvPicPr>
          <p:cNvPr id="4" name="Resim 3"/>
          <p:cNvPicPr>
            <a:picLocks noChangeAspect="1"/>
          </p:cNvPicPr>
          <p:nvPr/>
        </p:nvPicPr>
        <p:blipFill>
          <a:blip r:embed="rId3"/>
          <a:stretch>
            <a:fillRect/>
          </a:stretch>
        </p:blipFill>
        <p:spPr>
          <a:xfrm>
            <a:off x="6462584" y="2055666"/>
            <a:ext cx="5499773" cy="3015718"/>
          </a:xfrm>
          <a:prstGeom prst="rect">
            <a:avLst/>
          </a:prstGeom>
        </p:spPr>
      </p:pic>
      <p:sp>
        <p:nvSpPr>
          <p:cNvPr id="2" name="Dikdörtgen 1"/>
          <p:cNvSpPr/>
          <p:nvPr/>
        </p:nvSpPr>
        <p:spPr>
          <a:xfrm>
            <a:off x="6890384" y="1209715"/>
            <a:ext cx="4135043" cy="584775"/>
          </a:xfrm>
          <a:prstGeom prst="rect">
            <a:avLst/>
          </a:prstGeom>
        </p:spPr>
        <p:txBody>
          <a:bodyPr wrap="none">
            <a:spAutoFit/>
          </a:bodyPr>
          <a:lstStyle/>
          <a:p>
            <a:r>
              <a:rPr lang="tr-TR" sz="3200" b="1" dirty="0" err="1" smtClean="0">
                <a:solidFill>
                  <a:srgbClr val="FF0000"/>
                </a:solidFill>
              </a:rPr>
              <a:t>Cultural</a:t>
            </a:r>
            <a:r>
              <a:rPr lang="tr-TR" sz="3200" b="1" dirty="0" smtClean="0">
                <a:solidFill>
                  <a:srgbClr val="FF0000"/>
                </a:solidFill>
              </a:rPr>
              <a:t> </a:t>
            </a:r>
            <a:r>
              <a:rPr lang="en-US" sz="3200" b="1" dirty="0">
                <a:solidFill>
                  <a:srgbClr val="FF0000"/>
                </a:solidFill>
              </a:rPr>
              <a:t>Eutrophication</a:t>
            </a:r>
            <a:endParaRPr lang="tr-TR" sz="3200" b="1" dirty="0">
              <a:solidFill>
                <a:srgbClr val="FF0000"/>
              </a:solidFill>
            </a:endParaRPr>
          </a:p>
        </p:txBody>
      </p:sp>
      <p:sp>
        <p:nvSpPr>
          <p:cNvPr id="9" name="Dikdörtgen 8"/>
          <p:cNvSpPr/>
          <p:nvPr/>
        </p:nvSpPr>
        <p:spPr>
          <a:xfrm>
            <a:off x="3094403" y="94757"/>
            <a:ext cx="5863503" cy="769441"/>
          </a:xfrm>
          <a:prstGeom prst="rect">
            <a:avLst/>
          </a:prstGeom>
        </p:spPr>
        <p:txBody>
          <a:bodyPr wrap="square">
            <a:spAutoFit/>
          </a:bodyPr>
          <a:lstStyle/>
          <a:p>
            <a:pPr algn="ctr"/>
            <a:r>
              <a:rPr lang="en-US" sz="4400" b="1" dirty="0"/>
              <a:t>Types of Eutrophication</a:t>
            </a:r>
            <a:endParaRPr lang="tr-TR" sz="4400" dirty="0"/>
          </a:p>
        </p:txBody>
      </p:sp>
      <p:sp>
        <p:nvSpPr>
          <p:cNvPr id="13" name="Metin kutusu 12"/>
          <p:cNvSpPr txBox="1"/>
          <p:nvPr/>
        </p:nvSpPr>
        <p:spPr>
          <a:xfrm>
            <a:off x="623934" y="1267046"/>
            <a:ext cx="4065537" cy="584775"/>
          </a:xfrm>
          <a:prstGeom prst="rect">
            <a:avLst/>
          </a:prstGeom>
          <a:noFill/>
        </p:spPr>
        <p:txBody>
          <a:bodyPr wrap="none" rtlCol="0">
            <a:spAutoFit/>
          </a:bodyPr>
          <a:lstStyle/>
          <a:p>
            <a:r>
              <a:rPr lang="tr-TR" sz="3200" b="1" dirty="0" smtClean="0">
                <a:solidFill>
                  <a:srgbClr val="FF0000"/>
                </a:solidFill>
              </a:rPr>
              <a:t>Natural </a:t>
            </a:r>
            <a:r>
              <a:rPr lang="en-US" sz="3200" b="1" dirty="0">
                <a:solidFill>
                  <a:srgbClr val="FF0000"/>
                </a:solidFill>
              </a:rPr>
              <a:t>Eutrophication</a:t>
            </a:r>
            <a:endParaRPr lang="tr-TR" sz="3200" b="1" dirty="0">
              <a:solidFill>
                <a:srgbClr val="FF0000"/>
              </a:solidFill>
            </a:endParaRPr>
          </a:p>
        </p:txBody>
      </p:sp>
      <p:pic>
        <p:nvPicPr>
          <p:cNvPr id="14" name="Resim 13"/>
          <p:cNvPicPr>
            <a:picLocks noChangeAspect="1"/>
          </p:cNvPicPr>
          <p:nvPr/>
        </p:nvPicPr>
        <p:blipFill>
          <a:blip r:embed="rId4"/>
          <a:stretch>
            <a:fillRect/>
          </a:stretch>
        </p:blipFill>
        <p:spPr>
          <a:xfrm>
            <a:off x="157162" y="2122244"/>
            <a:ext cx="5341763" cy="2950473"/>
          </a:xfrm>
          <a:prstGeom prst="rect">
            <a:avLst/>
          </a:prstGeom>
        </p:spPr>
      </p:pic>
      <p:sp>
        <p:nvSpPr>
          <p:cNvPr id="15" name="İçerik Yer Tutucusu 2"/>
          <p:cNvSpPr txBox="1">
            <a:spLocks/>
          </p:cNvSpPr>
          <p:nvPr/>
        </p:nvSpPr>
        <p:spPr>
          <a:xfrm>
            <a:off x="157163" y="5319312"/>
            <a:ext cx="5341763" cy="12981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smtClean="0"/>
              <a:t>Eutrophication is a natural process that a lake goes through over hundreds to thousands of years.</a:t>
            </a:r>
            <a:r>
              <a:rPr lang="tr-TR" sz="2000" dirty="0" smtClean="0"/>
              <a:t> </a:t>
            </a:r>
            <a:r>
              <a:rPr lang="en-US" sz="2000" dirty="0" smtClean="0"/>
              <a:t>Natural eutrophication is also sometimes referred to as lake aging.</a:t>
            </a:r>
            <a:endParaRPr lang="en-US" sz="2000" dirty="0"/>
          </a:p>
        </p:txBody>
      </p:sp>
      <p:sp>
        <p:nvSpPr>
          <p:cNvPr id="5" name="Oval 4"/>
          <p:cNvSpPr/>
          <p:nvPr/>
        </p:nvSpPr>
        <p:spPr>
          <a:xfrm>
            <a:off x="1940011" y="4633784"/>
            <a:ext cx="1433384" cy="5931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p:cNvSpPr/>
          <p:nvPr/>
        </p:nvSpPr>
        <p:spPr>
          <a:xfrm>
            <a:off x="3880022" y="3164345"/>
            <a:ext cx="444843" cy="295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p:cNvSpPr/>
          <p:nvPr/>
        </p:nvSpPr>
        <p:spPr>
          <a:xfrm>
            <a:off x="4596714" y="2575038"/>
            <a:ext cx="506627" cy="3688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9452919" y="2055666"/>
            <a:ext cx="2608292" cy="11086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8241957" y="4633784"/>
            <a:ext cx="1210962" cy="437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58916" y="1937578"/>
            <a:ext cx="1698350" cy="369332"/>
          </a:xfrm>
          <a:prstGeom prst="rect">
            <a:avLst/>
          </a:prstGeom>
          <a:noFill/>
        </p:spPr>
        <p:txBody>
          <a:bodyPr wrap="none" rtlCol="0">
            <a:spAutoFit/>
          </a:bodyPr>
          <a:lstStyle/>
          <a:p>
            <a:r>
              <a:rPr lang="tr-TR" b="1" dirty="0" err="1"/>
              <a:t>erosion</a:t>
            </a:r>
            <a:r>
              <a:rPr lang="tr-TR" b="1" dirty="0"/>
              <a:t> of </a:t>
            </a:r>
            <a:r>
              <a:rPr lang="tr-TR" b="1" dirty="0" err="1"/>
              <a:t>rocks</a:t>
            </a:r>
            <a:endParaRPr lang="tr-TR" b="1" dirty="0"/>
          </a:p>
        </p:txBody>
      </p:sp>
      <p:sp>
        <p:nvSpPr>
          <p:cNvPr id="20" name="Dikdörtgen 19"/>
          <p:cNvSpPr/>
          <p:nvPr/>
        </p:nvSpPr>
        <p:spPr>
          <a:xfrm>
            <a:off x="2212958" y="1959111"/>
            <a:ext cx="2637069" cy="369332"/>
          </a:xfrm>
          <a:prstGeom prst="rect">
            <a:avLst/>
          </a:prstGeom>
        </p:spPr>
        <p:txBody>
          <a:bodyPr wrap="none">
            <a:spAutoFit/>
          </a:bodyPr>
          <a:lstStyle/>
          <a:p>
            <a:r>
              <a:rPr lang="en-US" b="1" dirty="0"/>
              <a:t>soil structure of lake floor</a:t>
            </a:r>
            <a:endParaRPr lang="tr-TR" b="1" dirty="0"/>
          </a:p>
        </p:txBody>
      </p:sp>
      <p:sp>
        <p:nvSpPr>
          <p:cNvPr id="22" name="Dikdörtgen 21"/>
          <p:cNvSpPr/>
          <p:nvPr/>
        </p:nvSpPr>
        <p:spPr>
          <a:xfrm>
            <a:off x="2148361" y="2332076"/>
            <a:ext cx="1210652" cy="369332"/>
          </a:xfrm>
          <a:prstGeom prst="rect">
            <a:avLst/>
          </a:prstGeom>
        </p:spPr>
        <p:txBody>
          <a:bodyPr wrap="none">
            <a:spAutoFit/>
          </a:bodyPr>
          <a:lstStyle/>
          <a:p>
            <a:r>
              <a:rPr lang="tr-TR" b="1" dirty="0" err="1"/>
              <a:t>forest</a:t>
            </a:r>
            <a:r>
              <a:rPr lang="tr-TR" b="1" dirty="0"/>
              <a:t> </a:t>
            </a:r>
            <a:r>
              <a:rPr lang="tr-TR" b="1" dirty="0" err="1"/>
              <a:t>fires</a:t>
            </a:r>
            <a:endParaRPr lang="tr-TR" b="1" dirty="0"/>
          </a:p>
        </p:txBody>
      </p:sp>
      <p:sp>
        <p:nvSpPr>
          <p:cNvPr id="23" name="Dikdörtgen 22"/>
          <p:cNvSpPr/>
          <p:nvPr/>
        </p:nvSpPr>
        <p:spPr>
          <a:xfrm>
            <a:off x="1975814" y="2750406"/>
            <a:ext cx="1383199" cy="369332"/>
          </a:xfrm>
          <a:prstGeom prst="rect">
            <a:avLst/>
          </a:prstGeom>
        </p:spPr>
        <p:txBody>
          <a:bodyPr wrap="none">
            <a:spAutoFit/>
          </a:bodyPr>
          <a:lstStyle/>
          <a:p>
            <a:r>
              <a:rPr lang="tr-TR" b="1" dirty="0" err="1"/>
              <a:t>plant</a:t>
            </a:r>
            <a:r>
              <a:rPr lang="tr-TR" b="1" dirty="0"/>
              <a:t> </a:t>
            </a:r>
            <a:r>
              <a:rPr lang="tr-TR" b="1" dirty="0" err="1"/>
              <a:t>pollen</a:t>
            </a:r>
            <a:r>
              <a:rPr lang="tr-TR" b="1" dirty="0"/>
              <a:t> </a:t>
            </a:r>
          </a:p>
        </p:txBody>
      </p:sp>
      <p:sp>
        <p:nvSpPr>
          <p:cNvPr id="24" name="Dikdörtgen 23"/>
          <p:cNvSpPr/>
          <p:nvPr/>
        </p:nvSpPr>
        <p:spPr>
          <a:xfrm>
            <a:off x="2054588" y="3202489"/>
            <a:ext cx="896784" cy="369332"/>
          </a:xfrm>
          <a:prstGeom prst="rect">
            <a:avLst/>
          </a:prstGeom>
        </p:spPr>
        <p:txBody>
          <a:bodyPr wrap="none">
            <a:spAutoFit/>
          </a:bodyPr>
          <a:lstStyle/>
          <a:p>
            <a:r>
              <a:rPr lang="tr-TR" b="1" dirty="0" err="1"/>
              <a:t>erosion</a:t>
            </a:r>
            <a:endParaRPr lang="tr-TR" b="1" dirty="0"/>
          </a:p>
        </p:txBody>
      </p:sp>
      <p:sp>
        <p:nvSpPr>
          <p:cNvPr id="25" name="Dikdörtgen 24"/>
          <p:cNvSpPr/>
          <p:nvPr/>
        </p:nvSpPr>
        <p:spPr>
          <a:xfrm>
            <a:off x="10420653" y="1221524"/>
            <a:ext cx="1621341" cy="369332"/>
          </a:xfrm>
          <a:prstGeom prst="rect">
            <a:avLst/>
          </a:prstGeom>
        </p:spPr>
        <p:txBody>
          <a:bodyPr wrap="none">
            <a:spAutoFit/>
          </a:bodyPr>
          <a:lstStyle/>
          <a:p>
            <a:r>
              <a:rPr lang="tr-TR" b="1" dirty="0" err="1"/>
              <a:t>Sewage</a:t>
            </a:r>
            <a:r>
              <a:rPr lang="tr-TR" b="1" dirty="0"/>
              <a:t> </a:t>
            </a:r>
            <a:r>
              <a:rPr lang="tr-TR" b="1" dirty="0" err="1"/>
              <a:t>wastes</a:t>
            </a:r>
            <a:endParaRPr lang="tr-TR" b="1" dirty="0"/>
          </a:p>
        </p:txBody>
      </p:sp>
      <p:sp>
        <p:nvSpPr>
          <p:cNvPr id="26" name="Dikdörtgen 25"/>
          <p:cNvSpPr/>
          <p:nvPr/>
        </p:nvSpPr>
        <p:spPr>
          <a:xfrm>
            <a:off x="7159561" y="2208654"/>
            <a:ext cx="3596690" cy="369332"/>
          </a:xfrm>
          <a:prstGeom prst="rect">
            <a:avLst/>
          </a:prstGeom>
        </p:spPr>
        <p:txBody>
          <a:bodyPr wrap="none">
            <a:spAutoFit/>
          </a:bodyPr>
          <a:lstStyle/>
          <a:p>
            <a:r>
              <a:rPr lang="tr-TR" b="1" dirty="0" err="1"/>
              <a:t>industrial</a:t>
            </a:r>
            <a:r>
              <a:rPr lang="tr-TR" b="1" dirty="0"/>
              <a:t> </a:t>
            </a:r>
            <a:r>
              <a:rPr lang="tr-TR" b="1" dirty="0" err="1"/>
              <a:t>and</a:t>
            </a:r>
            <a:r>
              <a:rPr lang="tr-TR" b="1" dirty="0"/>
              <a:t> </a:t>
            </a:r>
            <a:r>
              <a:rPr lang="tr-TR" b="1" dirty="0" err="1"/>
              <a:t>domestic</a:t>
            </a:r>
            <a:r>
              <a:rPr lang="tr-TR" b="1" dirty="0"/>
              <a:t> </a:t>
            </a:r>
            <a:r>
              <a:rPr lang="tr-TR" b="1" dirty="0" err="1"/>
              <a:t>wastewater</a:t>
            </a:r>
            <a:endParaRPr lang="tr-TR" b="1" dirty="0"/>
          </a:p>
        </p:txBody>
      </p:sp>
      <p:sp>
        <p:nvSpPr>
          <p:cNvPr id="27" name="Dikdörtgen 26"/>
          <p:cNvSpPr/>
          <p:nvPr/>
        </p:nvSpPr>
        <p:spPr>
          <a:xfrm>
            <a:off x="9731801" y="4023185"/>
            <a:ext cx="2279983" cy="923330"/>
          </a:xfrm>
          <a:prstGeom prst="rect">
            <a:avLst/>
          </a:prstGeom>
        </p:spPr>
        <p:txBody>
          <a:bodyPr wrap="none">
            <a:spAutoFit/>
          </a:bodyPr>
          <a:lstStyle/>
          <a:p>
            <a:r>
              <a:rPr lang="en-US" b="1" dirty="0"/>
              <a:t>drainage waters from </a:t>
            </a:r>
            <a:endParaRPr lang="tr-TR" b="1" dirty="0" smtClean="0"/>
          </a:p>
          <a:p>
            <a:r>
              <a:rPr lang="en-US" b="1" dirty="0" smtClean="0"/>
              <a:t>agricultural </a:t>
            </a:r>
            <a:r>
              <a:rPr lang="en-US" b="1" dirty="0"/>
              <a:t>land and </a:t>
            </a:r>
            <a:endParaRPr lang="tr-TR" b="1" dirty="0" smtClean="0"/>
          </a:p>
          <a:p>
            <a:r>
              <a:rPr lang="en-US" b="1" dirty="0" smtClean="0"/>
              <a:t>fertilization</a:t>
            </a:r>
            <a:endParaRPr lang="tr-TR" b="1" dirty="0"/>
          </a:p>
        </p:txBody>
      </p:sp>
      <p:sp>
        <p:nvSpPr>
          <p:cNvPr id="28" name="Dikdörtgen 27"/>
          <p:cNvSpPr/>
          <p:nvPr/>
        </p:nvSpPr>
        <p:spPr>
          <a:xfrm>
            <a:off x="6040912" y="4449118"/>
            <a:ext cx="1208472" cy="369332"/>
          </a:xfrm>
          <a:prstGeom prst="rect">
            <a:avLst/>
          </a:prstGeom>
        </p:spPr>
        <p:txBody>
          <a:bodyPr wrap="none">
            <a:spAutoFit/>
          </a:bodyPr>
          <a:lstStyle/>
          <a:p>
            <a:r>
              <a:rPr lang="tr-TR" b="1" dirty="0" err="1"/>
              <a:t>detergents</a:t>
            </a:r>
            <a:endParaRPr lang="tr-TR" b="1" dirty="0"/>
          </a:p>
        </p:txBody>
      </p:sp>
    </p:spTree>
    <p:extLst>
      <p:ext uri="{BB962C8B-B14F-4D97-AF65-F5344CB8AC3E}">
        <p14:creationId xmlns:p14="http://schemas.microsoft.com/office/powerpoint/2010/main" val="355588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 calcmode="lin" valueType="num">
                                      <p:cBhvr additive="base">
                                        <p:cTn id="2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 calcmode="lin" valueType="num">
                                      <p:cBhvr additive="base">
                                        <p:cTn id="2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anim calcmode="lin" valueType="num">
                                      <p:cBhvr additive="base">
                                        <p:cTn id="3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 calcmode="lin" valueType="num">
                                      <p:cBhvr additive="base">
                                        <p:cTn id="40"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 calcmode="lin" valueType="num">
                                      <p:cBhvr additive="base">
                                        <p:cTn id="5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6">
                                            <p:txEl>
                                              <p:pRg st="0" end="0"/>
                                            </p:txEl>
                                          </p:spTgt>
                                        </p:tgtEl>
                                        <p:attrNameLst>
                                          <p:attrName>style.visibility</p:attrName>
                                        </p:attrNameLst>
                                      </p:cBhvr>
                                      <p:to>
                                        <p:strVal val="visible"/>
                                      </p:to>
                                    </p:set>
                                    <p:anim calcmode="lin" valueType="num">
                                      <p:cBhvr additive="base">
                                        <p:cTn id="5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7">
                                            <p:txEl>
                                              <p:pRg st="0" end="0"/>
                                            </p:txEl>
                                          </p:spTgt>
                                        </p:tgtEl>
                                        <p:attrNameLst>
                                          <p:attrName>style.visibility</p:attrName>
                                        </p:attrNameLst>
                                      </p:cBhvr>
                                      <p:to>
                                        <p:strVal val="visible"/>
                                      </p:to>
                                    </p:set>
                                    <p:anim calcmode="lin" valueType="num">
                                      <p:cBhvr additive="base">
                                        <p:cTn id="64"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7">
                                            <p:txEl>
                                              <p:pRg st="1" end="1"/>
                                            </p:txEl>
                                          </p:spTgt>
                                        </p:tgtEl>
                                        <p:attrNameLst>
                                          <p:attrName>style.visibility</p:attrName>
                                        </p:attrNameLst>
                                      </p:cBhvr>
                                      <p:to>
                                        <p:strVal val="visible"/>
                                      </p:to>
                                    </p:set>
                                    <p:anim calcmode="lin" valueType="num">
                                      <p:cBhvr additive="base">
                                        <p:cTn id="70"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7">
                                            <p:txEl>
                                              <p:pRg st="2" end="2"/>
                                            </p:txEl>
                                          </p:spTgt>
                                        </p:tgtEl>
                                        <p:attrNameLst>
                                          <p:attrName>style.visibility</p:attrName>
                                        </p:attrNameLst>
                                      </p:cBhvr>
                                      <p:to>
                                        <p:strVal val="visible"/>
                                      </p:to>
                                    </p:set>
                                    <p:anim calcmode="lin" valueType="num">
                                      <p:cBhvr additive="base">
                                        <p:cTn id="76"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8">
                                            <p:txEl>
                                              <p:pRg st="0" end="0"/>
                                            </p:txEl>
                                          </p:spTgt>
                                        </p:tgtEl>
                                        <p:attrNameLst>
                                          <p:attrName>style.visibility</p:attrName>
                                        </p:attrNameLst>
                                      </p:cBhvr>
                                      <p:to>
                                        <p:strVal val="visible"/>
                                      </p:to>
                                    </p:set>
                                    <p:animEffect transition="in" filter="fade">
                                      <p:cBhvr>
                                        <p:cTn id="82" dur="1000"/>
                                        <p:tgtEl>
                                          <p:spTgt spid="28">
                                            <p:txEl>
                                              <p:pRg st="0" end="0"/>
                                            </p:txEl>
                                          </p:spTgt>
                                        </p:tgtEl>
                                      </p:cBhvr>
                                    </p:animEffect>
                                    <p:anim calcmode="lin" valueType="num">
                                      <p:cBhvr>
                                        <p:cTn id="83"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21"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1260" y="1"/>
            <a:ext cx="12203260" cy="6858000"/>
          </a:xfrm>
          <a:prstGeom prst="rect">
            <a:avLst/>
          </a:prstGeom>
        </p:spPr>
      </p:pic>
      <p:sp>
        <p:nvSpPr>
          <p:cNvPr id="3" name="İçerik Yer Tutucusu 2"/>
          <p:cNvSpPr>
            <a:spLocks noGrp="1"/>
          </p:cNvSpPr>
          <p:nvPr>
            <p:ph idx="1"/>
          </p:nvPr>
        </p:nvSpPr>
        <p:spPr>
          <a:xfrm>
            <a:off x="-11259" y="2578308"/>
            <a:ext cx="12203260" cy="1169233"/>
          </a:xfrm>
          <a:solidFill>
            <a:srgbClr val="9DC3E6">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20000"/>
          </a:bodyPr>
          <a:lstStyle/>
          <a:p>
            <a:pPr marL="0" indent="0" algn="r">
              <a:buNone/>
            </a:pPr>
            <a:endParaRPr lang="tr-TR" sz="4400" b="1" dirty="0" smtClean="0">
              <a:solidFill>
                <a:schemeClr val="tx1"/>
              </a:solidFill>
            </a:endParaRPr>
          </a:p>
          <a:p>
            <a:pPr marL="0" indent="0" algn="r">
              <a:buNone/>
            </a:pPr>
            <a:r>
              <a:rPr lang="tr-TR" sz="4400" b="1" dirty="0" smtClean="0">
                <a:solidFill>
                  <a:schemeClr val="tx1"/>
                </a:solidFill>
              </a:rPr>
              <a:t>POSSIBLE SOLUTIONS FOR EUTROPHICATION </a:t>
            </a:r>
          </a:p>
          <a:p>
            <a:pPr algn="r"/>
            <a:endParaRPr lang="tr-TR" dirty="0" smtClean="0"/>
          </a:p>
          <a:p>
            <a:endParaRPr lang="tr-TR" dirty="0"/>
          </a:p>
        </p:txBody>
      </p:sp>
    </p:spTree>
    <p:extLst>
      <p:ext uri="{BB962C8B-B14F-4D97-AF65-F5344CB8AC3E}">
        <p14:creationId xmlns:p14="http://schemas.microsoft.com/office/powerpoint/2010/main" val="160791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 y="1062960"/>
            <a:ext cx="6697013" cy="5406420"/>
          </a:xfrm>
        </p:spPr>
        <p:txBody>
          <a:bodyPr>
            <a:normAutofit/>
          </a:bodyPr>
          <a:lstStyle/>
          <a:p>
            <a:pPr marL="514350" indent="-514350">
              <a:buAutoNum type="arabicPeriod"/>
            </a:pPr>
            <a:r>
              <a:rPr lang="en-US" dirty="0" smtClean="0"/>
              <a:t>Control </a:t>
            </a:r>
            <a:r>
              <a:rPr lang="en-US" dirty="0"/>
              <a:t>of Phosphorus and Nitrogen Bringing Water Resources to the </a:t>
            </a:r>
            <a:r>
              <a:rPr lang="en-US" dirty="0" smtClean="0"/>
              <a:t>Lake</a:t>
            </a:r>
            <a:endParaRPr lang="tr-TR" dirty="0" smtClean="0"/>
          </a:p>
          <a:p>
            <a:pPr marL="514350" indent="-514350">
              <a:buAutoNum type="arabicPeriod"/>
            </a:pPr>
            <a:r>
              <a:rPr lang="tr-TR" dirty="0" err="1" smtClean="0"/>
              <a:t>Promoting</a:t>
            </a:r>
            <a:r>
              <a:rPr lang="tr-TR" dirty="0" smtClean="0"/>
              <a:t> </a:t>
            </a:r>
            <a:r>
              <a:rPr lang="tr-TR" dirty="0" err="1" smtClean="0"/>
              <a:t>Phosphorus</a:t>
            </a:r>
            <a:r>
              <a:rPr lang="tr-TR" dirty="0" smtClean="0"/>
              <a:t>-</a:t>
            </a:r>
            <a:r>
              <a:rPr lang="tr-TR" dirty="0" err="1" smtClean="0"/>
              <a:t>Free</a:t>
            </a:r>
            <a:r>
              <a:rPr lang="tr-TR" dirty="0" smtClean="0"/>
              <a:t> </a:t>
            </a:r>
            <a:r>
              <a:rPr lang="tr-TR" dirty="0" err="1" smtClean="0"/>
              <a:t>Detergent</a:t>
            </a:r>
            <a:r>
              <a:rPr lang="tr-TR" dirty="0" smtClean="0"/>
              <a:t> </a:t>
            </a:r>
            <a:r>
              <a:rPr lang="tr-TR" dirty="0" err="1" smtClean="0"/>
              <a:t>Usage</a:t>
            </a:r>
            <a:endParaRPr lang="tr-TR" dirty="0" smtClean="0"/>
          </a:p>
          <a:p>
            <a:pPr marL="514350" indent="-514350">
              <a:buFont typeface="Arial" panose="020B0604020202020204" pitchFamily="34" charset="0"/>
              <a:buAutoNum type="arabicPeriod"/>
            </a:pPr>
            <a:r>
              <a:rPr lang="tr-TR" dirty="0" err="1" smtClean="0"/>
              <a:t>Nutrient</a:t>
            </a:r>
            <a:r>
              <a:rPr lang="tr-TR" dirty="0" smtClean="0"/>
              <a:t> (</a:t>
            </a:r>
            <a:r>
              <a:rPr lang="tr-TR" dirty="0" err="1" smtClean="0"/>
              <a:t>Phosphorus</a:t>
            </a:r>
            <a:r>
              <a:rPr lang="tr-TR" dirty="0" smtClean="0"/>
              <a:t> </a:t>
            </a:r>
            <a:r>
              <a:rPr lang="tr-TR" dirty="0" err="1" smtClean="0"/>
              <a:t>and</a:t>
            </a:r>
            <a:r>
              <a:rPr lang="tr-TR" dirty="0" smtClean="0"/>
              <a:t> </a:t>
            </a:r>
            <a:r>
              <a:rPr lang="tr-TR" dirty="0" err="1" smtClean="0"/>
              <a:t>Nitrogen</a:t>
            </a:r>
            <a:r>
              <a:rPr lang="tr-TR" dirty="0" smtClean="0"/>
              <a:t>) </a:t>
            </a:r>
            <a:r>
              <a:rPr lang="tr-TR" dirty="0" err="1" smtClean="0"/>
              <a:t>Inactivation</a:t>
            </a:r>
            <a:r>
              <a:rPr lang="tr-TR" dirty="0" smtClean="0"/>
              <a:t> (</a:t>
            </a:r>
            <a:r>
              <a:rPr lang="tr-TR" dirty="0" err="1" smtClean="0"/>
              <a:t>Aluminum</a:t>
            </a:r>
            <a:r>
              <a:rPr lang="tr-TR" dirty="0" smtClean="0"/>
              <a:t> </a:t>
            </a:r>
            <a:r>
              <a:rPr lang="tr-TR" dirty="0" err="1" smtClean="0"/>
              <a:t>Sulphate</a:t>
            </a:r>
            <a:r>
              <a:rPr lang="tr-TR" dirty="0" smtClean="0"/>
              <a:t> </a:t>
            </a:r>
            <a:r>
              <a:rPr lang="tr-TR" dirty="0" err="1" smtClean="0"/>
              <a:t>Method</a:t>
            </a:r>
            <a:r>
              <a:rPr lang="tr-TR" dirty="0" smtClean="0"/>
              <a:t>)</a:t>
            </a:r>
          </a:p>
          <a:p>
            <a:pPr marL="514350" indent="-514350">
              <a:buFont typeface="Arial" panose="020B0604020202020204" pitchFamily="34" charset="0"/>
              <a:buAutoNum type="arabicPeriod"/>
            </a:pPr>
            <a:r>
              <a:rPr lang="en-US" dirty="0" smtClean="0"/>
              <a:t>Covering Bottom Sludge (Forming Benthic Cover)</a:t>
            </a:r>
            <a:endParaRPr lang="tr-TR" dirty="0" smtClean="0"/>
          </a:p>
          <a:p>
            <a:pPr marL="514350" indent="-514350">
              <a:buFont typeface="Arial" panose="020B0604020202020204" pitchFamily="34" charset="0"/>
              <a:buAutoNum type="arabicPeriod"/>
            </a:pPr>
            <a:r>
              <a:rPr lang="tr-TR" dirty="0" err="1" smtClean="0"/>
              <a:t>Sediment</a:t>
            </a:r>
            <a:r>
              <a:rPr lang="tr-TR" dirty="0" smtClean="0"/>
              <a:t> </a:t>
            </a:r>
            <a:r>
              <a:rPr lang="tr-TR" dirty="0" err="1" smtClean="0"/>
              <a:t>Scraping</a:t>
            </a:r>
            <a:endParaRPr lang="tr-TR" dirty="0" smtClean="0"/>
          </a:p>
          <a:p>
            <a:pPr marL="514350" indent="-514350">
              <a:buFont typeface="Arial" panose="020B0604020202020204" pitchFamily="34" charset="0"/>
              <a:buAutoNum type="arabicPeriod"/>
            </a:pPr>
            <a:r>
              <a:rPr lang="en-US" dirty="0" smtClean="0"/>
              <a:t>Chemical Control Method (Use of </a:t>
            </a:r>
            <a:r>
              <a:rPr lang="en-US" dirty="0" err="1" smtClean="0"/>
              <a:t>Algisides</a:t>
            </a:r>
            <a:r>
              <a:rPr lang="en-US" dirty="0" smtClean="0"/>
              <a:t> and Herbicides)</a:t>
            </a:r>
            <a:endParaRPr lang="tr-TR" dirty="0" smtClean="0"/>
          </a:p>
          <a:p>
            <a:pPr marL="514350" indent="-514350">
              <a:buFont typeface="Arial" panose="020B0604020202020204" pitchFamily="34" charset="0"/>
              <a:buAutoNum type="arabicPeriod"/>
            </a:pPr>
            <a:r>
              <a:rPr lang="en-US" dirty="0" err="1" smtClean="0">
                <a:solidFill>
                  <a:srgbClr val="222222"/>
                </a:solidFill>
              </a:rPr>
              <a:t>Macrofit</a:t>
            </a:r>
            <a:r>
              <a:rPr lang="en-US" dirty="0" smtClean="0">
                <a:solidFill>
                  <a:srgbClr val="222222"/>
                </a:solidFill>
              </a:rPr>
              <a:t> Removal Method (Cutting Method)</a:t>
            </a:r>
            <a:endParaRPr lang="tr-TR" dirty="0" smtClean="0">
              <a:solidFill>
                <a:srgbClr val="222222"/>
              </a:solidFill>
            </a:endParaRPr>
          </a:p>
          <a:p>
            <a:pPr marL="514350" indent="-514350">
              <a:buFont typeface="Arial" panose="020B0604020202020204" pitchFamily="34" charset="0"/>
              <a:buAutoNum type="arabicPeriod"/>
            </a:pPr>
            <a:r>
              <a:rPr lang="tr-TR" dirty="0" smtClean="0">
                <a:solidFill>
                  <a:srgbClr val="222222"/>
                </a:solidFill>
              </a:rPr>
              <a:t>B</a:t>
            </a:r>
            <a:r>
              <a:rPr lang="en-US" dirty="0" err="1" smtClean="0"/>
              <a:t>iological</a:t>
            </a:r>
            <a:r>
              <a:rPr lang="en-US" dirty="0" smtClean="0"/>
              <a:t> Control (Fish Storage) Method</a:t>
            </a:r>
            <a:endParaRPr lang="tr-TR" dirty="0" smtClean="0"/>
          </a:p>
          <a:p>
            <a:pPr marL="514350" indent="-514350">
              <a:buFont typeface="Arial" panose="020B0604020202020204" pitchFamily="34" charset="0"/>
              <a:buAutoNum type="arabicPeriod"/>
            </a:pPr>
            <a:endParaRPr lang="tr-TR" dirty="0" smtClean="0"/>
          </a:p>
          <a:p>
            <a:pPr marL="514350" indent="-514350">
              <a:buAutoNum type="arabicPeriod"/>
            </a:pPr>
            <a:endParaRPr lang="tr-TR" dirty="0" smtClean="0"/>
          </a:p>
          <a:p>
            <a:pPr marL="514350" indent="-514350">
              <a:buAutoNum type="arabicPeriod"/>
            </a:pPr>
            <a:endParaRPr lang="tr-TR" dirty="0" smtClean="0"/>
          </a:p>
          <a:p>
            <a:pPr marL="514350" indent="-514350">
              <a:buAutoNum type="arabicPeriod"/>
            </a:pPr>
            <a:endParaRPr lang="tr-TR" dirty="0" smtClean="0"/>
          </a:p>
          <a:p>
            <a:pPr marL="0" indent="0">
              <a:buNone/>
            </a:pPr>
            <a:endParaRPr lang="tr-TR" dirty="0"/>
          </a:p>
        </p:txBody>
      </p:sp>
      <p:grpSp>
        <p:nvGrpSpPr>
          <p:cNvPr id="2" name="Grup 5"/>
          <p:cNvGrpSpPr/>
          <p:nvPr/>
        </p:nvGrpSpPr>
        <p:grpSpPr>
          <a:xfrm>
            <a:off x="5039" y="0"/>
            <a:ext cx="12186961" cy="864296"/>
            <a:chOff x="5040" y="0"/>
            <a:chExt cx="12186960" cy="1302708"/>
          </a:xfrm>
        </p:grpSpPr>
        <p:pic>
          <p:nvPicPr>
            <p:cNvPr id="7" name="Resim 6"/>
            <p:cNvPicPr>
              <a:picLocks noChangeAspect="1"/>
            </p:cNvPicPr>
            <p:nvPr/>
          </p:nvPicPr>
          <p:blipFill rotWithShape="1">
            <a:blip r:embed="rId3" cstate="print"/>
            <a:srcRect b="22388"/>
            <a:stretch/>
          </p:blipFill>
          <p:spPr>
            <a:xfrm>
              <a:off x="5040" y="0"/>
              <a:ext cx="12186960" cy="1302708"/>
            </a:xfrm>
            <a:prstGeom prst="rect">
              <a:avLst/>
            </a:prstGeom>
          </p:spPr>
        </p:pic>
        <p:pic>
          <p:nvPicPr>
            <p:cNvPr id="8" name="Resim 7"/>
            <p:cNvPicPr>
              <a:picLocks noChangeAspect="1"/>
            </p:cNvPicPr>
            <p:nvPr/>
          </p:nvPicPr>
          <p:blipFill>
            <a:blip r:embed="rId4" cstate="print"/>
            <a:stretch>
              <a:fillRect/>
            </a:stretch>
          </p:blipFill>
          <p:spPr>
            <a:xfrm>
              <a:off x="49071" y="59836"/>
              <a:ext cx="956936" cy="1183034"/>
            </a:xfrm>
            <a:prstGeom prst="rect">
              <a:avLst/>
            </a:prstGeom>
          </p:spPr>
        </p:pic>
      </p:grpSp>
      <p:pic>
        <p:nvPicPr>
          <p:cNvPr id="15" name="Resim 14"/>
          <p:cNvPicPr>
            <a:picLocks noChangeAspect="1"/>
          </p:cNvPicPr>
          <p:nvPr/>
        </p:nvPicPr>
        <p:blipFill>
          <a:blip r:embed="rId5"/>
          <a:stretch>
            <a:fillRect/>
          </a:stretch>
        </p:blipFill>
        <p:spPr>
          <a:xfrm>
            <a:off x="7490895" y="1570043"/>
            <a:ext cx="4371755" cy="2860976"/>
          </a:xfrm>
          <a:prstGeom prst="rect">
            <a:avLst/>
          </a:prstGeom>
        </p:spPr>
      </p:pic>
      <p:pic>
        <p:nvPicPr>
          <p:cNvPr id="16" name="Resim 15"/>
          <p:cNvPicPr>
            <a:picLocks noChangeAspect="1"/>
          </p:cNvPicPr>
          <p:nvPr/>
        </p:nvPicPr>
        <p:blipFill>
          <a:blip r:embed="rId6"/>
          <a:stretch>
            <a:fillRect/>
          </a:stretch>
        </p:blipFill>
        <p:spPr>
          <a:xfrm>
            <a:off x="7290203" y="1551321"/>
            <a:ext cx="4752217" cy="2879698"/>
          </a:xfrm>
          <a:prstGeom prst="rect">
            <a:avLst/>
          </a:prstGeom>
        </p:spPr>
      </p:pic>
      <p:pic>
        <p:nvPicPr>
          <p:cNvPr id="17" name="Resim 16"/>
          <p:cNvPicPr>
            <a:picLocks noChangeAspect="1"/>
          </p:cNvPicPr>
          <p:nvPr/>
        </p:nvPicPr>
        <p:blipFill>
          <a:blip r:embed="rId7"/>
          <a:stretch>
            <a:fillRect/>
          </a:stretch>
        </p:blipFill>
        <p:spPr>
          <a:xfrm>
            <a:off x="6947763" y="1551321"/>
            <a:ext cx="5065487" cy="3029721"/>
          </a:xfrm>
          <a:prstGeom prst="rect">
            <a:avLst/>
          </a:prstGeom>
        </p:spPr>
      </p:pic>
      <p:pic>
        <p:nvPicPr>
          <p:cNvPr id="4" name="Resim 3"/>
          <p:cNvPicPr>
            <a:picLocks noChangeAspect="1"/>
          </p:cNvPicPr>
          <p:nvPr/>
        </p:nvPicPr>
        <p:blipFill>
          <a:blip r:embed="rId8"/>
          <a:stretch>
            <a:fillRect/>
          </a:stretch>
        </p:blipFill>
        <p:spPr>
          <a:xfrm>
            <a:off x="7051008" y="1370747"/>
            <a:ext cx="4977271" cy="3732953"/>
          </a:xfrm>
          <a:prstGeom prst="rect">
            <a:avLst/>
          </a:prstGeom>
        </p:spPr>
      </p:pic>
      <p:pic>
        <p:nvPicPr>
          <p:cNvPr id="5" name="Resim 4"/>
          <p:cNvPicPr>
            <a:picLocks noChangeAspect="1"/>
          </p:cNvPicPr>
          <p:nvPr/>
        </p:nvPicPr>
        <p:blipFill>
          <a:blip r:embed="rId9"/>
          <a:stretch>
            <a:fillRect/>
          </a:stretch>
        </p:blipFill>
        <p:spPr>
          <a:xfrm>
            <a:off x="7137875" y="1295625"/>
            <a:ext cx="4674551" cy="4592233"/>
          </a:xfrm>
          <a:prstGeom prst="rect">
            <a:avLst/>
          </a:prstGeom>
        </p:spPr>
      </p:pic>
      <p:pic>
        <p:nvPicPr>
          <p:cNvPr id="1026" name="Picture 2" descr="copper sulphate ile ilgili görsel sonuc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0294" y="1373690"/>
            <a:ext cx="4339087" cy="43390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dothall ile ilgili gö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7763" y="1709408"/>
            <a:ext cx="4890430" cy="3533336"/>
          </a:xfrm>
          <a:prstGeom prst="rect">
            <a:avLst/>
          </a:prstGeom>
          <a:noFill/>
          <a:extLst>
            <a:ext uri="{909E8E84-426E-40DD-AFC4-6F175D3DCCD1}">
              <a14:hiddenFill xmlns:a14="http://schemas.microsoft.com/office/drawing/2010/main">
                <a:solidFill>
                  <a:srgbClr val="FFFFFF"/>
                </a:solidFill>
              </a14:hiddenFill>
            </a:ext>
          </a:extLst>
        </p:spPr>
      </p:pic>
      <p:pic>
        <p:nvPicPr>
          <p:cNvPr id="22" name="Resim 21"/>
          <p:cNvPicPr>
            <a:picLocks noChangeAspect="1"/>
          </p:cNvPicPr>
          <p:nvPr/>
        </p:nvPicPr>
        <p:blipFill rotWithShape="1">
          <a:blip r:embed="rId12"/>
          <a:srcRect l="57559" t="1942"/>
          <a:stretch/>
        </p:blipFill>
        <p:spPr>
          <a:xfrm>
            <a:off x="7012179" y="949252"/>
            <a:ext cx="5013299" cy="5457602"/>
          </a:xfrm>
          <a:prstGeom prst="rect">
            <a:avLst/>
          </a:prstGeom>
        </p:spPr>
      </p:pic>
      <p:pic>
        <p:nvPicPr>
          <p:cNvPr id="6" name="Resim 5"/>
          <p:cNvPicPr>
            <a:picLocks noChangeAspect="1"/>
          </p:cNvPicPr>
          <p:nvPr/>
        </p:nvPicPr>
        <p:blipFill>
          <a:blip r:embed="rId13"/>
          <a:stretch>
            <a:fillRect/>
          </a:stretch>
        </p:blipFill>
        <p:spPr>
          <a:xfrm>
            <a:off x="7083011" y="2033959"/>
            <a:ext cx="4943867" cy="3227828"/>
          </a:xfrm>
          <a:prstGeom prst="rect">
            <a:avLst/>
          </a:prstGeom>
        </p:spPr>
      </p:pic>
      <p:pic>
        <p:nvPicPr>
          <p:cNvPr id="25" name="Picture 8" descr="smiling notr face ile ilgili görsel sonucu"/>
          <p:cNvPicPr>
            <a:picLocks noChangeAspect="1" noChangeArrowheads="1"/>
          </p:cNvPicPr>
          <p:nvPr/>
        </p:nvPicPr>
        <p:blipFill>
          <a:blip r:embed="rId14" cstate="print"/>
          <a:srcRect l="3139" t="7690" r="66648" b="15595"/>
          <a:stretch>
            <a:fillRect/>
          </a:stretch>
        </p:blipFill>
        <p:spPr bwMode="auto">
          <a:xfrm>
            <a:off x="5564554" y="1016256"/>
            <a:ext cx="533965" cy="540000"/>
          </a:xfrm>
          <a:prstGeom prst="ellipse">
            <a:avLst/>
          </a:prstGeom>
          <a:noFill/>
        </p:spPr>
      </p:pic>
      <p:pic>
        <p:nvPicPr>
          <p:cNvPr id="33" name="Picture 8" descr="smiling notr face ile ilgili görsel sonucu"/>
          <p:cNvPicPr>
            <a:picLocks noChangeAspect="1" noChangeArrowheads="1"/>
          </p:cNvPicPr>
          <p:nvPr/>
        </p:nvPicPr>
        <p:blipFill>
          <a:blip r:embed="rId14" cstate="print"/>
          <a:srcRect l="3139" t="7690" r="66648" b="15595"/>
          <a:stretch>
            <a:fillRect/>
          </a:stretch>
        </p:blipFill>
        <p:spPr bwMode="auto">
          <a:xfrm>
            <a:off x="5809200" y="1754920"/>
            <a:ext cx="533965" cy="540000"/>
          </a:xfrm>
          <a:prstGeom prst="ellipse">
            <a:avLst/>
          </a:prstGeom>
          <a:noFill/>
        </p:spPr>
      </p:pic>
      <p:pic>
        <p:nvPicPr>
          <p:cNvPr id="34" name="Picture 8" descr="smiling notr face ile ilgili görsel sonucu"/>
          <p:cNvPicPr>
            <a:picLocks noChangeAspect="1" noChangeArrowheads="1"/>
          </p:cNvPicPr>
          <p:nvPr/>
        </p:nvPicPr>
        <p:blipFill>
          <a:blip r:embed="rId14" cstate="print"/>
          <a:srcRect l="3139" t="7690" r="66648" b="15595"/>
          <a:stretch>
            <a:fillRect/>
          </a:stretch>
        </p:blipFill>
        <p:spPr bwMode="auto">
          <a:xfrm>
            <a:off x="6224752" y="5772390"/>
            <a:ext cx="533966" cy="540000"/>
          </a:xfrm>
          <a:prstGeom prst="ellipse">
            <a:avLst/>
          </a:prstGeom>
          <a:noFill/>
        </p:spPr>
      </p:pic>
      <p:pic>
        <p:nvPicPr>
          <p:cNvPr id="36" name="Picture 10" descr="smiling notr face ile ilgili görsel sonucu"/>
          <p:cNvPicPr>
            <a:picLocks noChangeAspect="1" noChangeArrowheads="1"/>
          </p:cNvPicPr>
          <p:nvPr/>
        </p:nvPicPr>
        <p:blipFill>
          <a:blip r:embed="rId15" cstate="print"/>
          <a:srcRect l="66297" t="8548" r="3148" b="15595"/>
          <a:stretch>
            <a:fillRect/>
          </a:stretch>
        </p:blipFill>
        <p:spPr bwMode="auto">
          <a:xfrm>
            <a:off x="5530081" y="2426572"/>
            <a:ext cx="546101" cy="540000"/>
          </a:xfrm>
          <a:prstGeom prst="ellipse">
            <a:avLst/>
          </a:prstGeom>
          <a:noFill/>
        </p:spPr>
      </p:pic>
      <p:pic>
        <p:nvPicPr>
          <p:cNvPr id="37" name="Picture 10" descr="smiling notr face ile ilgili görsel sonucu"/>
          <p:cNvPicPr>
            <a:picLocks noChangeAspect="1" noChangeArrowheads="1"/>
          </p:cNvPicPr>
          <p:nvPr/>
        </p:nvPicPr>
        <p:blipFill>
          <a:blip r:embed="rId15" cstate="print"/>
          <a:srcRect l="66297" t="8548" r="3148" b="15595"/>
          <a:stretch>
            <a:fillRect/>
          </a:stretch>
        </p:blipFill>
        <p:spPr bwMode="auto">
          <a:xfrm>
            <a:off x="6393032" y="4563700"/>
            <a:ext cx="546101" cy="540000"/>
          </a:xfrm>
          <a:prstGeom prst="ellipse">
            <a:avLst/>
          </a:prstGeom>
          <a:noFill/>
        </p:spPr>
      </p:pic>
      <p:pic>
        <p:nvPicPr>
          <p:cNvPr id="38" name="Picture 10" descr="smiling notr face ile ilgili görsel sonucu"/>
          <p:cNvPicPr>
            <a:picLocks noChangeAspect="1" noChangeArrowheads="1"/>
          </p:cNvPicPr>
          <p:nvPr/>
        </p:nvPicPr>
        <p:blipFill>
          <a:blip r:embed="rId15" cstate="print"/>
          <a:srcRect l="66297" t="8548" r="3148" b="15595"/>
          <a:stretch>
            <a:fillRect/>
          </a:stretch>
        </p:blipFill>
        <p:spPr bwMode="auto">
          <a:xfrm>
            <a:off x="6237780" y="3277167"/>
            <a:ext cx="546101" cy="540000"/>
          </a:xfrm>
          <a:prstGeom prst="ellipse">
            <a:avLst/>
          </a:prstGeom>
          <a:noFill/>
        </p:spPr>
      </p:pic>
      <p:pic>
        <p:nvPicPr>
          <p:cNvPr id="39" name="Picture 6" descr="smiling notr face ile ilgili görsel sonucu"/>
          <p:cNvPicPr>
            <a:picLocks noChangeAspect="1" noChangeArrowheads="1"/>
          </p:cNvPicPr>
          <p:nvPr/>
        </p:nvPicPr>
        <p:blipFill>
          <a:blip r:embed="rId15" cstate="print"/>
          <a:srcRect l="34888" t="8547" r="34557" b="15595"/>
          <a:stretch>
            <a:fillRect/>
          </a:stretch>
        </p:blipFill>
        <p:spPr bwMode="auto">
          <a:xfrm>
            <a:off x="3221968" y="4041042"/>
            <a:ext cx="546101" cy="540000"/>
          </a:xfrm>
          <a:prstGeom prst="ellipse">
            <a:avLst/>
          </a:prstGeom>
          <a:noFill/>
        </p:spPr>
      </p:pic>
      <p:pic>
        <p:nvPicPr>
          <p:cNvPr id="41" name="Picture 6" descr="smiling notr face ile ilgili görsel sonucu"/>
          <p:cNvPicPr>
            <a:picLocks noChangeAspect="1" noChangeArrowheads="1"/>
          </p:cNvPicPr>
          <p:nvPr/>
        </p:nvPicPr>
        <p:blipFill>
          <a:blip r:embed="rId15" cstate="print"/>
          <a:srcRect l="34888" t="8547" r="34557" b="15595"/>
          <a:stretch>
            <a:fillRect/>
          </a:stretch>
        </p:blipFill>
        <p:spPr bwMode="auto">
          <a:xfrm>
            <a:off x="6527782" y="5234983"/>
            <a:ext cx="546101" cy="540000"/>
          </a:xfrm>
          <a:prstGeom prst="ellipse">
            <a:avLst/>
          </a:prstGeom>
          <a:noFill/>
        </p:spPr>
      </p:pic>
      <p:grpSp>
        <p:nvGrpSpPr>
          <p:cNvPr id="42" name="Grup 41"/>
          <p:cNvGrpSpPr/>
          <p:nvPr/>
        </p:nvGrpSpPr>
        <p:grpSpPr>
          <a:xfrm>
            <a:off x="7077499" y="1810915"/>
            <a:ext cx="4913021" cy="3639157"/>
            <a:chOff x="527538" y="1698184"/>
            <a:chExt cx="4983984" cy="3322656"/>
          </a:xfrm>
        </p:grpSpPr>
        <p:pic>
          <p:nvPicPr>
            <p:cNvPr id="43" name="Picture 4" descr="Ctenopharyngodon idella ile ilgili görsel sonucu"/>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7538" y="1698184"/>
              <a:ext cx="4983984" cy="3322656"/>
            </a:xfrm>
            <a:prstGeom prst="rect">
              <a:avLst/>
            </a:prstGeom>
            <a:noFill/>
            <a:extLst>
              <a:ext uri="{909E8E84-426E-40DD-AFC4-6F175D3DCCD1}">
                <a14:hiddenFill xmlns:a14="http://schemas.microsoft.com/office/drawing/2010/main">
                  <a:solidFill>
                    <a:srgbClr val="FFFFFF"/>
                  </a:solidFill>
                </a14:hiddenFill>
              </a:ext>
            </a:extLst>
          </p:spPr>
        </p:pic>
        <p:sp>
          <p:nvSpPr>
            <p:cNvPr id="44" name="Dikdörtgen 43"/>
            <p:cNvSpPr/>
            <p:nvPr/>
          </p:nvSpPr>
          <p:spPr>
            <a:xfrm>
              <a:off x="1006006" y="4383494"/>
              <a:ext cx="3703321" cy="369332"/>
            </a:xfrm>
            <a:prstGeom prst="rect">
              <a:avLst/>
            </a:prstGeom>
          </p:spPr>
          <p:txBody>
            <a:bodyPr wrap="none">
              <a:spAutoFit/>
            </a:bodyPr>
            <a:lstStyle/>
            <a:p>
              <a:r>
                <a:rPr lang="tr-TR" i="1" dirty="0"/>
                <a:t>Ctenopharyngodon </a:t>
              </a:r>
              <a:r>
                <a:rPr lang="tr-TR" i="1" dirty="0" err="1"/>
                <a:t>idella</a:t>
              </a:r>
              <a:r>
                <a:rPr lang="tr-TR" i="1" dirty="0"/>
                <a:t> </a:t>
              </a:r>
              <a:r>
                <a:rPr lang="tr-TR" dirty="0" smtClean="0"/>
                <a:t>(</a:t>
              </a:r>
              <a:r>
                <a:rPr lang="tr-TR" dirty="0" err="1" smtClean="0"/>
                <a:t>Grass</a:t>
              </a:r>
              <a:r>
                <a:rPr lang="tr-TR" dirty="0" smtClean="0"/>
                <a:t> </a:t>
              </a:r>
              <a:r>
                <a:rPr lang="tr-TR" dirty="0" err="1" smtClean="0"/>
                <a:t>carp</a:t>
              </a:r>
              <a:r>
                <a:rPr lang="tr-TR" dirty="0" smtClean="0"/>
                <a:t>)</a:t>
              </a:r>
              <a:endParaRPr lang="tr-TR" dirty="0"/>
            </a:p>
          </p:txBody>
        </p:sp>
      </p:grpSp>
      <p:sp>
        <p:nvSpPr>
          <p:cNvPr id="9" name="Dikdörtgen 8"/>
          <p:cNvSpPr/>
          <p:nvPr/>
        </p:nvSpPr>
        <p:spPr>
          <a:xfrm>
            <a:off x="5964225" y="445990"/>
            <a:ext cx="6096000" cy="1200329"/>
          </a:xfrm>
          <a:prstGeom prst="rect">
            <a:avLst/>
          </a:prstGeom>
        </p:spPr>
        <p:txBody>
          <a:bodyPr>
            <a:spAutoFit/>
          </a:bodyPr>
          <a:lstStyle/>
          <a:p>
            <a:pPr algn="r"/>
            <a:r>
              <a:rPr lang="tr-TR" sz="2400" b="1" dirty="0"/>
              <a:t>POSSIBLE SOLUTIONS </a:t>
            </a:r>
            <a:r>
              <a:rPr lang="tr-TR" sz="2400" b="1" dirty="0" smtClean="0"/>
              <a:t>FOR </a:t>
            </a:r>
            <a:r>
              <a:rPr lang="tr-TR" sz="2400" b="1" dirty="0"/>
              <a:t>EUTROPHICATION </a:t>
            </a:r>
          </a:p>
          <a:p>
            <a:pPr algn="r"/>
            <a:endParaRPr lang="tr-TR" sz="2400" dirty="0"/>
          </a:p>
          <a:p>
            <a:endParaRPr lang="tr-TR" sz="2400" dirty="0"/>
          </a:p>
        </p:txBody>
      </p:sp>
    </p:spTree>
    <p:extLst>
      <p:ext uri="{BB962C8B-B14F-4D97-AF65-F5344CB8AC3E}">
        <p14:creationId xmlns:p14="http://schemas.microsoft.com/office/powerpoint/2010/main" val="209074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1+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17"/>
                                        </p:tgtEl>
                                        <p:attrNameLst>
                                          <p:attrName>ppt_x</p:attrName>
                                        </p:attrNameLst>
                                      </p:cBhvr>
                                      <p:tavLst>
                                        <p:tav tm="0">
                                          <p:val>
                                            <p:strVal val="ppt_x"/>
                                          </p:val>
                                        </p:tav>
                                        <p:tav tm="100000">
                                          <p:val>
                                            <p:strVal val="ppt_x"/>
                                          </p:val>
                                        </p:tav>
                                      </p:tavLst>
                                    </p:anim>
                                    <p:anim calcmode="lin" valueType="num">
                                      <p:cBhvr additive="base">
                                        <p:cTn id="33" dur="500"/>
                                        <p:tgtEl>
                                          <p:spTgt spid="17"/>
                                        </p:tgtEl>
                                        <p:attrNameLst>
                                          <p:attrName>ppt_y</p:attrName>
                                        </p:attrNameLst>
                                      </p:cBhvr>
                                      <p:tavLst>
                                        <p:tav tm="0">
                                          <p:val>
                                            <p:strVal val="ppt_y"/>
                                          </p:val>
                                        </p:tav>
                                        <p:tav tm="100000">
                                          <p:val>
                                            <p:strVal val="1+ppt_h/2"/>
                                          </p:val>
                                        </p:tav>
                                      </p:tavLst>
                                    </p:anim>
                                    <p:set>
                                      <p:cBhvr>
                                        <p:cTn id="34" dur="1" fill="hold">
                                          <p:stCondLst>
                                            <p:cond delay="499"/>
                                          </p:stCondLst>
                                        </p:cTn>
                                        <p:tgtEl>
                                          <p:spTgt spid="17"/>
                                        </p:tgtEl>
                                        <p:attrNameLst>
                                          <p:attrName>style.visibility</p:attrName>
                                        </p:attrNameLst>
                                      </p:cBhvr>
                                      <p:to>
                                        <p:strVal val="hidden"/>
                                      </p:to>
                                    </p:set>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4"/>
                                        </p:tgtEl>
                                        <p:attrNameLst>
                                          <p:attrName>ppt_x</p:attrName>
                                        </p:attrNameLst>
                                      </p:cBhvr>
                                      <p:tavLst>
                                        <p:tav tm="0">
                                          <p:val>
                                            <p:strVal val="ppt_x"/>
                                          </p:val>
                                        </p:tav>
                                        <p:tav tm="100000">
                                          <p:val>
                                            <p:strVal val="ppt_x"/>
                                          </p:val>
                                        </p:tav>
                                      </p:tavLst>
                                    </p:anim>
                                    <p:anim calcmode="lin" valueType="num">
                                      <p:cBhvr additive="base">
                                        <p:cTn id="43" dur="500"/>
                                        <p:tgtEl>
                                          <p:spTgt spid="4"/>
                                        </p:tgtEl>
                                        <p:attrNameLst>
                                          <p:attrName>ppt_y</p:attrName>
                                        </p:attrNameLst>
                                      </p:cBhvr>
                                      <p:tavLst>
                                        <p:tav tm="0">
                                          <p:val>
                                            <p:strVal val="ppt_y"/>
                                          </p:val>
                                        </p:tav>
                                        <p:tav tm="100000">
                                          <p:val>
                                            <p:strVal val="1+ppt_h/2"/>
                                          </p:val>
                                        </p:tav>
                                      </p:tavLst>
                                    </p:anim>
                                    <p:set>
                                      <p:cBhvr>
                                        <p:cTn id="44" dur="1" fill="hold">
                                          <p:stCondLst>
                                            <p:cond delay="499"/>
                                          </p:stCondLst>
                                        </p:cTn>
                                        <p:tgtEl>
                                          <p:spTgt spid="4"/>
                                        </p:tgtEl>
                                        <p:attrNameLst>
                                          <p:attrName>style.visibility</p:attrName>
                                        </p:attrNameLst>
                                      </p:cBhvr>
                                      <p:to>
                                        <p:strVal val="hidden"/>
                                      </p:to>
                                    </p:set>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5"/>
                                        </p:tgtEl>
                                        <p:attrNameLst>
                                          <p:attrName>ppt_x</p:attrName>
                                        </p:attrNameLst>
                                      </p:cBhvr>
                                      <p:tavLst>
                                        <p:tav tm="0">
                                          <p:val>
                                            <p:strVal val="ppt_x"/>
                                          </p:val>
                                        </p:tav>
                                        <p:tav tm="100000">
                                          <p:val>
                                            <p:strVal val="ppt_x"/>
                                          </p:val>
                                        </p:tav>
                                      </p:tavLst>
                                    </p:anim>
                                    <p:anim calcmode="lin" valueType="num">
                                      <p:cBhvr additive="base">
                                        <p:cTn id="53" dur="500"/>
                                        <p:tgtEl>
                                          <p:spTgt spid="5"/>
                                        </p:tgtEl>
                                        <p:attrNameLst>
                                          <p:attrName>ppt_y</p:attrName>
                                        </p:attrNameLst>
                                      </p:cBhvr>
                                      <p:tavLst>
                                        <p:tav tm="0">
                                          <p:val>
                                            <p:strVal val="ppt_y"/>
                                          </p:val>
                                        </p:tav>
                                        <p:tav tm="100000">
                                          <p:val>
                                            <p:strVal val="1+ppt_h/2"/>
                                          </p:val>
                                        </p:tav>
                                      </p:tavLst>
                                    </p:anim>
                                    <p:set>
                                      <p:cBhvr>
                                        <p:cTn id="54" dur="1" fill="hold">
                                          <p:stCondLst>
                                            <p:cond delay="499"/>
                                          </p:stCondLst>
                                        </p:cTn>
                                        <p:tgtEl>
                                          <p:spTgt spid="5"/>
                                        </p:tgtEl>
                                        <p:attrNameLst>
                                          <p:attrName>style.visibility</p:attrName>
                                        </p:attrNameLst>
                                      </p:cBhvr>
                                      <p:to>
                                        <p:strVal val="hidden"/>
                                      </p:to>
                                    </p:set>
                                  </p:childTnLst>
                                </p:cTn>
                              </p:par>
                              <p:par>
                                <p:cTn id="55" presetID="2" presetClass="entr" presetSubtype="4"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 calcmode="lin" valueType="num">
                                      <p:cBhvr additive="base">
                                        <p:cTn id="57" dur="500" fill="hold"/>
                                        <p:tgtEl>
                                          <p:spTgt spid="1026"/>
                                        </p:tgtEl>
                                        <p:attrNameLst>
                                          <p:attrName>ppt_x</p:attrName>
                                        </p:attrNameLst>
                                      </p:cBhvr>
                                      <p:tavLst>
                                        <p:tav tm="0">
                                          <p:val>
                                            <p:strVal val="#ppt_x"/>
                                          </p:val>
                                        </p:tav>
                                        <p:tav tm="100000">
                                          <p:val>
                                            <p:strVal val="#ppt_x"/>
                                          </p:val>
                                        </p:tav>
                                      </p:tavLst>
                                    </p:anim>
                                    <p:anim calcmode="lin" valueType="num">
                                      <p:cBhvr additive="base">
                                        <p:cTn id="5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1026"/>
                                        </p:tgtEl>
                                        <p:attrNameLst>
                                          <p:attrName>ppt_x</p:attrName>
                                        </p:attrNameLst>
                                      </p:cBhvr>
                                      <p:tavLst>
                                        <p:tav tm="0">
                                          <p:val>
                                            <p:strVal val="ppt_x"/>
                                          </p:val>
                                        </p:tav>
                                        <p:tav tm="100000">
                                          <p:val>
                                            <p:strVal val="ppt_x"/>
                                          </p:val>
                                        </p:tav>
                                      </p:tavLst>
                                    </p:anim>
                                    <p:anim calcmode="lin" valueType="num">
                                      <p:cBhvr additive="base">
                                        <p:cTn id="63" dur="500"/>
                                        <p:tgtEl>
                                          <p:spTgt spid="1026"/>
                                        </p:tgtEl>
                                        <p:attrNameLst>
                                          <p:attrName>ppt_y</p:attrName>
                                        </p:attrNameLst>
                                      </p:cBhvr>
                                      <p:tavLst>
                                        <p:tav tm="0">
                                          <p:val>
                                            <p:strVal val="ppt_y"/>
                                          </p:val>
                                        </p:tav>
                                        <p:tav tm="100000">
                                          <p:val>
                                            <p:strVal val="1+ppt_h/2"/>
                                          </p:val>
                                        </p:tav>
                                      </p:tavLst>
                                    </p:anim>
                                    <p:set>
                                      <p:cBhvr>
                                        <p:cTn id="64" dur="1" fill="hold">
                                          <p:stCondLst>
                                            <p:cond delay="499"/>
                                          </p:stCondLst>
                                        </p:cTn>
                                        <p:tgtEl>
                                          <p:spTgt spid="1026"/>
                                        </p:tgtEl>
                                        <p:attrNameLst>
                                          <p:attrName>style.visibility</p:attrName>
                                        </p:attrNameLst>
                                      </p:cBhvr>
                                      <p:to>
                                        <p:strVal val="hidden"/>
                                      </p:to>
                                    </p:set>
                                  </p:childTnLst>
                                </p:cTn>
                              </p:par>
                              <p:par>
                                <p:cTn id="65" presetID="2" presetClass="entr" presetSubtype="4" fill="hold" nodeType="withEffect">
                                  <p:stCondLst>
                                    <p:cond delay="0"/>
                                  </p:stCondLst>
                                  <p:childTnLst>
                                    <p:set>
                                      <p:cBhvr>
                                        <p:cTn id="66" dur="1" fill="hold">
                                          <p:stCondLst>
                                            <p:cond delay="0"/>
                                          </p:stCondLst>
                                        </p:cTn>
                                        <p:tgtEl>
                                          <p:spTgt spid="1028"/>
                                        </p:tgtEl>
                                        <p:attrNameLst>
                                          <p:attrName>style.visibility</p:attrName>
                                        </p:attrNameLst>
                                      </p:cBhvr>
                                      <p:to>
                                        <p:strVal val="visible"/>
                                      </p:to>
                                    </p:set>
                                    <p:anim calcmode="lin" valueType="num">
                                      <p:cBhvr additive="base">
                                        <p:cTn id="67" dur="500" fill="hold"/>
                                        <p:tgtEl>
                                          <p:spTgt spid="1028"/>
                                        </p:tgtEl>
                                        <p:attrNameLst>
                                          <p:attrName>ppt_x</p:attrName>
                                        </p:attrNameLst>
                                      </p:cBhvr>
                                      <p:tavLst>
                                        <p:tav tm="0">
                                          <p:val>
                                            <p:strVal val="#ppt_x"/>
                                          </p:val>
                                        </p:tav>
                                        <p:tav tm="100000">
                                          <p:val>
                                            <p:strVal val="#ppt_x"/>
                                          </p:val>
                                        </p:tav>
                                      </p:tavLst>
                                    </p:anim>
                                    <p:anim calcmode="lin" valueType="num">
                                      <p:cBhvr additive="base">
                                        <p:cTn id="6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028"/>
                                        </p:tgtEl>
                                        <p:attrNameLst>
                                          <p:attrName>ppt_x</p:attrName>
                                        </p:attrNameLst>
                                      </p:cBhvr>
                                      <p:tavLst>
                                        <p:tav tm="0">
                                          <p:val>
                                            <p:strVal val="ppt_x"/>
                                          </p:val>
                                        </p:tav>
                                        <p:tav tm="100000">
                                          <p:val>
                                            <p:strVal val="ppt_x"/>
                                          </p:val>
                                        </p:tav>
                                      </p:tavLst>
                                    </p:anim>
                                    <p:anim calcmode="lin" valueType="num">
                                      <p:cBhvr additive="base">
                                        <p:cTn id="73" dur="500"/>
                                        <p:tgtEl>
                                          <p:spTgt spid="1028"/>
                                        </p:tgtEl>
                                        <p:attrNameLst>
                                          <p:attrName>ppt_y</p:attrName>
                                        </p:attrNameLst>
                                      </p:cBhvr>
                                      <p:tavLst>
                                        <p:tav tm="0">
                                          <p:val>
                                            <p:strVal val="ppt_y"/>
                                          </p:val>
                                        </p:tav>
                                        <p:tav tm="100000">
                                          <p:val>
                                            <p:strVal val="1+ppt_h/2"/>
                                          </p:val>
                                        </p:tav>
                                      </p:tavLst>
                                    </p:anim>
                                    <p:set>
                                      <p:cBhvr>
                                        <p:cTn id="74" dur="1" fill="hold">
                                          <p:stCondLst>
                                            <p:cond delay="499"/>
                                          </p:stCondLst>
                                        </p:cTn>
                                        <p:tgtEl>
                                          <p:spTgt spid="1028"/>
                                        </p:tgtEl>
                                        <p:attrNameLst>
                                          <p:attrName>style.visibility</p:attrName>
                                        </p:attrNameLst>
                                      </p:cBhvr>
                                      <p:to>
                                        <p:strVal val="hidden"/>
                                      </p:to>
                                    </p:set>
                                  </p:childTnLst>
                                </p:cTn>
                              </p:par>
                              <p:par>
                                <p:cTn id="75" presetID="2" presetClass="entr" presetSubtype="4"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nodeType="clickEffect">
                                  <p:stCondLst>
                                    <p:cond delay="0"/>
                                  </p:stCondLst>
                                  <p:childTnLst>
                                    <p:anim calcmode="lin" valueType="num">
                                      <p:cBhvr additive="base">
                                        <p:cTn id="82" dur="500"/>
                                        <p:tgtEl>
                                          <p:spTgt spid="22"/>
                                        </p:tgtEl>
                                        <p:attrNameLst>
                                          <p:attrName>ppt_x</p:attrName>
                                        </p:attrNameLst>
                                      </p:cBhvr>
                                      <p:tavLst>
                                        <p:tav tm="0">
                                          <p:val>
                                            <p:strVal val="ppt_x"/>
                                          </p:val>
                                        </p:tav>
                                        <p:tav tm="100000">
                                          <p:val>
                                            <p:strVal val="ppt_x"/>
                                          </p:val>
                                        </p:tav>
                                      </p:tavLst>
                                    </p:anim>
                                    <p:anim calcmode="lin" valueType="num">
                                      <p:cBhvr additive="base">
                                        <p:cTn id="83" dur="500"/>
                                        <p:tgtEl>
                                          <p:spTgt spid="22"/>
                                        </p:tgtEl>
                                        <p:attrNameLst>
                                          <p:attrName>ppt_y</p:attrName>
                                        </p:attrNameLst>
                                      </p:cBhvr>
                                      <p:tavLst>
                                        <p:tav tm="0">
                                          <p:val>
                                            <p:strVal val="ppt_y"/>
                                          </p:val>
                                        </p:tav>
                                        <p:tav tm="100000">
                                          <p:val>
                                            <p:strVal val="1+ppt_h/2"/>
                                          </p:val>
                                        </p:tav>
                                      </p:tavLst>
                                    </p:anim>
                                    <p:set>
                                      <p:cBhvr>
                                        <p:cTn id="84" dur="1" fill="hold">
                                          <p:stCondLst>
                                            <p:cond delay="499"/>
                                          </p:stCondLst>
                                        </p:cTn>
                                        <p:tgtEl>
                                          <p:spTgt spid="22"/>
                                        </p:tgtEl>
                                        <p:attrNameLst>
                                          <p:attrName>style.visibility</p:attrName>
                                        </p:attrNameLst>
                                      </p:cBhvr>
                                      <p:to>
                                        <p:strVal val="hidden"/>
                                      </p:to>
                                    </p:set>
                                  </p:childTnLst>
                                </p:cTn>
                              </p:par>
                              <p:par>
                                <p:cTn id="85" presetID="2" presetClass="entr" presetSubtype="4" fill="hold" nodeType="with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nodeType="clickEffect">
                                  <p:stCondLst>
                                    <p:cond delay="0"/>
                                  </p:stCondLst>
                                  <p:childTnLst>
                                    <p:anim calcmode="lin" valueType="num">
                                      <p:cBhvr additive="base">
                                        <p:cTn id="92" dur="500"/>
                                        <p:tgtEl>
                                          <p:spTgt spid="6"/>
                                        </p:tgtEl>
                                        <p:attrNameLst>
                                          <p:attrName>ppt_x</p:attrName>
                                        </p:attrNameLst>
                                      </p:cBhvr>
                                      <p:tavLst>
                                        <p:tav tm="0">
                                          <p:val>
                                            <p:strVal val="ppt_x"/>
                                          </p:val>
                                        </p:tav>
                                        <p:tav tm="100000">
                                          <p:val>
                                            <p:strVal val="ppt_x"/>
                                          </p:val>
                                        </p:tav>
                                      </p:tavLst>
                                    </p:anim>
                                    <p:anim calcmode="lin" valueType="num">
                                      <p:cBhvr additive="base">
                                        <p:cTn id="93" dur="500"/>
                                        <p:tgtEl>
                                          <p:spTgt spid="6"/>
                                        </p:tgtEl>
                                        <p:attrNameLst>
                                          <p:attrName>ppt_y</p:attrName>
                                        </p:attrNameLst>
                                      </p:cBhvr>
                                      <p:tavLst>
                                        <p:tav tm="0">
                                          <p:val>
                                            <p:strVal val="ppt_y"/>
                                          </p:val>
                                        </p:tav>
                                        <p:tav tm="100000">
                                          <p:val>
                                            <p:strVal val="1+ppt_h/2"/>
                                          </p:val>
                                        </p:tav>
                                      </p:tavLst>
                                    </p:anim>
                                    <p:set>
                                      <p:cBhvr>
                                        <p:cTn id="94" dur="1" fill="hold">
                                          <p:stCondLst>
                                            <p:cond delay="499"/>
                                          </p:stCondLst>
                                        </p:cTn>
                                        <p:tgtEl>
                                          <p:spTgt spid="6"/>
                                        </p:tgtEl>
                                        <p:attrNameLst>
                                          <p:attrName>style.visibility</p:attrName>
                                        </p:attrNameLst>
                                      </p:cBhvr>
                                      <p:to>
                                        <p:strVal val="hidden"/>
                                      </p:to>
                                    </p:set>
                                  </p:childTnLst>
                                </p:cTn>
                              </p:par>
                              <p:par>
                                <p:cTn id="95" presetID="2" presetClass="entr" presetSubtype="4"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nodeType="clickEffect">
                                  <p:stCondLst>
                                    <p:cond delay="0"/>
                                  </p:stCondLst>
                                  <p:childTnLst>
                                    <p:anim calcmode="lin" valueType="num">
                                      <p:cBhvr additive="base">
                                        <p:cTn id="102" dur="500"/>
                                        <p:tgtEl>
                                          <p:spTgt spid="42"/>
                                        </p:tgtEl>
                                        <p:attrNameLst>
                                          <p:attrName>ppt_x</p:attrName>
                                        </p:attrNameLst>
                                      </p:cBhvr>
                                      <p:tavLst>
                                        <p:tav tm="0">
                                          <p:val>
                                            <p:strVal val="ppt_x"/>
                                          </p:val>
                                        </p:tav>
                                        <p:tav tm="100000">
                                          <p:val>
                                            <p:strVal val="ppt_x"/>
                                          </p:val>
                                        </p:tav>
                                      </p:tavLst>
                                    </p:anim>
                                    <p:anim calcmode="lin" valueType="num">
                                      <p:cBhvr additive="base">
                                        <p:cTn id="103" dur="500"/>
                                        <p:tgtEl>
                                          <p:spTgt spid="42"/>
                                        </p:tgtEl>
                                        <p:attrNameLst>
                                          <p:attrName>ppt_y</p:attrName>
                                        </p:attrNameLst>
                                      </p:cBhvr>
                                      <p:tavLst>
                                        <p:tav tm="0">
                                          <p:val>
                                            <p:strVal val="ppt_y"/>
                                          </p:val>
                                        </p:tav>
                                        <p:tav tm="100000">
                                          <p:val>
                                            <p:strVal val="1+ppt_h/2"/>
                                          </p:val>
                                        </p:tav>
                                      </p:tavLst>
                                    </p:anim>
                                    <p:set>
                                      <p:cBhvr>
                                        <p:cTn id="104" dur="1" fill="hold">
                                          <p:stCondLst>
                                            <p:cond delay="499"/>
                                          </p:stCondLst>
                                        </p:cTn>
                                        <p:tgtEl>
                                          <p:spTgt spid="42"/>
                                        </p:tgtEl>
                                        <p:attrNameLst>
                                          <p:attrName>style.visibility</p:attrName>
                                        </p:attrNameLst>
                                      </p:cBhvr>
                                      <p:to>
                                        <p:strVal val="hidden"/>
                                      </p:to>
                                    </p:set>
                                  </p:childTnLst>
                                </p:cTn>
                              </p:par>
                              <p:par>
                                <p:cTn id="105" presetID="5" presetClass="entr" presetSubtype="10" fill="hold"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checkerboard(across)">
                                      <p:cBhvr>
                                        <p:cTn id="107" dur="500"/>
                                        <p:tgtEl>
                                          <p:spTgt spid="25"/>
                                        </p:tgtEl>
                                      </p:cBhvr>
                                    </p:animEffect>
                                  </p:childTnLst>
                                </p:cTn>
                              </p:par>
                              <p:par>
                                <p:cTn id="108" presetID="5" presetClass="entr" presetSubtype="10" fill="hold"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checkerboard(across)">
                                      <p:cBhvr>
                                        <p:cTn id="110" dur="500"/>
                                        <p:tgtEl>
                                          <p:spTgt spid="33"/>
                                        </p:tgtEl>
                                      </p:cBhvr>
                                    </p:animEffect>
                                  </p:childTnLst>
                                </p:cTn>
                              </p:par>
                              <p:par>
                                <p:cTn id="111" presetID="5" presetClass="entr" presetSubtype="10" fill="hold"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checkerboard(across)">
                                      <p:cBhvr>
                                        <p:cTn id="113" dur="500"/>
                                        <p:tgtEl>
                                          <p:spTgt spid="34"/>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nodeType="click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p:cTn id="118" dur="500" fill="hold"/>
                                        <p:tgtEl>
                                          <p:spTgt spid="41"/>
                                        </p:tgtEl>
                                        <p:attrNameLst>
                                          <p:attrName>ppt_w</p:attrName>
                                        </p:attrNameLst>
                                      </p:cBhvr>
                                      <p:tavLst>
                                        <p:tav tm="0">
                                          <p:val>
                                            <p:fltVal val="0"/>
                                          </p:val>
                                        </p:tav>
                                        <p:tav tm="100000">
                                          <p:val>
                                            <p:strVal val="#ppt_w"/>
                                          </p:val>
                                        </p:tav>
                                      </p:tavLst>
                                    </p:anim>
                                    <p:anim calcmode="lin" valueType="num">
                                      <p:cBhvr>
                                        <p:cTn id="119" dur="500" fill="hold"/>
                                        <p:tgtEl>
                                          <p:spTgt spid="41"/>
                                        </p:tgtEl>
                                        <p:attrNameLst>
                                          <p:attrName>ppt_h</p:attrName>
                                        </p:attrNameLst>
                                      </p:cBhvr>
                                      <p:tavLst>
                                        <p:tav tm="0">
                                          <p:val>
                                            <p:fltVal val="0"/>
                                          </p:val>
                                        </p:tav>
                                        <p:tav tm="100000">
                                          <p:val>
                                            <p:strVal val="#ppt_h"/>
                                          </p:val>
                                        </p:tav>
                                      </p:tavLst>
                                    </p:anim>
                                    <p:animEffect transition="in" filter="fade">
                                      <p:cBhvr>
                                        <p:cTn id="120" dur="500"/>
                                        <p:tgtEl>
                                          <p:spTgt spid="41"/>
                                        </p:tgtEl>
                                      </p:cBhvr>
                                    </p:animEffect>
                                  </p:childTnLst>
                                </p:cTn>
                              </p:par>
                              <p:par>
                                <p:cTn id="121" presetID="53" presetClass="entr" presetSubtype="16" fill="hold" nodeType="with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p:cTn id="123" dur="500" fill="hold"/>
                                        <p:tgtEl>
                                          <p:spTgt spid="39"/>
                                        </p:tgtEl>
                                        <p:attrNameLst>
                                          <p:attrName>ppt_w</p:attrName>
                                        </p:attrNameLst>
                                      </p:cBhvr>
                                      <p:tavLst>
                                        <p:tav tm="0">
                                          <p:val>
                                            <p:fltVal val="0"/>
                                          </p:val>
                                        </p:tav>
                                        <p:tav tm="100000">
                                          <p:val>
                                            <p:strVal val="#ppt_w"/>
                                          </p:val>
                                        </p:tav>
                                      </p:tavLst>
                                    </p:anim>
                                    <p:anim calcmode="lin" valueType="num">
                                      <p:cBhvr>
                                        <p:cTn id="124" dur="500" fill="hold"/>
                                        <p:tgtEl>
                                          <p:spTgt spid="39"/>
                                        </p:tgtEl>
                                        <p:attrNameLst>
                                          <p:attrName>ppt_h</p:attrName>
                                        </p:attrNameLst>
                                      </p:cBhvr>
                                      <p:tavLst>
                                        <p:tav tm="0">
                                          <p:val>
                                            <p:fltVal val="0"/>
                                          </p:val>
                                        </p:tav>
                                        <p:tav tm="100000">
                                          <p:val>
                                            <p:strVal val="#ppt_h"/>
                                          </p:val>
                                        </p:tav>
                                      </p:tavLst>
                                    </p:anim>
                                    <p:animEffect transition="in" filter="fade">
                                      <p:cBhvr>
                                        <p:cTn id="125" dur="500"/>
                                        <p:tgtEl>
                                          <p:spTgt spid="39"/>
                                        </p:tgtEl>
                                      </p:cBhvr>
                                    </p:animEffect>
                                  </p:childTnLst>
                                </p:cTn>
                              </p:par>
                            </p:childTnLst>
                          </p:cTn>
                        </p:par>
                      </p:childTnLst>
                    </p:cTn>
                  </p:par>
                  <p:par>
                    <p:cTn id="126" fill="hold">
                      <p:stCondLst>
                        <p:cond delay="indefinite"/>
                      </p:stCondLst>
                      <p:childTnLst>
                        <p:par>
                          <p:cTn id="127" fill="hold">
                            <p:stCondLst>
                              <p:cond delay="0"/>
                            </p:stCondLst>
                            <p:childTnLst>
                              <p:par>
                                <p:cTn id="128" presetID="45" presetClass="entr" presetSubtype="0" fill="hold" nodeType="click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600"/>
                                        <p:tgtEl>
                                          <p:spTgt spid="38"/>
                                        </p:tgtEl>
                                      </p:cBhvr>
                                    </p:animEffect>
                                    <p:anim calcmode="lin" valueType="num">
                                      <p:cBhvr>
                                        <p:cTn id="131" dur="600" fill="hold"/>
                                        <p:tgtEl>
                                          <p:spTgt spid="38"/>
                                        </p:tgtEl>
                                        <p:attrNameLst>
                                          <p:attrName>ppt_w</p:attrName>
                                        </p:attrNameLst>
                                      </p:cBhvr>
                                      <p:tavLst>
                                        <p:tav tm="0" fmla="#ppt_w*sin(2.5*pi*$)">
                                          <p:val>
                                            <p:fltVal val="0"/>
                                          </p:val>
                                        </p:tav>
                                        <p:tav tm="100000">
                                          <p:val>
                                            <p:fltVal val="1"/>
                                          </p:val>
                                        </p:tav>
                                      </p:tavLst>
                                    </p:anim>
                                    <p:anim calcmode="lin" valueType="num">
                                      <p:cBhvr>
                                        <p:cTn id="132" dur="600" fill="hold"/>
                                        <p:tgtEl>
                                          <p:spTgt spid="38"/>
                                        </p:tgtEl>
                                        <p:attrNameLst>
                                          <p:attrName>ppt_h</p:attrName>
                                        </p:attrNameLst>
                                      </p:cBhvr>
                                      <p:tavLst>
                                        <p:tav tm="0">
                                          <p:val>
                                            <p:strVal val="#ppt_h"/>
                                          </p:val>
                                        </p:tav>
                                        <p:tav tm="100000">
                                          <p:val>
                                            <p:strVal val="#ppt_h"/>
                                          </p:val>
                                        </p:tav>
                                      </p:tavLst>
                                    </p:anim>
                                  </p:childTnLst>
                                </p:cTn>
                              </p:par>
                              <p:par>
                                <p:cTn id="133" presetID="45" presetClass="entr" presetSubtype="0" fill="hold" nodeType="with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600"/>
                                        <p:tgtEl>
                                          <p:spTgt spid="36"/>
                                        </p:tgtEl>
                                      </p:cBhvr>
                                    </p:animEffect>
                                    <p:anim calcmode="lin" valueType="num">
                                      <p:cBhvr>
                                        <p:cTn id="136" dur="600" fill="hold"/>
                                        <p:tgtEl>
                                          <p:spTgt spid="36"/>
                                        </p:tgtEl>
                                        <p:attrNameLst>
                                          <p:attrName>ppt_w</p:attrName>
                                        </p:attrNameLst>
                                      </p:cBhvr>
                                      <p:tavLst>
                                        <p:tav tm="0" fmla="#ppt_w*sin(2.5*pi*$)">
                                          <p:val>
                                            <p:fltVal val="0"/>
                                          </p:val>
                                        </p:tav>
                                        <p:tav tm="100000">
                                          <p:val>
                                            <p:fltVal val="1"/>
                                          </p:val>
                                        </p:tav>
                                      </p:tavLst>
                                    </p:anim>
                                    <p:anim calcmode="lin" valueType="num">
                                      <p:cBhvr>
                                        <p:cTn id="137" dur="600" fill="hold"/>
                                        <p:tgtEl>
                                          <p:spTgt spid="36"/>
                                        </p:tgtEl>
                                        <p:attrNameLst>
                                          <p:attrName>ppt_h</p:attrName>
                                        </p:attrNameLst>
                                      </p:cBhvr>
                                      <p:tavLst>
                                        <p:tav tm="0">
                                          <p:val>
                                            <p:strVal val="#ppt_h"/>
                                          </p:val>
                                        </p:tav>
                                        <p:tav tm="100000">
                                          <p:val>
                                            <p:strVal val="#ppt_h"/>
                                          </p:val>
                                        </p:tav>
                                      </p:tavLst>
                                    </p:anim>
                                  </p:childTnLst>
                                </p:cTn>
                              </p:par>
                              <p:par>
                                <p:cTn id="138" presetID="45" presetClass="entr" presetSubtype="0" fill="hold" nodeType="with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fade">
                                      <p:cBhvr>
                                        <p:cTn id="140" dur="600"/>
                                        <p:tgtEl>
                                          <p:spTgt spid="37"/>
                                        </p:tgtEl>
                                      </p:cBhvr>
                                    </p:animEffect>
                                    <p:anim calcmode="lin" valueType="num">
                                      <p:cBhvr>
                                        <p:cTn id="141" dur="600" fill="hold"/>
                                        <p:tgtEl>
                                          <p:spTgt spid="37"/>
                                        </p:tgtEl>
                                        <p:attrNameLst>
                                          <p:attrName>ppt_w</p:attrName>
                                        </p:attrNameLst>
                                      </p:cBhvr>
                                      <p:tavLst>
                                        <p:tav tm="0" fmla="#ppt_w*sin(2.5*pi*$)">
                                          <p:val>
                                            <p:fltVal val="0"/>
                                          </p:val>
                                        </p:tav>
                                        <p:tav tm="100000">
                                          <p:val>
                                            <p:fltVal val="1"/>
                                          </p:val>
                                        </p:tav>
                                      </p:tavLst>
                                    </p:anim>
                                    <p:anim calcmode="lin" valueType="num">
                                      <p:cBhvr>
                                        <p:cTn id="142" dur="6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References</a:t>
            </a:r>
            <a:endParaRPr lang="tr-TR" dirty="0"/>
          </a:p>
        </p:txBody>
      </p:sp>
      <p:sp>
        <p:nvSpPr>
          <p:cNvPr id="3" name="İçerik Yer Tutucusu 2"/>
          <p:cNvSpPr>
            <a:spLocks noGrp="1"/>
          </p:cNvSpPr>
          <p:nvPr>
            <p:ph idx="1"/>
          </p:nvPr>
        </p:nvSpPr>
        <p:spPr/>
        <p:txBody>
          <a:bodyPr/>
          <a:lstStyle/>
          <a:p>
            <a:endParaRPr lang="tr-TR" dirty="0"/>
          </a:p>
          <a:p>
            <a:endParaRPr lang="tr-TR" dirty="0" smtClean="0"/>
          </a:p>
          <a:p>
            <a:endParaRPr lang="tr-TR" dirty="0"/>
          </a:p>
        </p:txBody>
      </p:sp>
      <p:sp>
        <p:nvSpPr>
          <p:cNvPr id="5" name="Dikdörtgen 4"/>
          <p:cNvSpPr/>
          <p:nvPr/>
        </p:nvSpPr>
        <p:spPr>
          <a:xfrm>
            <a:off x="696036" y="1975095"/>
            <a:ext cx="10890913" cy="3631763"/>
          </a:xfrm>
          <a:prstGeom prst="rect">
            <a:avLst/>
          </a:prstGeom>
        </p:spPr>
        <p:txBody>
          <a:bodyPr wrap="square">
            <a:spAutoFit/>
          </a:bodyPr>
          <a:lstStyle/>
          <a:p>
            <a:r>
              <a:rPr lang="tr-TR" sz="1000" dirty="0" smtClean="0"/>
              <a:t>Tanyolaç, J. 2000. Limnoloji. Hatiboğlu Yayınevi, Ankara.</a:t>
            </a:r>
          </a:p>
          <a:p>
            <a:r>
              <a:rPr lang="tr-TR" sz="1000" dirty="0" err="1" smtClean="0"/>
              <a:t>Wetzel</a:t>
            </a:r>
            <a:r>
              <a:rPr lang="tr-TR" sz="1000" dirty="0" smtClean="0"/>
              <a:t>, G.R. 2017. </a:t>
            </a:r>
            <a:r>
              <a:rPr lang="tr-TR" sz="1000" dirty="0" err="1" smtClean="0"/>
              <a:t>editor</a:t>
            </a:r>
            <a:r>
              <a:rPr lang="tr-TR" sz="1000" dirty="0" smtClean="0"/>
              <a:t> </a:t>
            </a:r>
            <a:r>
              <a:rPr lang="tr-TR" sz="1000" dirty="0" err="1" smtClean="0"/>
              <a:t>Ergönül</a:t>
            </a:r>
            <a:r>
              <a:rPr lang="tr-TR" sz="1000" dirty="0" smtClean="0"/>
              <a:t>, M.B. Limnoloji, Göl ve Nehir Ekosistemleri. 3. baskıdan çeviri. Nobel Yayıncılık, Ankara.</a:t>
            </a:r>
          </a:p>
          <a:p>
            <a:r>
              <a:rPr lang="tr-TR" sz="1000" dirty="0" smtClean="0"/>
              <a:t>"Nürnberg, G.K., 2017. </a:t>
            </a:r>
            <a:r>
              <a:rPr lang="tr-TR" sz="1000" dirty="0" err="1" smtClean="0"/>
              <a:t>Attempted</a:t>
            </a:r>
            <a:r>
              <a:rPr lang="tr-TR" sz="1000" dirty="0" smtClean="0"/>
              <a:t> </a:t>
            </a:r>
            <a:r>
              <a:rPr lang="tr-TR" sz="1000" dirty="0" err="1" smtClean="0"/>
              <a:t>management</a:t>
            </a:r>
            <a:r>
              <a:rPr lang="tr-TR" sz="1000" dirty="0" smtClean="0"/>
              <a:t> of </a:t>
            </a:r>
            <a:r>
              <a:rPr lang="tr-TR" sz="1000" dirty="0" err="1" smtClean="0"/>
              <a:t>cyanobacteria</a:t>
            </a:r>
            <a:r>
              <a:rPr lang="tr-TR" sz="1000" dirty="0" smtClean="0"/>
              <a:t> </a:t>
            </a:r>
            <a:r>
              <a:rPr lang="tr-TR" sz="1000" dirty="0" err="1" smtClean="0"/>
              <a:t>by</a:t>
            </a:r>
            <a:r>
              <a:rPr lang="tr-TR" sz="1000" dirty="0" smtClean="0"/>
              <a:t> </a:t>
            </a:r>
            <a:r>
              <a:rPr lang="tr-TR" sz="1000" dirty="0" err="1" smtClean="0"/>
              <a:t>Phoslock</a:t>
            </a:r>
            <a:r>
              <a:rPr lang="tr-TR" sz="1000" dirty="0" smtClean="0"/>
              <a:t> (</a:t>
            </a:r>
            <a:r>
              <a:rPr lang="tr-TR" sz="1000" dirty="0" err="1" smtClean="0"/>
              <a:t>lanthanum-modified</a:t>
            </a:r>
            <a:r>
              <a:rPr lang="tr-TR" sz="1000" dirty="0" smtClean="0"/>
              <a:t> </a:t>
            </a:r>
            <a:r>
              <a:rPr lang="tr-TR" sz="1000" dirty="0" err="1" smtClean="0"/>
              <a:t>clay</a:t>
            </a:r>
            <a:r>
              <a:rPr lang="tr-TR" sz="1000" dirty="0" smtClean="0"/>
              <a:t>) in </a:t>
            </a:r>
            <a:r>
              <a:rPr lang="tr-TR" sz="1000" dirty="0" err="1" smtClean="0"/>
              <a:t>Canadian</a:t>
            </a:r>
            <a:r>
              <a:rPr lang="tr-TR" sz="1000" dirty="0" smtClean="0"/>
              <a:t> </a:t>
            </a:r>
            <a:r>
              <a:rPr lang="tr-TR" sz="1000" dirty="0" err="1" smtClean="0"/>
              <a:t>lakes</a:t>
            </a:r>
            <a:r>
              <a:rPr lang="tr-TR" sz="1000" dirty="0" smtClean="0"/>
              <a:t>: </a:t>
            </a:r>
            <a:r>
              <a:rPr lang="tr-TR" sz="1000" dirty="0" err="1" smtClean="0"/>
              <a:t>water</a:t>
            </a:r>
            <a:r>
              <a:rPr lang="tr-TR" sz="1000" dirty="0" smtClean="0"/>
              <a:t> </a:t>
            </a:r>
            <a:r>
              <a:rPr lang="tr-TR" sz="1000" dirty="0" err="1" smtClean="0"/>
              <a:t>quality</a:t>
            </a:r>
            <a:r>
              <a:rPr lang="tr-TR" sz="1000" dirty="0" smtClean="0"/>
              <a:t> </a:t>
            </a:r>
            <a:r>
              <a:rPr lang="tr-TR" sz="1000" dirty="0" err="1" smtClean="0"/>
              <a:t>results</a:t>
            </a:r>
            <a:r>
              <a:rPr lang="tr-TR" sz="1000" dirty="0" smtClean="0"/>
              <a:t> </a:t>
            </a:r>
            <a:r>
              <a:rPr lang="tr-TR" sz="1000" dirty="0" err="1" smtClean="0"/>
              <a:t>and</a:t>
            </a:r>
            <a:r>
              <a:rPr lang="tr-TR" sz="1000" dirty="0" smtClean="0"/>
              <a:t> </a:t>
            </a:r>
            <a:r>
              <a:rPr lang="tr-TR" sz="1000" dirty="0" err="1" smtClean="0"/>
              <a:t>predictions</a:t>
            </a:r>
            <a:r>
              <a:rPr lang="tr-TR" sz="1000" dirty="0" smtClean="0"/>
              <a:t>. Lake </a:t>
            </a:r>
            <a:r>
              <a:rPr lang="tr-TR" sz="1000" dirty="0" err="1" smtClean="0"/>
              <a:t>Reserv</a:t>
            </a:r>
            <a:r>
              <a:rPr lang="tr-TR" sz="1000" dirty="0" smtClean="0"/>
              <a:t>. </a:t>
            </a:r>
            <a:r>
              <a:rPr lang="tr-TR" sz="1000" dirty="0" err="1" smtClean="0"/>
              <a:t>Manag</a:t>
            </a:r>
            <a:r>
              <a:rPr lang="tr-TR" sz="1000" dirty="0" smtClean="0"/>
              <a:t>. 33, 163–170. doi:10.1080/10402381.2016.1265618"</a:t>
            </a:r>
          </a:p>
          <a:p>
            <a:r>
              <a:rPr lang="tr-TR" sz="1000" dirty="0" smtClean="0"/>
              <a:t>"</a:t>
            </a:r>
            <a:r>
              <a:rPr lang="tr-TR" sz="1000" dirty="0" err="1" smtClean="0"/>
              <a:t>Pérez-Sirvent</a:t>
            </a:r>
            <a:r>
              <a:rPr lang="tr-TR" sz="1000" dirty="0" smtClean="0"/>
              <a:t>, C., </a:t>
            </a:r>
            <a:r>
              <a:rPr lang="tr-TR" sz="1000" dirty="0" err="1" smtClean="0"/>
              <a:t>Hernández-Pérez</a:t>
            </a:r>
            <a:r>
              <a:rPr lang="tr-TR" sz="1000" dirty="0" smtClean="0"/>
              <a:t>, C., </a:t>
            </a:r>
            <a:r>
              <a:rPr lang="tr-TR" sz="1000" dirty="0" err="1" smtClean="0"/>
              <a:t>Martínez-Sánchez</a:t>
            </a:r>
            <a:r>
              <a:rPr lang="tr-TR" sz="1000" dirty="0" smtClean="0"/>
              <a:t>, M.J., </a:t>
            </a:r>
            <a:r>
              <a:rPr lang="tr-TR" sz="1000" dirty="0" err="1" smtClean="0"/>
              <a:t>García-Lorenzo</a:t>
            </a:r>
            <a:r>
              <a:rPr lang="tr-TR" sz="1000" dirty="0" smtClean="0"/>
              <a:t>, M.L. </a:t>
            </a:r>
            <a:r>
              <a:rPr lang="tr-TR" sz="1000" dirty="0" err="1" smtClean="0"/>
              <a:t>and</a:t>
            </a:r>
            <a:r>
              <a:rPr lang="tr-TR" sz="1000" dirty="0" smtClean="0"/>
              <a:t> </a:t>
            </a:r>
            <a:r>
              <a:rPr lang="tr-TR" sz="1000" dirty="0" err="1" smtClean="0"/>
              <a:t>Bech</a:t>
            </a:r>
            <a:r>
              <a:rPr lang="tr-TR" sz="1000" dirty="0" smtClean="0"/>
              <a:t>, J. 2017. Metal </a:t>
            </a:r>
            <a:r>
              <a:rPr lang="tr-TR" sz="1000" dirty="0" err="1" smtClean="0"/>
              <a:t>uptake</a:t>
            </a:r>
            <a:r>
              <a:rPr lang="tr-TR" sz="1000" dirty="0" smtClean="0"/>
              <a:t> </a:t>
            </a:r>
            <a:r>
              <a:rPr lang="tr-TR" sz="1000" dirty="0" err="1" smtClean="0"/>
              <a:t>by</a:t>
            </a:r>
            <a:r>
              <a:rPr lang="tr-TR" sz="1000" dirty="0" smtClean="0"/>
              <a:t> </a:t>
            </a:r>
            <a:r>
              <a:rPr lang="tr-TR" sz="1000" dirty="0" err="1" smtClean="0"/>
              <a:t>wetland</a:t>
            </a:r>
            <a:r>
              <a:rPr lang="tr-TR" sz="1000" dirty="0" smtClean="0"/>
              <a:t> </a:t>
            </a:r>
            <a:r>
              <a:rPr lang="tr-TR" sz="1000" dirty="0" err="1" smtClean="0"/>
              <a:t>plants</a:t>
            </a:r>
            <a:r>
              <a:rPr lang="tr-TR" sz="1000" dirty="0" smtClean="0"/>
              <a:t>: </a:t>
            </a:r>
            <a:r>
              <a:rPr lang="tr-TR" sz="1000" dirty="0" err="1" smtClean="0"/>
              <a:t>implicationsfor</a:t>
            </a:r>
            <a:r>
              <a:rPr lang="tr-TR" sz="1000" dirty="0" smtClean="0"/>
              <a:t> </a:t>
            </a:r>
            <a:r>
              <a:rPr lang="tr-TR" sz="1000" dirty="0" err="1" smtClean="0"/>
              <a:t>phytoremediation</a:t>
            </a:r>
            <a:r>
              <a:rPr lang="tr-TR" sz="1000" dirty="0" smtClean="0"/>
              <a:t> </a:t>
            </a:r>
            <a:r>
              <a:rPr lang="tr-TR" sz="1000" dirty="0" err="1" smtClean="0"/>
              <a:t>and</a:t>
            </a:r>
            <a:r>
              <a:rPr lang="tr-TR" sz="1000" dirty="0" smtClean="0"/>
              <a:t> </a:t>
            </a:r>
            <a:r>
              <a:rPr lang="tr-TR" sz="1000" dirty="0" err="1" smtClean="0"/>
              <a:t>restoration</a:t>
            </a:r>
            <a:r>
              <a:rPr lang="tr-TR" sz="1000" dirty="0" smtClean="0"/>
              <a:t>. J </a:t>
            </a:r>
            <a:r>
              <a:rPr lang="tr-TR" sz="1000" dirty="0" err="1" smtClean="0"/>
              <a:t>Soils</a:t>
            </a:r>
            <a:r>
              <a:rPr lang="tr-TR" sz="1000" dirty="0" smtClean="0"/>
              <a:t> </a:t>
            </a:r>
            <a:r>
              <a:rPr lang="tr-TR" sz="1000" dirty="0" err="1" smtClean="0"/>
              <a:t>Sediments</a:t>
            </a:r>
            <a:r>
              <a:rPr lang="tr-TR" sz="1000" dirty="0" smtClean="0"/>
              <a:t>, 17:1384–1393"</a:t>
            </a:r>
          </a:p>
          <a:p>
            <a:r>
              <a:rPr lang="tr-TR" sz="1000" dirty="0" err="1" smtClean="0"/>
              <a:t>Kometa</a:t>
            </a:r>
            <a:r>
              <a:rPr lang="tr-TR" sz="1000" dirty="0" smtClean="0"/>
              <a:t>, S. S., </a:t>
            </a:r>
            <a:r>
              <a:rPr lang="tr-TR" sz="1000" dirty="0" err="1" smtClean="0"/>
              <a:t>Kimengsi</a:t>
            </a:r>
            <a:r>
              <a:rPr lang="tr-TR" sz="1000" dirty="0" smtClean="0"/>
              <a:t>, J. N. </a:t>
            </a:r>
            <a:r>
              <a:rPr lang="tr-TR" sz="1000" dirty="0" err="1" smtClean="0"/>
              <a:t>And</a:t>
            </a:r>
            <a:r>
              <a:rPr lang="tr-TR" sz="1000" dirty="0" smtClean="0"/>
              <a:t> </a:t>
            </a:r>
            <a:r>
              <a:rPr lang="tr-TR" sz="1000" dirty="0" err="1" smtClean="0"/>
              <a:t>Petiangma</a:t>
            </a:r>
            <a:r>
              <a:rPr lang="tr-TR" sz="1000" dirty="0" smtClean="0"/>
              <a:t>, D.M. 2018. Urban Development </a:t>
            </a:r>
            <a:r>
              <a:rPr lang="tr-TR" sz="1000" dirty="0" err="1" smtClean="0"/>
              <a:t>and</a:t>
            </a:r>
            <a:r>
              <a:rPr lang="tr-TR" sz="1000" dirty="0" smtClean="0"/>
              <a:t> </a:t>
            </a:r>
            <a:r>
              <a:rPr lang="tr-TR" sz="1000" dirty="0" err="1" smtClean="0"/>
              <a:t>its</a:t>
            </a:r>
            <a:r>
              <a:rPr lang="tr-TR" sz="1000" dirty="0" smtClean="0"/>
              <a:t> </a:t>
            </a:r>
            <a:r>
              <a:rPr lang="tr-TR" sz="1000" dirty="0" err="1" smtClean="0"/>
              <a:t>Implications</a:t>
            </a:r>
            <a:r>
              <a:rPr lang="tr-TR" sz="1000" dirty="0" smtClean="0"/>
              <a:t> on </a:t>
            </a:r>
            <a:r>
              <a:rPr lang="tr-TR" sz="1000" dirty="0" err="1" smtClean="0"/>
              <a:t>Wetland</a:t>
            </a:r>
            <a:r>
              <a:rPr lang="tr-TR" sz="1000" dirty="0" smtClean="0"/>
              <a:t> </a:t>
            </a:r>
            <a:r>
              <a:rPr lang="tr-TR" sz="1000" dirty="0" err="1" smtClean="0"/>
              <a:t>Ecosystem</a:t>
            </a:r>
            <a:r>
              <a:rPr lang="tr-TR" sz="1000" dirty="0" smtClean="0"/>
              <a:t> Services in </a:t>
            </a:r>
            <a:r>
              <a:rPr lang="tr-TR" sz="1000" dirty="0" err="1" smtClean="0"/>
              <a:t>Ndop</a:t>
            </a:r>
            <a:r>
              <a:rPr lang="tr-TR" sz="1000" dirty="0" smtClean="0"/>
              <a:t>, </a:t>
            </a:r>
            <a:r>
              <a:rPr lang="tr-TR" sz="1000" dirty="0" err="1" smtClean="0"/>
              <a:t>Cameroon</a:t>
            </a:r>
            <a:r>
              <a:rPr lang="tr-TR" sz="1000" dirty="0" smtClean="0"/>
              <a:t>, </a:t>
            </a:r>
            <a:r>
              <a:rPr lang="tr-TR" sz="1000" dirty="0" err="1" smtClean="0"/>
              <a:t>Environmental</a:t>
            </a:r>
            <a:r>
              <a:rPr lang="tr-TR" sz="1000" dirty="0" smtClean="0"/>
              <a:t> Management </a:t>
            </a:r>
            <a:r>
              <a:rPr lang="tr-TR" sz="1000" dirty="0" err="1" smtClean="0"/>
              <a:t>and</a:t>
            </a:r>
            <a:r>
              <a:rPr lang="tr-TR" sz="1000" dirty="0" smtClean="0"/>
              <a:t> </a:t>
            </a:r>
            <a:r>
              <a:rPr lang="tr-TR" sz="1000" dirty="0" err="1" smtClean="0"/>
              <a:t>Sustainable</a:t>
            </a:r>
            <a:r>
              <a:rPr lang="tr-TR" sz="1000" dirty="0" smtClean="0"/>
              <a:t> Development, </a:t>
            </a:r>
            <a:r>
              <a:rPr lang="tr-TR" sz="1000" dirty="0" err="1" smtClean="0"/>
              <a:t>Vol</a:t>
            </a:r>
            <a:r>
              <a:rPr lang="tr-TR" sz="1000" dirty="0" smtClean="0"/>
              <a:t>. 7, No. 1</a:t>
            </a:r>
          </a:p>
          <a:p>
            <a:r>
              <a:rPr lang="tr-TR" sz="1000" dirty="0" err="1" smtClean="0"/>
              <a:t>Phytoremediation</a:t>
            </a:r>
            <a:r>
              <a:rPr lang="tr-TR" sz="1000" dirty="0" smtClean="0"/>
              <a:t> - </a:t>
            </a:r>
            <a:r>
              <a:rPr lang="tr-TR" sz="1000" dirty="0" err="1" smtClean="0"/>
              <a:t>Hinchman</a:t>
            </a:r>
            <a:r>
              <a:rPr lang="tr-TR" sz="1000" dirty="0" smtClean="0"/>
              <a:t>, </a:t>
            </a:r>
            <a:r>
              <a:rPr lang="tr-TR" sz="1000" dirty="0" err="1" smtClean="0"/>
              <a:t>Negri</a:t>
            </a:r>
            <a:r>
              <a:rPr lang="tr-TR" sz="1000" dirty="0" smtClean="0"/>
              <a:t>, </a:t>
            </a:r>
            <a:r>
              <a:rPr lang="tr-TR" sz="1000" dirty="0" err="1" smtClean="0"/>
              <a:t>and</a:t>
            </a:r>
            <a:r>
              <a:rPr lang="tr-TR" sz="1000" dirty="0" smtClean="0"/>
              <a:t> </a:t>
            </a:r>
            <a:r>
              <a:rPr lang="tr-TR" sz="1000" dirty="0" err="1" smtClean="0"/>
              <a:t>Gatliff</a:t>
            </a:r>
            <a:r>
              <a:rPr lang="tr-TR" sz="1000" dirty="0" smtClean="0"/>
              <a:t>, 2017. </a:t>
            </a:r>
            <a:r>
              <a:rPr lang="tr-TR" sz="1000" dirty="0" err="1" smtClean="0"/>
              <a:t>Argonne</a:t>
            </a:r>
            <a:r>
              <a:rPr lang="tr-TR" sz="1000" dirty="0" smtClean="0"/>
              <a:t> </a:t>
            </a:r>
            <a:r>
              <a:rPr lang="tr-TR" sz="1000" dirty="0" err="1" smtClean="0"/>
              <a:t>National</a:t>
            </a:r>
            <a:r>
              <a:rPr lang="tr-TR" sz="1000" dirty="0" smtClean="0"/>
              <a:t> </a:t>
            </a:r>
            <a:r>
              <a:rPr lang="tr-TR" sz="1000" dirty="0" err="1" smtClean="0"/>
              <a:t>Laboratory</a:t>
            </a:r>
            <a:r>
              <a:rPr lang="tr-TR" sz="1000" dirty="0" smtClean="0"/>
              <a:t> </a:t>
            </a:r>
            <a:r>
              <a:rPr lang="tr-TR" sz="1000" dirty="0" err="1" smtClean="0"/>
              <a:t>and</a:t>
            </a:r>
            <a:r>
              <a:rPr lang="tr-TR" sz="1000" dirty="0" smtClean="0"/>
              <a:t> </a:t>
            </a:r>
            <a:r>
              <a:rPr lang="tr-TR" sz="1000" dirty="0" err="1" smtClean="0"/>
              <a:t>Applied</a:t>
            </a:r>
            <a:r>
              <a:rPr lang="tr-TR" sz="1000" dirty="0" smtClean="0"/>
              <a:t> Natural </a:t>
            </a:r>
            <a:r>
              <a:rPr lang="tr-TR" sz="1000" dirty="0" err="1" smtClean="0"/>
              <a:t>Sciences</a:t>
            </a:r>
            <a:r>
              <a:rPr lang="tr-TR" sz="1000" dirty="0" smtClean="0"/>
              <a:t>, </a:t>
            </a:r>
            <a:r>
              <a:rPr lang="tr-TR" sz="1000" dirty="0" err="1" smtClean="0"/>
              <a:t>Inc</a:t>
            </a:r>
            <a:r>
              <a:rPr lang="tr-TR" sz="1000" dirty="0" smtClean="0"/>
              <a:t>., </a:t>
            </a:r>
            <a:r>
              <a:rPr lang="tr-TR" sz="1000" dirty="0" err="1" smtClean="0"/>
              <a:t>Phytoremediation</a:t>
            </a:r>
            <a:r>
              <a:rPr lang="tr-TR" sz="1000" dirty="0" smtClean="0"/>
              <a:t>: Using </a:t>
            </a:r>
            <a:r>
              <a:rPr lang="tr-TR" sz="1000" dirty="0" err="1" smtClean="0"/>
              <a:t>Green</a:t>
            </a:r>
            <a:r>
              <a:rPr lang="tr-TR" sz="1000" dirty="0" smtClean="0"/>
              <a:t> </a:t>
            </a:r>
            <a:r>
              <a:rPr lang="tr-TR" sz="1000" dirty="0" err="1" smtClean="0"/>
              <a:t>Plants</a:t>
            </a:r>
            <a:r>
              <a:rPr lang="tr-TR" sz="1000" dirty="0" smtClean="0"/>
              <a:t> </a:t>
            </a:r>
            <a:r>
              <a:rPr lang="tr-TR" sz="1000" dirty="0" err="1" smtClean="0"/>
              <a:t>to</a:t>
            </a:r>
            <a:r>
              <a:rPr lang="tr-TR" sz="1000" dirty="0" smtClean="0"/>
              <a:t> </a:t>
            </a:r>
            <a:r>
              <a:rPr lang="tr-TR" sz="1000" dirty="0" err="1" smtClean="0"/>
              <a:t>Clean</a:t>
            </a:r>
            <a:r>
              <a:rPr lang="tr-TR" sz="1000" dirty="0" smtClean="0"/>
              <a:t> </a:t>
            </a:r>
            <a:r>
              <a:rPr lang="tr-TR" sz="1000" dirty="0" err="1" smtClean="0"/>
              <a:t>Up</a:t>
            </a:r>
            <a:r>
              <a:rPr lang="tr-TR" sz="1000" dirty="0" smtClean="0"/>
              <a:t> </a:t>
            </a:r>
            <a:r>
              <a:rPr lang="tr-TR" sz="1000" dirty="0" err="1" smtClean="0"/>
              <a:t>Contaminated</a:t>
            </a:r>
            <a:r>
              <a:rPr lang="tr-TR" sz="1000" dirty="0" smtClean="0"/>
              <a:t> </a:t>
            </a:r>
            <a:r>
              <a:rPr lang="tr-TR" sz="1000" dirty="0" err="1" smtClean="0"/>
              <a:t>Soil</a:t>
            </a:r>
            <a:r>
              <a:rPr lang="tr-TR" sz="1000" dirty="0" smtClean="0"/>
              <a:t>, </a:t>
            </a:r>
            <a:r>
              <a:rPr lang="tr-TR" sz="1000" dirty="0" err="1" smtClean="0"/>
              <a:t>Groundwater</a:t>
            </a:r>
            <a:r>
              <a:rPr lang="tr-TR" sz="1000" dirty="0" smtClean="0"/>
              <a:t>, </a:t>
            </a:r>
            <a:r>
              <a:rPr lang="tr-TR" sz="1000" dirty="0" err="1" smtClean="0"/>
              <a:t>and</a:t>
            </a:r>
            <a:r>
              <a:rPr lang="tr-TR" sz="1000" dirty="0" smtClean="0"/>
              <a:t> </a:t>
            </a:r>
            <a:r>
              <a:rPr lang="tr-TR" sz="1000" dirty="0" err="1" smtClean="0"/>
              <a:t>Wastewater</a:t>
            </a:r>
            <a:endParaRPr lang="tr-TR" sz="1000" dirty="0" smtClean="0"/>
          </a:p>
          <a:p>
            <a:r>
              <a:rPr lang="tr-TR" sz="1000" dirty="0" err="1" smtClean="0"/>
              <a:t>Khan</a:t>
            </a:r>
            <a:r>
              <a:rPr lang="tr-TR" sz="1000" dirty="0" smtClean="0"/>
              <a:t>, M. Nasir </a:t>
            </a:r>
            <a:r>
              <a:rPr lang="tr-TR" sz="1000" dirty="0" err="1" smtClean="0"/>
              <a:t>and</a:t>
            </a:r>
            <a:r>
              <a:rPr lang="tr-TR" sz="1000" dirty="0" smtClean="0"/>
              <a:t> </a:t>
            </a:r>
            <a:r>
              <a:rPr lang="tr-TR" sz="1000" dirty="0" err="1" smtClean="0"/>
              <a:t>Mohammad</a:t>
            </a:r>
            <a:r>
              <a:rPr lang="tr-TR" sz="1000" dirty="0" smtClean="0"/>
              <a:t>, F. (2014 ) "Eutrophication of </a:t>
            </a:r>
            <a:r>
              <a:rPr lang="tr-TR" sz="1000" dirty="0" err="1" smtClean="0"/>
              <a:t>Lakes</a:t>
            </a:r>
            <a:r>
              <a:rPr lang="tr-TR" sz="1000" dirty="0" smtClean="0"/>
              <a:t>" in A. A. Ansari, S. S. </a:t>
            </a:r>
            <a:r>
              <a:rPr lang="tr-TR" sz="1000" dirty="0" err="1" smtClean="0"/>
              <a:t>Gill</a:t>
            </a:r>
            <a:r>
              <a:rPr lang="tr-TR" sz="1000" dirty="0" smtClean="0"/>
              <a:t> (</a:t>
            </a:r>
            <a:r>
              <a:rPr lang="tr-TR" sz="1000" dirty="0" err="1" smtClean="0"/>
              <a:t>eds</a:t>
            </a:r>
            <a:r>
              <a:rPr lang="tr-TR" sz="1000" dirty="0" smtClean="0"/>
              <a:t>.), Eutrophication: </a:t>
            </a:r>
            <a:r>
              <a:rPr lang="tr-TR" sz="1000" dirty="0" err="1" smtClean="0"/>
              <a:t>Challenges</a:t>
            </a:r>
            <a:r>
              <a:rPr lang="tr-TR" sz="1000" dirty="0" smtClean="0"/>
              <a:t> </a:t>
            </a:r>
            <a:r>
              <a:rPr lang="tr-TR" sz="1000" dirty="0" err="1" smtClean="0"/>
              <a:t>and</a:t>
            </a:r>
            <a:r>
              <a:rPr lang="tr-TR" sz="1000" dirty="0" smtClean="0"/>
              <a:t> Solutions; Volume II of Eutrophication: </a:t>
            </a:r>
            <a:r>
              <a:rPr lang="tr-TR" sz="1000" dirty="0" err="1" smtClean="0"/>
              <a:t>Causes</a:t>
            </a:r>
            <a:r>
              <a:rPr lang="tr-TR" sz="1000" dirty="0" smtClean="0"/>
              <a:t>, </a:t>
            </a:r>
            <a:r>
              <a:rPr lang="tr-TR" sz="1000" dirty="0" err="1" smtClean="0"/>
              <a:t>Consequences</a:t>
            </a:r>
            <a:r>
              <a:rPr lang="tr-TR" sz="1000" dirty="0" smtClean="0"/>
              <a:t> </a:t>
            </a:r>
            <a:r>
              <a:rPr lang="tr-TR" sz="1000" dirty="0" err="1" smtClean="0"/>
              <a:t>and</a:t>
            </a:r>
            <a:r>
              <a:rPr lang="tr-TR" sz="1000" dirty="0" smtClean="0"/>
              <a:t> Control, </a:t>
            </a:r>
            <a:r>
              <a:rPr lang="tr-TR" sz="1000" dirty="0" err="1" smtClean="0"/>
              <a:t>Springer</a:t>
            </a:r>
            <a:r>
              <a:rPr lang="tr-TR" sz="1000" dirty="0" smtClean="0"/>
              <a:t> </a:t>
            </a:r>
            <a:r>
              <a:rPr lang="tr-TR" sz="1000" dirty="0" err="1" smtClean="0"/>
              <a:t>Science+Business</a:t>
            </a:r>
            <a:r>
              <a:rPr lang="tr-TR" sz="1000" dirty="0" smtClean="0"/>
              <a:t> Media Dordrecht</a:t>
            </a:r>
          </a:p>
          <a:p>
            <a:r>
              <a:rPr lang="tr-TR" sz="1000" dirty="0" smtClean="0"/>
              <a:t>" </a:t>
            </a:r>
            <a:r>
              <a:rPr lang="tr-TR" sz="1000" dirty="0" err="1" smtClean="0"/>
              <a:t>Chislock</a:t>
            </a:r>
            <a:r>
              <a:rPr lang="tr-TR" sz="1000" dirty="0" smtClean="0"/>
              <a:t>, M.F.; </a:t>
            </a:r>
            <a:r>
              <a:rPr lang="tr-TR" sz="1000" dirty="0" err="1" smtClean="0"/>
              <a:t>Doster</a:t>
            </a:r>
            <a:r>
              <a:rPr lang="tr-TR" sz="1000" dirty="0" smtClean="0"/>
              <a:t>, E.; </a:t>
            </a:r>
            <a:r>
              <a:rPr lang="tr-TR" sz="1000" dirty="0" err="1" smtClean="0"/>
              <a:t>Zitomer</a:t>
            </a:r>
            <a:r>
              <a:rPr lang="tr-TR" sz="1000" dirty="0" smtClean="0"/>
              <a:t>, R.A.; Wilson, A.E. (2013). ""Eutrophication: </a:t>
            </a:r>
            <a:r>
              <a:rPr lang="tr-TR" sz="1000" dirty="0" err="1" smtClean="0"/>
              <a:t>Causes</a:t>
            </a:r>
            <a:r>
              <a:rPr lang="tr-TR" sz="1000" dirty="0" smtClean="0"/>
              <a:t>, </a:t>
            </a:r>
            <a:r>
              <a:rPr lang="tr-TR" sz="1000" dirty="0" err="1" smtClean="0"/>
              <a:t>Consequences</a:t>
            </a:r>
            <a:r>
              <a:rPr lang="tr-TR" sz="1000" dirty="0" smtClean="0"/>
              <a:t>, </a:t>
            </a:r>
            <a:r>
              <a:rPr lang="tr-TR" sz="1000" dirty="0" err="1" smtClean="0"/>
              <a:t>and</a:t>
            </a:r>
            <a:r>
              <a:rPr lang="tr-TR" sz="1000" dirty="0" smtClean="0"/>
              <a:t> </a:t>
            </a:r>
            <a:r>
              <a:rPr lang="tr-TR" sz="1000" dirty="0" err="1" smtClean="0"/>
              <a:t>Controls</a:t>
            </a:r>
            <a:r>
              <a:rPr lang="tr-TR" sz="1000" dirty="0" smtClean="0"/>
              <a:t> in </a:t>
            </a:r>
            <a:r>
              <a:rPr lang="tr-TR" sz="1000" dirty="0" err="1" smtClean="0"/>
              <a:t>Aquatic</a:t>
            </a:r>
            <a:r>
              <a:rPr lang="tr-TR" sz="1000" dirty="0" smtClean="0"/>
              <a:t> </a:t>
            </a:r>
            <a:r>
              <a:rPr lang="tr-TR" sz="1000" dirty="0" err="1" smtClean="0"/>
              <a:t>Ecosystems</a:t>
            </a:r>
            <a:r>
              <a:rPr lang="tr-TR" sz="1000" dirty="0" smtClean="0"/>
              <a:t>"". Nature </a:t>
            </a:r>
            <a:r>
              <a:rPr lang="tr-TR" sz="1000" dirty="0" err="1" smtClean="0"/>
              <a:t>Education</a:t>
            </a:r>
            <a:r>
              <a:rPr lang="tr-TR" sz="1000" dirty="0" smtClean="0"/>
              <a:t> Knowledge. 4 (4): 10. </a:t>
            </a:r>
            <a:r>
              <a:rPr lang="tr-TR" sz="1000" dirty="0" err="1" smtClean="0"/>
              <a:t>Retrieved</a:t>
            </a:r>
            <a:r>
              <a:rPr lang="tr-TR" sz="1000" dirty="0" smtClean="0"/>
              <a:t> 10 </a:t>
            </a:r>
            <a:r>
              <a:rPr lang="tr-TR" sz="1000" dirty="0" err="1" smtClean="0"/>
              <a:t>March</a:t>
            </a:r>
            <a:r>
              <a:rPr lang="tr-TR" sz="1000" dirty="0" smtClean="0"/>
              <a:t> 2018."</a:t>
            </a:r>
          </a:p>
          <a:p>
            <a:r>
              <a:rPr lang="tr-TR" sz="1000" dirty="0" smtClean="0"/>
              <a:t>"</a:t>
            </a:r>
            <a:r>
              <a:rPr lang="tr-TR" sz="1000" dirty="0" err="1" smtClean="0"/>
              <a:t>Xie</a:t>
            </a:r>
            <a:r>
              <a:rPr lang="tr-TR" sz="1000" dirty="0" smtClean="0"/>
              <a:t>, </a:t>
            </a:r>
            <a:r>
              <a:rPr lang="tr-TR" sz="1000" dirty="0" err="1" smtClean="0"/>
              <a:t>Zhenglei</a:t>
            </a:r>
            <a:r>
              <a:rPr lang="tr-TR" sz="1000" dirty="0" smtClean="0"/>
              <a:t>, </a:t>
            </a:r>
            <a:r>
              <a:rPr lang="tr-TR" sz="1000" dirty="0" err="1" smtClean="0"/>
              <a:t>Zhang</a:t>
            </a:r>
            <a:r>
              <a:rPr lang="tr-TR" sz="1000" dirty="0" smtClean="0"/>
              <a:t>, </a:t>
            </a:r>
            <a:r>
              <a:rPr lang="tr-TR" sz="1000" dirty="0" err="1" smtClean="0"/>
              <a:t>Hezi</a:t>
            </a:r>
            <a:r>
              <a:rPr lang="tr-TR" sz="1000" dirty="0" smtClean="0"/>
              <a:t>, </a:t>
            </a:r>
            <a:r>
              <a:rPr lang="tr-TR" sz="1000" dirty="0" err="1" smtClean="0"/>
              <a:t>Zhao</a:t>
            </a:r>
            <a:r>
              <a:rPr lang="tr-TR" sz="1000" dirty="0" smtClean="0"/>
              <a:t>, </a:t>
            </a:r>
            <a:r>
              <a:rPr lang="tr-TR" sz="1000" dirty="0" err="1" smtClean="0"/>
              <a:t>Xiaoxiang</a:t>
            </a:r>
            <a:r>
              <a:rPr lang="tr-TR" sz="1000" dirty="0" smtClean="0"/>
              <a:t>, </a:t>
            </a:r>
            <a:r>
              <a:rPr lang="tr-TR" sz="1000" dirty="0" err="1" smtClean="0"/>
              <a:t>Du</a:t>
            </a:r>
            <a:r>
              <a:rPr lang="tr-TR" sz="1000" dirty="0" smtClean="0"/>
              <a:t>, </a:t>
            </a:r>
            <a:r>
              <a:rPr lang="tr-TR" sz="1000" dirty="0" err="1" smtClean="0"/>
              <a:t>Zebing</a:t>
            </a:r>
            <a:r>
              <a:rPr lang="tr-TR" sz="1000" dirty="0" smtClean="0"/>
              <a:t>, </a:t>
            </a:r>
            <a:r>
              <a:rPr lang="tr-TR" sz="1000" dirty="0" err="1" smtClean="0"/>
              <a:t>Xiang</a:t>
            </a:r>
            <a:r>
              <a:rPr lang="tr-TR" sz="1000" dirty="0" smtClean="0"/>
              <a:t>, </a:t>
            </a:r>
            <a:r>
              <a:rPr lang="tr-TR" sz="1000" dirty="0" err="1" smtClean="0"/>
              <a:t>Lixiong</a:t>
            </a:r>
            <a:r>
              <a:rPr lang="tr-TR" sz="1000" dirty="0" smtClean="0"/>
              <a:t>, et al. 2016. Assessment of </a:t>
            </a:r>
            <a:r>
              <a:rPr lang="tr-TR" sz="1000" dirty="0" err="1" smtClean="0"/>
              <a:t>Heavy</a:t>
            </a:r>
            <a:r>
              <a:rPr lang="tr-TR" sz="1000" dirty="0" smtClean="0"/>
              <a:t> Metal </a:t>
            </a:r>
            <a:r>
              <a:rPr lang="tr-TR" sz="1000" dirty="0" err="1" smtClean="0"/>
              <a:t>Contamination</a:t>
            </a:r>
            <a:r>
              <a:rPr lang="tr-TR" sz="1000" dirty="0" smtClean="0"/>
              <a:t> </a:t>
            </a:r>
            <a:r>
              <a:rPr lang="tr-TR" sz="1000" dirty="0" err="1" smtClean="0"/>
              <a:t>and</a:t>
            </a:r>
            <a:r>
              <a:rPr lang="tr-TR" sz="1000" dirty="0" smtClean="0"/>
              <a:t> </a:t>
            </a:r>
            <a:r>
              <a:rPr lang="tr-TR" sz="1000" dirty="0" err="1" smtClean="0"/>
              <a:t>Wetland</a:t>
            </a:r>
            <a:r>
              <a:rPr lang="tr-TR" sz="1000" dirty="0" smtClean="0"/>
              <a:t> Management in a </a:t>
            </a:r>
            <a:r>
              <a:rPr lang="tr-TR" sz="1000" dirty="0" err="1" smtClean="0"/>
              <a:t>Newly</a:t>
            </a:r>
            <a:r>
              <a:rPr lang="tr-TR" sz="1000" dirty="0" smtClean="0"/>
              <a:t> </a:t>
            </a:r>
            <a:r>
              <a:rPr lang="tr-TR" sz="1000" dirty="0" err="1" smtClean="0"/>
              <a:t>Created</a:t>
            </a:r>
            <a:r>
              <a:rPr lang="tr-TR" sz="1000" dirty="0" smtClean="0"/>
              <a:t> </a:t>
            </a:r>
            <a:r>
              <a:rPr lang="tr-TR" sz="1000" dirty="0" err="1" smtClean="0"/>
              <a:t>Coastal</a:t>
            </a:r>
            <a:r>
              <a:rPr lang="tr-TR" sz="1000" dirty="0" smtClean="0"/>
              <a:t> </a:t>
            </a:r>
            <a:r>
              <a:rPr lang="tr-TR" sz="1000" dirty="0" err="1" smtClean="0"/>
              <a:t>NaturalReserve</a:t>
            </a:r>
            <a:r>
              <a:rPr lang="tr-TR" sz="1000" dirty="0" smtClean="0"/>
              <a:t>, </a:t>
            </a:r>
            <a:r>
              <a:rPr lang="tr-TR" sz="1000" dirty="0" err="1" smtClean="0"/>
              <a:t>China</a:t>
            </a:r>
            <a:r>
              <a:rPr lang="tr-TR" sz="1000" dirty="0" smtClean="0"/>
              <a:t> Journal of </a:t>
            </a:r>
            <a:r>
              <a:rPr lang="tr-TR" sz="1000" dirty="0" err="1" smtClean="0"/>
              <a:t>Coastal</a:t>
            </a:r>
            <a:r>
              <a:rPr lang="tr-TR" sz="1000" dirty="0" smtClean="0"/>
              <a:t> </a:t>
            </a:r>
            <a:r>
              <a:rPr lang="tr-TR" sz="1000" dirty="0" err="1" smtClean="0"/>
              <a:t>Research</a:t>
            </a:r>
            <a:r>
              <a:rPr lang="tr-TR" sz="1000" dirty="0" smtClean="0"/>
              <a:t>, 32(2) : 374-386."</a:t>
            </a:r>
          </a:p>
          <a:p>
            <a:r>
              <a:rPr lang="tr-TR" sz="1000" dirty="0" smtClean="0"/>
              <a:t>G. </a:t>
            </a:r>
            <a:r>
              <a:rPr lang="tr-TR" sz="1000" dirty="0" err="1" smtClean="0"/>
              <a:t>Zhang</a:t>
            </a:r>
            <a:r>
              <a:rPr lang="tr-TR" sz="1000" dirty="0" smtClean="0"/>
              <a:t> et al.2016.  </a:t>
            </a:r>
            <a:r>
              <a:rPr lang="tr-TR" sz="1000" dirty="0" err="1" smtClean="0"/>
              <a:t>Heavy</a:t>
            </a:r>
            <a:r>
              <a:rPr lang="tr-TR" sz="1000" dirty="0" smtClean="0"/>
              <a:t> </a:t>
            </a:r>
            <a:r>
              <a:rPr lang="tr-TR" sz="1000" dirty="0" err="1" smtClean="0"/>
              <a:t>metals</a:t>
            </a:r>
            <a:r>
              <a:rPr lang="tr-TR" sz="1000" dirty="0" smtClean="0"/>
              <a:t> in </a:t>
            </a:r>
            <a:r>
              <a:rPr lang="tr-TR" sz="1000" dirty="0" err="1" smtClean="0"/>
              <a:t>wetland</a:t>
            </a:r>
            <a:r>
              <a:rPr lang="tr-TR" sz="1000" dirty="0" smtClean="0"/>
              <a:t> </a:t>
            </a:r>
            <a:r>
              <a:rPr lang="tr-TR" sz="1000" dirty="0" err="1" smtClean="0"/>
              <a:t>soils</a:t>
            </a:r>
            <a:r>
              <a:rPr lang="tr-TR" sz="1000" dirty="0" smtClean="0"/>
              <a:t> </a:t>
            </a:r>
            <a:r>
              <a:rPr lang="tr-TR" sz="1000" dirty="0" err="1" smtClean="0"/>
              <a:t>along</a:t>
            </a:r>
            <a:r>
              <a:rPr lang="tr-TR" sz="1000" dirty="0" smtClean="0"/>
              <a:t> a </a:t>
            </a:r>
            <a:r>
              <a:rPr lang="tr-TR" sz="1000" dirty="0" err="1" smtClean="0"/>
              <a:t>wetland-forming</a:t>
            </a:r>
            <a:r>
              <a:rPr lang="tr-TR" sz="1000" dirty="0" smtClean="0"/>
              <a:t> </a:t>
            </a:r>
            <a:r>
              <a:rPr lang="tr-TR" sz="1000" dirty="0" err="1" smtClean="0"/>
              <a:t>chronosequence</a:t>
            </a:r>
            <a:r>
              <a:rPr lang="tr-TR" sz="1000" dirty="0" smtClean="0"/>
              <a:t> in </a:t>
            </a:r>
            <a:r>
              <a:rPr lang="tr-TR" sz="1000" dirty="0" err="1" smtClean="0"/>
              <a:t>the</a:t>
            </a:r>
            <a:r>
              <a:rPr lang="tr-TR" sz="1000" dirty="0" smtClean="0"/>
              <a:t> </a:t>
            </a:r>
            <a:r>
              <a:rPr lang="tr-TR" sz="1000" dirty="0" err="1" smtClean="0"/>
              <a:t>Yellow</a:t>
            </a:r>
            <a:r>
              <a:rPr lang="tr-TR" sz="1000" dirty="0" smtClean="0"/>
              <a:t> </a:t>
            </a:r>
            <a:r>
              <a:rPr lang="tr-TR" sz="1000" dirty="0" err="1" smtClean="0"/>
              <a:t>River</a:t>
            </a:r>
            <a:r>
              <a:rPr lang="tr-TR" sz="1000" dirty="0" smtClean="0"/>
              <a:t> Delta of </a:t>
            </a:r>
            <a:r>
              <a:rPr lang="tr-TR" sz="1000" dirty="0" err="1" smtClean="0"/>
              <a:t>China</a:t>
            </a:r>
            <a:r>
              <a:rPr lang="tr-TR" sz="1000" dirty="0" smtClean="0"/>
              <a:t>: </a:t>
            </a:r>
            <a:r>
              <a:rPr lang="tr-TR" sz="1000" dirty="0" err="1" smtClean="0"/>
              <a:t>Levels</a:t>
            </a:r>
            <a:r>
              <a:rPr lang="tr-TR" sz="1000" dirty="0" smtClean="0"/>
              <a:t>, </a:t>
            </a:r>
            <a:r>
              <a:rPr lang="tr-TR" sz="1000" dirty="0" err="1" smtClean="0"/>
              <a:t>sources</a:t>
            </a:r>
            <a:r>
              <a:rPr lang="tr-TR" sz="1000" dirty="0" smtClean="0"/>
              <a:t> </a:t>
            </a:r>
            <a:r>
              <a:rPr lang="tr-TR" sz="1000" dirty="0" err="1" smtClean="0"/>
              <a:t>and</a:t>
            </a:r>
            <a:r>
              <a:rPr lang="tr-TR" sz="1000" dirty="0" smtClean="0"/>
              <a:t> </a:t>
            </a:r>
            <a:r>
              <a:rPr lang="tr-TR" sz="1000" dirty="0" err="1" smtClean="0"/>
              <a:t>toxic</a:t>
            </a:r>
            <a:r>
              <a:rPr lang="tr-TR" sz="1000" dirty="0" smtClean="0"/>
              <a:t> </a:t>
            </a:r>
            <a:r>
              <a:rPr lang="tr-TR" sz="1000" dirty="0" err="1" smtClean="0"/>
              <a:t>risks</a:t>
            </a:r>
            <a:r>
              <a:rPr lang="tr-TR" sz="1000" dirty="0" smtClean="0"/>
              <a:t>. </a:t>
            </a:r>
            <a:r>
              <a:rPr lang="tr-TR" sz="1000" dirty="0" err="1" smtClean="0"/>
              <a:t>Ecological</a:t>
            </a:r>
            <a:r>
              <a:rPr lang="tr-TR" sz="1000" dirty="0" smtClean="0"/>
              <a:t> </a:t>
            </a:r>
            <a:r>
              <a:rPr lang="tr-TR" sz="1000" dirty="0" err="1" smtClean="0"/>
              <a:t>Indicators</a:t>
            </a:r>
            <a:r>
              <a:rPr lang="tr-TR" sz="1000" dirty="0" smtClean="0"/>
              <a:t> 69 (2016) 331–339</a:t>
            </a:r>
          </a:p>
          <a:p>
            <a:r>
              <a:rPr lang="tr-TR" sz="1000" dirty="0" smtClean="0"/>
              <a:t>J. </a:t>
            </a:r>
            <a:r>
              <a:rPr lang="tr-TR" sz="1000" dirty="0" err="1" smtClean="0"/>
              <a:t>Tournebize</a:t>
            </a:r>
            <a:r>
              <a:rPr lang="tr-TR" sz="1000" dirty="0" smtClean="0"/>
              <a:t> et al. 2017. </a:t>
            </a:r>
            <a:r>
              <a:rPr lang="tr-TR" sz="1000" dirty="0" err="1" smtClean="0"/>
              <a:t>Implications</a:t>
            </a:r>
            <a:r>
              <a:rPr lang="tr-TR" sz="1000" dirty="0" smtClean="0"/>
              <a:t> </a:t>
            </a:r>
            <a:r>
              <a:rPr lang="tr-TR" sz="1000" dirty="0" err="1" smtClean="0"/>
              <a:t>for</a:t>
            </a:r>
            <a:r>
              <a:rPr lang="tr-TR" sz="1000" dirty="0" smtClean="0"/>
              <a:t> </a:t>
            </a:r>
            <a:r>
              <a:rPr lang="tr-TR" sz="1000" dirty="0" err="1" smtClean="0"/>
              <a:t>constructed</a:t>
            </a:r>
            <a:r>
              <a:rPr lang="tr-TR" sz="1000" dirty="0" smtClean="0"/>
              <a:t> </a:t>
            </a:r>
            <a:r>
              <a:rPr lang="tr-TR" sz="1000" dirty="0" err="1" smtClean="0"/>
              <a:t>wetlands</a:t>
            </a:r>
            <a:r>
              <a:rPr lang="tr-TR" sz="1000" dirty="0" smtClean="0"/>
              <a:t> </a:t>
            </a:r>
            <a:r>
              <a:rPr lang="tr-TR" sz="1000" dirty="0" err="1" smtClean="0"/>
              <a:t>to</a:t>
            </a:r>
            <a:r>
              <a:rPr lang="tr-TR" sz="1000" dirty="0" smtClean="0"/>
              <a:t> </a:t>
            </a:r>
            <a:r>
              <a:rPr lang="tr-TR" sz="1000" dirty="0" err="1" smtClean="0"/>
              <a:t>mitigate</a:t>
            </a:r>
            <a:r>
              <a:rPr lang="tr-TR" sz="1000" dirty="0" smtClean="0"/>
              <a:t> </a:t>
            </a:r>
            <a:r>
              <a:rPr lang="tr-TR" sz="1000" dirty="0" err="1" smtClean="0"/>
              <a:t>nitrateand</a:t>
            </a:r>
            <a:r>
              <a:rPr lang="tr-TR" sz="1000" dirty="0" smtClean="0"/>
              <a:t> </a:t>
            </a:r>
            <a:r>
              <a:rPr lang="tr-TR" sz="1000" dirty="0" err="1" smtClean="0"/>
              <a:t>pesticide</a:t>
            </a:r>
            <a:r>
              <a:rPr lang="tr-TR" sz="1000" dirty="0" smtClean="0"/>
              <a:t> </a:t>
            </a:r>
            <a:r>
              <a:rPr lang="tr-TR" sz="1000" dirty="0" err="1" smtClean="0"/>
              <a:t>pollution</a:t>
            </a:r>
            <a:r>
              <a:rPr lang="tr-TR" sz="1000" dirty="0" smtClean="0"/>
              <a:t> in </a:t>
            </a:r>
            <a:r>
              <a:rPr lang="tr-TR" sz="1000" dirty="0" err="1" smtClean="0"/>
              <a:t>agricultural</a:t>
            </a:r>
            <a:r>
              <a:rPr lang="tr-TR" sz="1000" dirty="0" smtClean="0"/>
              <a:t> </a:t>
            </a:r>
            <a:r>
              <a:rPr lang="tr-TR" sz="1000" dirty="0" err="1" smtClean="0"/>
              <a:t>drained</a:t>
            </a:r>
            <a:r>
              <a:rPr lang="tr-TR" sz="1000" dirty="0" smtClean="0"/>
              <a:t> </a:t>
            </a:r>
            <a:r>
              <a:rPr lang="tr-TR" sz="1000" dirty="0" err="1" smtClean="0"/>
              <a:t>watershed</a:t>
            </a:r>
            <a:r>
              <a:rPr lang="tr-TR" sz="1000" dirty="0" smtClean="0"/>
              <a:t>. </a:t>
            </a:r>
            <a:r>
              <a:rPr lang="tr-TR" sz="1000" dirty="0" err="1" smtClean="0"/>
              <a:t>Ecological</a:t>
            </a:r>
            <a:r>
              <a:rPr lang="tr-TR" sz="1000" dirty="0" smtClean="0"/>
              <a:t> </a:t>
            </a:r>
            <a:r>
              <a:rPr lang="tr-TR" sz="1000" dirty="0" err="1" smtClean="0"/>
              <a:t>Engineering</a:t>
            </a:r>
            <a:r>
              <a:rPr lang="tr-TR" sz="1000" dirty="0" smtClean="0"/>
              <a:t> 103 (2017) 415–425.</a:t>
            </a:r>
          </a:p>
          <a:p>
            <a:r>
              <a:rPr lang="tr-TR" sz="1000" dirty="0" err="1" smtClean="0"/>
              <a:t>Mander</a:t>
            </a:r>
            <a:r>
              <a:rPr lang="tr-TR" sz="1000" dirty="0" smtClean="0"/>
              <a:t>, Ü., </a:t>
            </a:r>
            <a:r>
              <a:rPr lang="tr-TR" sz="1000" dirty="0" err="1" smtClean="0"/>
              <a:t>Tournebize</a:t>
            </a:r>
            <a:r>
              <a:rPr lang="tr-TR" sz="1000" dirty="0" smtClean="0"/>
              <a:t>, J., </a:t>
            </a:r>
            <a:r>
              <a:rPr lang="tr-TR" sz="1000" dirty="0" err="1" smtClean="0"/>
              <a:t>Kasak</a:t>
            </a:r>
            <a:r>
              <a:rPr lang="tr-TR" sz="1000" dirty="0" smtClean="0"/>
              <a:t>, K., </a:t>
            </a:r>
            <a:r>
              <a:rPr lang="tr-TR" sz="1000" dirty="0" err="1" smtClean="0"/>
              <a:t>Mitsch</a:t>
            </a:r>
            <a:r>
              <a:rPr lang="tr-TR" sz="1000" dirty="0" smtClean="0"/>
              <a:t>, W.J., 2014. </a:t>
            </a:r>
            <a:r>
              <a:rPr lang="tr-TR" sz="1000" dirty="0" err="1" smtClean="0"/>
              <a:t>Climate</a:t>
            </a:r>
            <a:r>
              <a:rPr lang="tr-TR" sz="1000" dirty="0" smtClean="0"/>
              <a:t> </a:t>
            </a:r>
            <a:r>
              <a:rPr lang="tr-TR" sz="1000" dirty="0" err="1" smtClean="0"/>
              <a:t>regulation</a:t>
            </a:r>
            <a:r>
              <a:rPr lang="tr-TR" sz="1000" dirty="0" smtClean="0"/>
              <a:t> </a:t>
            </a:r>
            <a:r>
              <a:rPr lang="tr-TR" sz="1000" dirty="0" err="1" smtClean="0"/>
              <a:t>byfree</a:t>
            </a:r>
            <a:r>
              <a:rPr lang="tr-TR" sz="1000" dirty="0" smtClean="0"/>
              <a:t> </a:t>
            </a:r>
            <a:r>
              <a:rPr lang="tr-TR" sz="1000" dirty="0" err="1" smtClean="0"/>
              <a:t>water</a:t>
            </a:r>
            <a:r>
              <a:rPr lang="tr-TR" sz="1000" dirty="0" smtClean="0"/>
              <a:t> </a:t>
            </a:r>
            <a:r>
              <a:rPr lang="tr-TR" sz="1000" dirty="0" err="1" smtClean="0"/>
              <a:t>surface</a:t>
            </a:r>
            <a:r>
              <a:rPr lang="tr-TR" sz="1000" dirty="0" smtClean="0"/>
              <a:t> </a:t>
            </a:r>
            <a:r>
              <a:rPr lang="tr-TR" sz="1000" dirty="0" err="1" smtClean="0"/>
              <a:t>constructed</a:t>
            </a:r>
            <a:r>
              <a:rPr lang="tr-TR" sz="1000" dirty="0" smtClean="0"/>
              <a:t> </a:t>
            </a:r>
            <a:r>
              <a:rPr lang="tr-TR" sz="1000" dirty="0" err="1" smtClean="0"/>
              <a:t>wetlands</a:t>
            </a:r>
            <a:r>
              <a:rPr lang="tr-TR" sz="1000" dirty="0" smtClean="0"/>
              <a:t> </a:t>
            </a:r>
            <a:r>
              <a:rPr lang="tr-TR" sz="1000" dirty="0" err="1" smtClean="0"/>
              <a:t>for</a:t>
            </a:r>
            <a:r>
              <a:rPr lang="tr-TR" sz="1000" dirty="0" smtClean="0"/>
              <a:t> </a:t>
            </a:r>
            <a:r>
              <a:rPr lang="tr-TR" sz="1000" dirty="0" err="1" smtClean="0"/>
              <a:t>wastewater</a:t>
            </a:r>
            <a:r>
              <a:rPr lang="tr-TR" sz="1000" dirty="0" smtClean="0"/>
              <a:t> </a:t>
            </a:r>
            <a:r>
              <a:rPr lang="tr-TR" sz="1000" dirty="0" err="1" smtClean="0"/>
              <a:t>treatment</a:t>
            </a:r>
            <a:r>
              <a:rPr lang="tr-TR" sz="1000" dirty="0" smtClean="0"/>
              <a:t> </a:t>
            </a:r>
            <a:r>
              <a:rPr lang="tr-TR" sz="1000" dirty="0" err="1" smtClean="0"/>
              <a:t>and</a:t>
            </a:r>
            <a:r>
              <a:rPr lang="tr-TR" sz="1000" dirty="0" smtClean="0"/>
              <a:t> </a:t>
            </a:r>
            <a:r>
              <a:rPr lang="tr-TR" sz="1000" dirty="0" err="1" smtClean="0"/>
              <a:t>createdriverine</a:t>
            </a:r>
            <a:r>
              <a:rPr lang="tr-TR" sz="1000" dirty="0" smtClean="0"/>
              <a:t> </a:t>
            </a:r>
            <a:r>
              <a:rPr lang="tr-TR" sz="1000" dirty="0" err="1" smtClean="0"/>
              <a:t>wetlands</a:t>
            </a:r>
            <a:r>
              <a:rPr lang="tr-TR" sz="1000" dirty="0" smtClean="0"/>
              <a:t>. </a:t>
            </a:r>
            <a:r>
              <a:rPr lang="tr-TR" sz="1000" dirty="0" err="1" smtClean="0"/>
              <a:t>Ecol</a:t>
            </a:r>
            <a:r>
              <a:rPr lang="tr-TR" sz="1000" dirty="0" smtClean="0"/>
              <a:t>. </a:t>
            </a:r>
            <a:r>
              <a:rPr lang="tr-TR" sz="1000" dirty="0" err="1" smtClean="0"/>
              <a:t>Eng</a:t>
            </a:r>
            <a:r>
              <a:rPr lang="tr-TR" sz="1000" dirty="0" smtClean="0"/>
              <a:t>. 72, 103–115</a:t>
            </a:r>
          </a:p>
          <a:p>
            <a:r>
              <a:rPr lang="tr-TR" sz="1000" dirty="0" smtClean="0"/>
              <a:t>Fikirdeşici-Ergen, Ş et al. 2018. Bioremediation of </a:t>
            </a:r>
            <a:r>
              <a:rPr lang="tr-TR" sz="1000" dirty="0" err="1" smtClean="0"/>
              <a:t>heavy</a:t>
            </a:r>
            <a:r>
              <a:rPr lang="tr-TR" sz="1000" dirty="0" smtClean="0"/>
              <a:t> metal </a:t>
            </a:r>
            <a:r>
              <a:rPr lang="tr-TR" sz="1000" dirty="0" err="1" smtClean="0"/>
              <a:t>contaminated</a:t>
            </a:r>
            <a:r>
              <a:rPr lang="tr-TR" sz="1000" dirty="0" smtClean="0"/>
              <a:t> </a:t>
            </a:r>
            <a:r>
              <a:rPr lang="tr-TR" sz="1000" dirty="0" err="1" smtClean="0"/>
              <a:t>medium</a:t>
            </a:r>
            <a:r>
              <a:rPr lang="tr-TR" sz="1000" dirty="0" smtClean="0"/>
              <a:t> </a:t>
            </a:r>
            <a:r>
              <a:rPr lang="tr-TR" sz="1000" dirty="0" err="1" smtClean="0"/>
              <a:t>using</a:t>
            </a:r>
            <a:r>
              <a:rPr lang="tr-TR" sz="1000" dirty="0" smtClean="0"/>
              <a:t> Lemna </a:t>
            </a:r>
            <a:r>
              <a:rPr lang="tr-TR" sz="1000" dirty="0" err="1" smtClean="0"/>
              <a:t>minor</a:t>
            </a:r>
            <a:r>
              <a:rPr lang="tr-TR" sz="1000" dirty="0" smtClean="0"/>
              <a:t>, Daphnia </a:t>
            </a:r>
            <a:r>
              <a:rPr lang="tr-TR" sz="1000" dirty="0" err="1" smtClean="0"/>
              <a:t>magna</a:t>
            </a:r>
            <a:r>
              <a:rPr lang="tr-TR" sz="1000" dirty="0" smtClean="0"/>
              <a:t> </a:t>
            </a:r>
            <a:r>
              <a:rPr lang="tr-TR" sz="1000" dirty="0" err="1" smtClean="0"/>
              <a:t>and</a:t>
            </a:r>
            <a:r>
              <a:rPr lang="tr-TR" sz="1000" dirty="0" smtClean="0"/>
              <a:t> </a:t>
            </a:r>
            <a:r>
              <a:rPr lang="tr-TR" sz="1000" dirty="0" err="1" smtClean="0"/>
              <a:t>their</a:t>
            </a:r>
            <a:r>
              <a:rPr lang="tr-TR" sz="1000" dirty="0" smtClean="0"/>
              <a:t> </a:t>
            </a:r>
            <a:r>
              <a:rPr lang="tr-TR" sz="1000" dirty="0" err="1" smtClean="0"/>
              <a:t>consortium</a:t>
            </a:r>
            <a:r>
              <a:rPr lang="tr-TR" sz="1000" dirty="0" smtClean="0"/>
              <a:t>. </a:t>
            </a:r>
            <a:r>
              <a:rPr lang="tr-TR" sz="1000" dirty="0" err="1" smtClean="0"/>
              <a:t>Chemistry</a:t>
            </a:r>
            <a:r>
              <a:rPr lang="tr-TR" sz="1000" dirty="0" smtClean="0"/>
              <a:t> </a:t>
            </a:r>
            <a:r>
              <a:rPr lang="tr-TR" sz="1000" dirty="0" err="1" smtClean="0"/>
              <a:t>and</a:t>
            </a:r>
            <a:r>
              <a:rPr lang="tr-TR" sz="1000" dirty="0" smtClean="0"/>
              <a:t> </a:t>
            </a:r>
            <a:r>
              <a:rPr lang="tr-TR" sz="1000" dirty="0" err="1" smtClean="0"/>
              <a:t>Ecology</a:t>
            </a:r>
            <a:r>
              <a:rPr lang="tr-TR" sz="1000" dirty="0" smtClean="0"/>
              <a:t>. 34(1):43-55</a:t>
            </a:r>
          </a:p>
          <a:p>
            <a:r>
              <a:rPr lang="tr-TR" sz="1000" dirty="0" smtClean="0"/>
              <a:t>Fikirdeşici-Ergen, Ş </a:t>
            </a:r>
            <a:r>
              <a:rPr lang="tr-TR" sz="1000" dirty="0" err="1" smtClean="0"/>
              <a:t>and</a:t>
            </a:r>
            <a:r>
              <a:rPr lang="tr-TR" sz="1000" dirty="0" smtClean="0"/>
              <a:t> Üçüncü-Tunca, E. 2018. </a:t>
            </a:r>
            <a:r>
              <a:rPr lang="tr-TR" sz="1000" dirty="0" err="1" smtClean="0"/>
              <a:t>Nanotoxicity</a:t>
            </a:r>
            <a:r>
              <a:rPr lang="tr-TR" sz="1000" dirty="0" smtClean="0"/>
              <a:t> </a:t>
            </a:r>
            <a:r>
              <a:rPr lang="tr-TR" sz="1000" dirty="0" err="1" smtClean="0"/>
              <a:t>Modelling</a:t>
            </a:r>
            <a:r>
              <a:rPr lang="tr-TR" sz="1000" dirty="0" smtClean="0"/>
              <a:t> </a:t>
            </a:r>
            <a:r>
              <a:rPr lang="tr-TR" sz="1000" dirty="0" err="1" smtClean="0"/>
              <a:t>and</a:t>
            </a:r>
            <a:r>
              <a:rPr lang="tr-TR" sz="1000" dirty="0" smtClean="0"/>
              <a:t> Removal </a:t>
            </a:r>
            <a:r>
              <a:rPr lang="tr-TR" sz="1000" dirty="0" err="1" smtClean="0"/>
              <a:t>Efficiencies</a:t>
            </a:r>
            <a:r>
              <a:rPr lang="tr-TR" sz="1000" dirty="0" smtClean="0"/>
              <a:t> of </a:t>
            </a:r>
            <a:r>
              <a:rPr lang="tr-TR" sz="1000" dirty="0" err="1" smtClean="0"/>
              <a:t>ZnONP</a:t>
            </a:r>
            <a:r>
              <a:rPr lang="tr-TR" sz="1000" dirty="0" smtClean="0"/>
              <a:t>, International Journal of </a:t>
            </a:r>
            <a:r>
              <a:rPr lang="tr-TR" sz="1000" dirty="0" err="1" smtClean="0"/>
              <a:t>Phytoremediation</a:t>
            </a:r>
            <a:r>
              <a:rPr lang="tr-TR" sz="1000" dirty="0" smtClean="0"/>
              <a:t> 20(1):16-26</a:t>
            </a:r>
          </a:p>
          <a:p>
            <a:r>
              <a:rPr lang="tr-TR" sz="1000" dirty="0" smtClean="0"/>
              <a:t>Yakup Sedat VELIOGLU, Şeyda FİKİRDEŞİCİ-ERGEN, Pelin AKSU, Ahmet ALTINDAĞ. 2018. Effects of </a:t>
            </a:r>
            <a:r>
              <a:rPr lang="tr-TR" sz="1000" dirty="0" err="1" smtClean="0"/>
              <a:t>Ozone</a:t>
            </a:r>
            <a:r>
              <a:rPr lang="tr-TR" sz="1000" dirty="0" smtClean="0"/>
              <a:t> </a:t>
            </a:r>
            <a:r>
              <a:rPr lang="tr-TR" sz="1000" dirty="0" err="1" smtClean="0"/>
              <a:t>Treatment</a:t>
            </a:r>
            <a:r>
              <a:rPr lang="tr-TR" sz="1000" dirty="0" smtClean="0"/>
              <a:t> on </a:t>
            </a:r>
            <a:r>
              <a:rPr lang="tr-TR" sz="1000" dirty="0" err="1" smtClean="0"/>
              <a:t>the</a:t>
            </a:r>
            <a:r>
              <a:rPr lang="tr-TR" sz="1000" dirty="0" smtClean="0"/>
              <a:t> </a:t>
            </a:r>
            <a:r>
              <a:rPr lang="tr-TR" sz="1000" dirty="0" err="1" smtClean="0"/>
              <a:t>Degradation</a:t>
            </a:r>
            <a:r>
              <a:rPr lang="tr-TR" sz="1000" dirty="0" smtClean="0"/>
              <a:t> </a:t>
            </a:r>
            <a:r>
              <a:rPr lang="tr-TR" sz="1000" dirty="0" err="1" smtClean="0"/>
              <a:t>and</a:t>
            </a:r>
            <a:r>
              <a:rPr lang="tr-TR" sz="1000" dirty="0" smtClean="0"/>
              <a:t> Toxicity of </a:t>
            </a:r>
            <a:r>
              <a:rPr lang="tr-TR" sz="1000" dirty="0" err="1" smtClean="0"/>
              <a:t>Several</a:t>
            </a:r>
            <a:r>
              <a:rPr lang="tr-TR" sz="1000" dirty="0" smtClean="0"/>
              <a:t> </a:t>
            </a:r>
            <a:r>
              <a:rPr lang="tr-TR" sz="1000" dirty="0" err="1" smtClean="0"/>
              <a:t>Pesticides</a:t>
            </a:r>
            <a:r>
              <a:rPr lang="tr-TR" sz="1000" dirty="0" smtClean="0"/>
              <a:t> in </a:t>
            </a:r>
            <a:r>
              <a:rPr lang="tr-TR" sz="1000" dirty="0" err="1" smtClean="0"/>
              <a:t>Different</a:t>
            </a:r>
            <a:r>
              <a:rPr lang="tr-TR" sz="1000" dirty="0" smtClean="0"/>
              <a:t> </a:t>
            </a:r>
            <a:r>
              <a:rPr lang="tr-TR" sz="1000" dirty="0" err="1" smtClean="0"/>
              <a:t>Groups</a:t>
            </a:r>
            <a:r>
              <a:rPr lang="tr-TR" sz="1000" dirty="0" smtClean="0"/>
              <a:t>, Journal of </a:t>
            </a:r>
            <a:r>
              <a:rPr lang="tr-TR" sz="1000" dirty="0" err="1" smtClean="0"/>
              <a:t>Agricultural</a:t>
            </a:r>
            <a:r>
              <a:rPr lang="tr-TR" sz="1000" dirty="0" smtClean="0"/>
              <a:t> </a:t>
            </a:r>
            <a:r>
              <a:rPr lang="tr-TR" sz="1000" dirty="0" err="1" smtClean="0"/>
              <a:t>Sciences</a:t>
            </a:r>
            <a:r>
              <a:rPr lang="tr-TR" sz="1000" dirty="0" smtClean="0"/>
              <a:t>, 24(2):245-255</a:t>
            </a:r>
            <a:endParaRPr lang="tr-TR" sz="1000" dirty="0"/>
          </a:p>
        </p:txBody>
      </p:sp>
    </p:spTree>
    <p:extLst>
      <p:ext uri="{BB962C8B-B14F-4D97-AF65-F5344CB8AC3E}">
        <p14:creationId xmlns:p14="http://schemas.microsoft.com/office/powerpoint/2010/main" val="2405564149"/>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TotalTime>
  <Words>676</Words>
  <Application>Microsoft Office PowerPoint</Application>
  <PresentationFormat>Geniş ekran</PresentationFormat>
  <Paragraphs>56</Paragraphs>
  <Slides>5</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vt:i4>
      </vt:variant>
    </vt:vector>
  </HeadingPairs>
  <TitlesOfParts>
    <vt:vector size="9" baseType="lpstr">
      <vt:lpstr>Arial</vt:lpstr>
      <vt:lpstr>Calibri</vt:lpstr>
      <vt:lpstr>Calibri Light</vt:lpstr>
      <vt:lpstr>Geçmişe bakış</vt:lpstr>
      <vt:lpstr>SEUE1003 WATER LITERACY</vt:lpstr>
      <vt:lpstr>PowerPoint Sunusu</vt:lpstr>
      <vt:lpstr>PowerPoint Sunusu</vt:lpstr>
      <vt:lpstr>PowerPoint Sunusu</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hp_ergen</dc:creator>
  <cp:lastModifiedBy>hp_ergen</cp:lastModifiedBy>
  <cp:revision>11</cp:revision>
  <dcterms:created xsi:type="dcterms:W3CDTF">2020-10-02T09:25:36Z</dcterms:created>
  <dcterms:modified xsi:type="dcterms:W3CDTF">2020-10-02T13:41:36Z</dcterms:modified>
</cp:coreProperties>
</file>