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74"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00" autoAdjust="0"/>
    <p:restoredTop sz="94660"/>
  </p:normalViewPr>
  <p:slideViewPr>
    <p:cSldViewPr snapToGrid="0">
      <p:cViewPr varScale="1">
        <p:scale>
          <a:sx n="68" d="100"/>
          <a:sy n="68" d="100"/>
        </p:scale>
        <p:origin x="-90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11" name="Slide Number Placeholder 10"/>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70560" y="530352"/>
            <a:ext cx="1091184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5"/>
            <a:ext cx="26416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11200" y="533403"/>
            <a:ext cx="79248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670560" y="530352"/>
            <a:ext cx="1091184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5" name="Footer Placeholder 4"/>
          <p:cNvSpPr>
            <a:spLocks noGrp="1"/>
          </p:cNvSpPr>
          <p:nvPr>
            <p:ph type="ftr" sz="quarter" idx="11"/>
          </p:nvPr>
        </p:nvSpPr>
        <p:spPr/>
        <p:txBody>
          <a:bodyPr/>
          <a:lstStyle>
            <a:extLst/>
          </a:lstStyle>
          <a:p>
            <a:endParaRPr lang="tr-TR"/>
          </a:p>
        </p:txBody>
      </p:sp>
      <p:sp>
        <p:nvSpPr>
          <p:cNvPr id="6" name="Slide Number Placeholder 5"/>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8" name="Footer Placeholder 7"/>
          <p:cNvSpPr>
            <a:spLocks noGrp="1"/>
          </p:cNvSpPr>
          <p:nvPr>
            <p:ph type="ftr" sz="quarter" idx="11"/>
          </p:nvPr>
        </p:nvSpPr>
        <p:spPr/>
        <p:txBody>
          <a:bodyPr/>
          <a:lstStyle>
            <a:extLst/>
          </a:lstStyle>
          <a:p>
            <a:endParaRPr lang="tr-TR"/>
          </a:p>
        </p:txBody>
      </p:sp>
      <p:sp>
        <p:nvSpPr>
          <p:cNvPr id="9" name="Slide Number Placeholder 8"/>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4" name="Footer Placeholder 3"/>
          <p:cNvSpPr>
            <a:spLocks noGrp="1"/>
          </p:cNvSpPr>
          <p:nvPr>
            <p:ph type="ftr" sz="quarter" idx="11"/>
          </p:nvPr>
        </p:nvSpPr>
        <p:spPr/>
        <p:txBody>
          <a:bodyPr/>
          <a:lstStyle>
            <a:extLst/>
          </a:lstStyle>
          <a:p>
            <a:endParaRPr lang="tr-TR"/>
          </a:p>
        </p:txBody>
      </p:sp>
      <p:sp>
        <p:nvSpPr>
          <p:cNvPr id="5" name="Slide Number Placeholder 4"/>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3" name="Footer Placeholder 2"/>
          <p:cNvSpPr>
            <a:spLocks noGrp="1"/>
          </p:cNvSpPr>
          <p:nvPr>
            <p:ph type="ftr" sz="quarter" idx="11"/>
          </p:nvPr>
        </p:nvSpPr>
        <p:spPr/>
        <p:txBody>
          <a:bodyPr/>
          <a:lstStyle>
            <a:extLst/>
          </a:lstStyle>
          <a:p>
            <a:endParaRPr lang="tr-TR"/>
          </a:p>
        </p:txBody>
      </p:sp>
      <p:sp>
        <p:nvSpPr>
          <p:cNvPr id="4" name="Slide Number Placeholder 3"/>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5EC16BB2-9C87-43CB-B07C-390575E6A20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DFDFFF-F7E6-4743-AC65-72E4B6CEEB9E}" type="datetimeFigureOut">
              <a:rPr lang="tr-TR" smtClean="0"/>
              <a:pPr/>
              <a:t>25.11.2018</a:t>
            </a:fld>
            <a:endParaRPr lang="tr-TR"/>
          </a:p>
        </p:txBody>
      </p:sp>
      <p:sp>
        <p:nvSpPr>
          <p:cNvPr id="6" name="Footer Placeholder 5"/>
          <p:cNvSpPr>
            <a:spLocks noGrp="1"/>
          </p:cNvSpPr>
          <p:nvPr>
            <p:ph type="ftr" sz="quarter" idx="11"/>
          </p:nvPr>
        </p:nvSpPr>
        <p:spPr/>
        <p:txBody>
          <a:bodyPr/>
          <a:lstStyle>
            <a:extLst/>
          </a:lstStyle>
          <a:p>
            <a:endParaRPr lang="tr-TR"/>
          </a:p>
        </p:txBody>
      </p:sp>
      <p:sp>
        <p:nvSpPr>
          <p:cNvPr id="7" name="Slide Number Placeholder 6"/>
          <p:cNvSpPr>
            <a:spLocks noGrp="1"/>
          </p:cNvSpPr>
          <p:nvPr>
            <p:ph type="sldNum" sz="quarter" idx="12"/>
          </p:nvPr>
        </p:nvSpPr>
        <p:spPr/>
        <p:txBody>
          <a:bodyPr/>
          <a:lstStyle>
            <a:extLst/>
          </a:lstStyle>
          <a:p>
            <a:fld id="{5EC16BB2-9C87-43CB-B07C-390575E6A209}" type="slidenum">
              <a:rPr lang="tr-TR" smtClean="0"/>
              <a:pPr/>
              <a:t>‹#›</a:t>
            </a:fld>
            <a:endParaRPr lang="tr-TR"/>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4DFDFFF-F7E6-4743-AC65-72E4B6CEEB9E}" type="datetimeFigureOut">
              <a:rPr lang="tr-TR" smtClean="0"/>
              <a:pPr/>
              <a:t>25.11.2018</a:t>
            </a:fld>
            <a:endParaRPr lang="tr-TR"/>
          </a:p>
        </p:txBody>
      </p:sp>
      <p:sp>
        <p:nvSpPr>
          <p:cNvPr id="18" name="Footer Placeholder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Slide Number Placeholder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C16BB2-9C87-43CB-B07C-390575E6A20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spd="slow">
    <p:fade/>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1631852"/>
            <a:ext cx="10911840" cy="984739"/>
          </a:xfrm>
        </p:spPr>
        <p:txBody>
          <a:bodyPr/>
          <a:lstStyle/>
          <a:p>
            <a:r>
              <a:rPr lang="tr-TR" dirty="0" smtClean="0"/>
              <a:t>                  ANTİK MISIR’DA MATEMATİK</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29906" y="236017"/>
            <a:ext cx="8915399" cy="942360"/>
          </a:xfrm>
        </p:spPr>
        <p:txBody>
          <a:bodyPr/>
          <a:lstStyle/>
          <a:p>
            <a:r>
              <a:rPr lang="tr-TR" dirty="0" smtClean="0">
                <a:solidFill>
                  <a:schemeClr val="accent3">
                    <a:lumMod val="75000"/>
                  </a:schemeClr>
                </a:solidFill>
              </a:rPr>
              <a:t>Sayılar</a:t>
            </a:r>
            <a:endParaRPr lang="tr-TR" dirty="0">
              <a:solidFill>
                <a:schemeClr val="accent3">
                  <a:lumMod val="75000"/>
                </a:schemeClr>
              </a:solidFill>
            </a:endParaRPr>
          </a:p>
        </p:txBody>
      </p:sp>
      <p:pic>
        <p:nvPicPr>
          <p:cNvPr id="4" name="Picture 2" descr="sayfa283_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29906" y="1178377"/>
            <a:ext cx="8301700" cy="558111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748773971"/>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nvSpPr>
        <p:spPr bwMode="auto">
          <a:xfrm>
            <a:off x="1908968" y="668337"/>
            <a:ext cx="8218488" cy="1063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sz="3600" dirty="0">
                <a:solidFill>
                  <a:schemeClr val="accent3">
                    <a:lumMod val="75000"/>
                  </a:schemeClr>
                </a:solidFill>
              </a:rPr>
              <a:t>Eski Mısırda Aritmetik</a:t>
            </a:r>
          </a:p>
        </p:txBody>
      </p:sp>
      <p:sp>
        <p:nvSpPr>
          <p:cNvPr id="5" name="Rectangle 11"/>
          <p:cNvSpPr>
            <a:spLocks noGrp="1" noChangeArrowheads="1"/>
          </p:cNvSpPr>
          <p:nvPr/>
        </p:nvSpPr>
        <p:spPr bwMode="auto">
          <a:xfrm>
            <a:off x="6815931" y="1658937"/>
            <a:ext cx="360045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tr-TR" altLang="tr-TR" sz="2600"/>
          </a:p>
          <a:p>
            <a:pPr>
              <a:buFont typeface="Wingdings" panose="05000000000000000000" pitchFamily="2" charset="2"/>
              <a:buNone/>
            </a:pPr>
            <a:r>
              <a:rPr lang="tr-TR" altLang="tr-TR" sz="2600"/>
              <a:t>	Eski mısırda aritmetik 10 lu sayı sistemine dayanır.</a:t>
            </a:r>
          </a:p>
          <a:p>
            <a:pPr>
              <a:buFont typeface="Wingdings" panose="05000000000000000000" pitchFamily="2" charset="2"/>
              <a:buNone/>
            </a:pPr>
            <a:r>
              <a:rPr lang="tr-TR" altLang="tr-TR" sz="2600"/>
              <a:t>	10 ve 10 nun katları için özel simgeler kullanılır.</a:t>
            </a:r>
          </a:p>
          <a:p>
            <a:pPr>
              <a:buFont typeface="Wingdings" panose="05000000000000000000" pitchFamily="2" charset="2"/>
              <a:buNone/>
            </a:pPr>
            <a:r>
              <a:rPr lang="tr-TR" altLang="tr-TR" sz="2600"/>
              <a:t>	Yazım sağdan sola veya soldan sağa doğru</a:t>
            </a:r>
          </a:p>
        </p:txBody>
      </p:sp>
      <p:pic>
        <p:nvPicPr>
          <p:cNvPr id="6" name="Picture 1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75618" y="1803399"/>
            <a:ext cx="4392613" cy="41036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229421925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1981200" y="502444"/>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sz="3800" dirty="0"/>
              <a:t>Çarpma ardışık toplamalar yoluyla </a:t>
            </a:r>
            <a:r>
              <a:rPr lang="tr-TR" altLang="tr-TR" sz="3800" dirty="0" smtClean="0"/>
              <a:t>elde </a:t>
            </a:r>
            <a:r>
              <a:rPr lang="tr-TR" altLang="tr-TR" sz="3800" dirty="0"/>
              <a:t>ediliyor.  Bir sayının  13 ile çarpması</a:t>
            </a:r>
          </a:p>
        </p:txBody>
      </p:sp>
      <p:sp>
        <p:nvSpPr>
          <p:cNvPr id="5" name="Rectangle 6"/>
          <p:cNvSpPr>
            <a:spLocks noGrp="1" noChangeArrowheads="1"/>
          </p:cNvSpPr>
          <p:nvPr/>
        </p:nvSpPr>
        <p:spPr bwMode="auto">
          <a:xfrm>
            <a:off x="4864053" y="2468561"/>
            <a:ext cx="5483225"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600" dirty="0"/>
              <a:t>11 ile 13 sayısının çarpımı</a:t>
            </a:r>
          </a:p>
          <a:p>
            <a:r>
              <a:rPr lang="tr-TR" altLang="tr-TR" sz="2600" dirty="0"/>
              <a:t>Önce sayı yazılır (11)</a:t>
            </a:r>
          </a:p>
          <a:p>
            <a:r>
              <a:rPr lang="tr-TR" altLang="tr-TR" sz="2600" dirty="0"/>
              <a:t>Sonra sayının iki katı yazılır(22)</a:t>
            </a:r>
          </a:p>
          <a:p>
            <a:r>
              <a:rPr lang="tr-TR" altLang="tr-TR" sz="2600" dirty="0"/>
              <a:t>Elde edilen sayının iki katı bulunur (44)</a:t>
            </a:r>
          </a:p>
          <a:p>
            <a:r>
              <a:rPr lang="tr-TR" altLang="tr-TR" sz="2600" dirty="0"/>
              <a:t>Bir kez daha iki kat alınır (88)</a:t>
            </a:r>
          </a:p>
          <a:p>
            <a:r>
              <a:rPr lang="tr-TR" altLang="tr-TR" sz="2600" dirty="0"/>
              <a:t>Birinci üçüncü ve dördüncü sayılar toplanır (143)</a:t>
            </a:r>
          </a:p>
        </p:txBody>
      </p:sp>
      <p:pic>
        <p:nvPicPr>
          <p:cNvPr id="6" name="table"/>
          <p:cNvPicPr>
            <a:picLocks noChangeAspect="1"/>
          </p:cNvPicPr>
          <p:nvPr/>
        </p:nvPicPr>
        <p:blipFill>
          <a:blip r:embed="rId2"/>
          <a:stretch>
            <a:fillRect/>
          </a:stretch>
        </p:blipFill>
        <p:spPr>
          <a:xfrm>
            <a:off x="2314931" y="2468561"/>
            <a:ext cx="1800225" cy="4248151"/>
          </a:xfrm>
          <a:prstGeom prst="rect">
            <a:avLst/>
          </a:prstGeom>
        </p:spPr>
      </p:pic>
    </p:spTree>
    <p:extLst>
      <p:ext uri="{BB962C8B-B14F-4D97-AF65-F5344CB8AC3E}">
        <p14:creationId xmlns="" xmlns:p14="http://schemas.microsoft.com/office/powerpoint/2010/main" val="341343891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1981200" y="629444"/>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dirty="0"/>
              <a:t>KE</a:t>
            </a:r>
            <a:r>
              <a:rPr lang="tr-TR" altLang="tr-TR" dirty="0">
                <a:solidFill>
                  <a:schemeClr val="accent3">
                    <a:lumMod val="75000"/>
                  </a:schemeClr>
                </a:solidFill>
              </a:rPr>
              <a:t>SİRLER</a:t>
            </a:r>
          </a:p>
        </p:txBody>
      </p:sp>
      <p:sp>
        <p:nvSpPr>
          <p:cNvPr id="5" name="Rectangle 3"/>
          <p:cNvSpPr>
            <a:spLocks noGrp="1" noChangeArrowheads="1"/>
          </p:cNvSpPr>
          <p:nvPr/>
        </p:nvSpPr>
        <p:spPr bwMode="auto">
          <a:xfrm>
            <a:off x="1981200" y="2556669"/>
            <a:ext cx="2819400" cy="3671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tr-TR" altLang="tr-TR" sz="3200" dirty="0"/>
              <a:t>Mısırda </a:t>
            </a:r>
          </a:p>
          <a:p>
            <a:pPr>
              <a:buFont typeface="Wingdings" panose="05000000000000000000" pitchFamily="2" charset="2"/>
              <a:buNone/>
            </a:pPr>
            <a:r>
              <a:rPr lang="tr-TR" altLang="tr-TR" sz="3200" dirty="0"/>
              <a:t>birim </a:t>
            </a:r>
          </a:p>
          <a:p>
            <a:pPr>
              <a:buFont typeface="Wingdings" panose="05000000000000000000" pitchFamily="2" charset="2"/>
              <a:buNone/>
            </a:pPr>
            <a:r>
              <a:rPr lang="tr-TR" altLang="tr-TR" sz="3200" dirty="0"/>
              <a:t>kesirlere</a:t>
            </a:r>
          </a:p>
          <a:p>
            <a:pPr>
              <a:buFont typeface="Wingdings" panose="05000000000000000000" pitchFamily="2" charset="2"/>
              <a:buNone/>
            </a:pPr>
            <a:r>
              <a:rPr lang="tr-TR" altLang="tr-TR" sz="3200" dirty="0" smtClean="0"/>
              <a:t>Örnekler.</a:t>
            </a:r>
            <a:endParaRPr lang="tr-TR" altLang="tr-TR" sz="3200" dirty="0"/>
          </a:p>
        </p:txBody>
      </p:sp>
      <p:pic>
        <p:nvPicPr>
          <p:cNvPr id="6" name="Picture 4" descr="kesi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7575" y="1908969"/>
            <a:ext cx="5122863" cy="12080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 name="Picture 5" descr="adsız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11675" y="3636169"/>
            <a:ext cx="5554663" cy="1930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74475802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nvSpPr>
        <p:spPr bwMode="auto">
          <a:xfrm>
            <a:off x="1752600" y="502444"/>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dirty="0">
                <a:solidFill>
                  <a:schemeClr val="accent3">
                    <a:lumMod val="75000"/>
                  </a:schemeClr>
                </a:solidFill>
              </a:rPr>
              <a:t>Eski Mısırda Geometri</a:t>
            </a:r>
          </a:p>
        </p:txBody>
      </p:sp>
      <p:sp>
        <p:nvSpPr>
          <p:cNvPr id="5" name="Rectangle 3"/>
          <p:cNvSpPr>
            <a:spLocks noGrp="1" noChangeArrowheads="1"/>
          </p:cNvSpPr>
          <p:nvPr/>
        </p:nvSpPr>
        <p:spPr bwMode="auto">
          <a:xfrm>
            <a:off x="1752600" y="1824831"/>
            <a:ext cx="86868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tr-TR" altLang="tr-TR" dirty="0"/>
              <a:t>Üçgenin alanı: A = a x h /2</a:t>
            </a:r>
          </a:p>
          <a:p>
            <a:pPr>
              <a:lnSpc>
                <a:spcPct val="90000"/>
              </a:lnSpc>
            </a:pPr>
            <a:endParaRPr lang="tr-TR" altLang="tr-TR" dirty="0"/>
          </a:p>
          <a:p>
            <a:pPr>
              <a:lnSpc>
                <a:spcPct val="90000"/>
              </a:lnSpc>
            </a:pPr>
            <a:r>
              <a:rPr lang="tr-TR" altLang="tr-TR" dirty="0"/>
              <a:t>Dairenin Alanı: </a:t>
            </a:r>
          </a:p>
          <a:p>
            <a:pPr>
              <a:lnSpc>
                <a:spcPct val="90000"/>
              </a:lnSpc>
            </a:pPr>
            <a:endParaRPr lang="tr-TR" altLang="tr-TR" dirty="0"/>
          </a:p>
          <a:p>
            <a:pPr>
              <a:lnSpc>
                <a:spcPct val="90000"/>
              </a:lnSpc>
            </a:pPr>
            <a:r>
              <a:rPr lang="tr-TR" altLang="tr-TR" dirty="0"/>
              <a:t>Küp, paralelyüz, silindir ve kare </a:t>
            </a:r>
            <a:r>
              <a:rPr lang="tr-TR" altLang="tr-TR" dirty="0" err="1"/>
              <a:t>pramitin</a:t>
            </a:r>
            <a:r>
              <a:rPr lang="tr-TR" altLang="tr-TR" dirty="0"/>
              <a:t>, kesik kare </a:t>
            </a:r>
            <a:r>
              <a:rPr lang="tr-TR" altLang="tr-TR" dirty="0" err="1"/>
              <a:t>pramitin</a:t>
            </a:r>
            <a:r>
              <a:rPr lang="tr-TR" altLang="tr-TR" dirty="0"/>
              <a:t> hacmi biliniyor.</a:t>
            </a:r>
          </a:p>
          <a:p>
            <a:pPr>
              <a:lnSpc>
                <a:spcPct val="90000"/>
              </a:lnSpc>
            </a:pPr>
            <a:r>
              <a:rPr lang="tr-TR" altLang="tr-TR" dirty="0"/>
              <a:t>Pi sayısının değeri olarak 256 / 81 = 3,16..</a:t>
            </a:r>
          </a:p>
          <a:p>
            <a:pPr>
              <a:lnSpc>
                <a:spcPct val="90000"/>
              </a:lnSpc>
            </a:pPr>
            <a:r>
              <a:rPr lang="tr-TR" altLang="tr-TR" dirty="0"/>
              <a:t>3 + 4 + 5 = 12 düğüm bulunan iple dik üçgen oluşturuyorlar.</a:t>
            </a:r>
          </a:p>
          <a:p>
            <a:pPr>
              <a:lnSpc>
                <a:spcPct val="90000"/>
              </a:lnSpc>
              <a:buFont typeface="Wingdings" panose="05000000000000000000" pitchFamily="2" charset="2"/>
              <a:buNone/>
            </a:pPr>
            <a:endParaRPr lang="tr-TR" altLang="tr-TR" dirty="0"/>
          </a:p>
          <a:p>
            <a:pPr>
              <a:lnSpc>
                <a:spcPct val="90000"/>
              </a:lnSpc>
            </a:pPr>
            <a:endParaRPr lang="tr-TR" altLang="tr-TR" sz="2400" dirty="0"/>
          </a:p>
        </p:txBody>
      </p:sp>
      <p:pic>
        <p:nvPicPr>
          <p:cNvPr id="6" name="Resim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6675" y="2574131"/>
            <a:ext cx="3241675" cy="9350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857559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2084387" y="502444"/>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dirty="0" err="1">
                <a:solidFill>
                  <a:schemeClr val="accent3">
                    <a:lumMod val="75000"/>
                  </a:schemeClr>
                </a:solidFill>
              </a:rPr>
              <a:t>Ahmes</a:t>
            </a:r>
            <a:r>
              <a:rPr lang="tr-TR" altLang="tr-TR" dirty="0">
                <a:solidFill>
                  <a:schemeClr val="accent3">
                    <a:lumMod val="75000"/>
                  </a:schemeClr>
                </a:solidFill>
              </a:rPr>
              <a:t> Papirüsünde Dairenin Alanı</a:t>
            </a:r>
          </a:p>
        </p:txBody>
      </p:sp>
      <p:sp>
        <p:nvSpPr>
          <p:cNvPr id="5" name="Rectangle 6"/>
          <p:cNvSpPr>
            <a:spLocks noGrp="1" noChangeArrowheads="1"/>
          </p:cNvSpPr>
          <p:nvPr/>
        </p:nvSpPr>
        <p:spPr bwMode="auto">
          <a:xfrm>
            <a:off x="6275387" y="1824831"/>
            <a:ext cx="4038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600"/>
              <a:t>d dairenin çapı</a:t>
            </a:r>
          </a:p>
          <a:p>
            <a:r>
              <a:rPr lang="tr-TR" altLang="tr-TR" sz="2600"/>
              <a:t>d kenarlı karenin her kenarı üç eşit parçaya bölünüyor.</a:t>
            </a:r>
          </a:p>
          <a:p>
            <a:r>
              <a:rPr lang="tr-TR" altLang="tr-TR" sz="2600"/>
              <a:t>Dört köşede bulunan taralı alanlar atılıyor.</a:t>
            </a:r>
          </a:p>
          <a:p>
            <a:r>
              <a:rPr lang="tr-TR" altLang="tr-TR" sz="2600"/>
              <a:t>Geriye kalan alan d çaplı dairenin alanı oluyor.</a:t>
            </a:r>
          </a:p>
          <a:p>
            <a:endParaRPr lang="tr-TR" altLang="tr-TR" sz="2600"/>
          </a:p>
        </p:txBody>
      </p:sp>
      <p:pic>
        <p:nvPicPr>
          <p:cNvPr id="6" name="Picture 7" descr="sayfa25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78012" y="1924844"/>
            <a:ext cx="3529013" cy="42497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0174671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Grp="1" noChangeArrowheads="1"/>
          </p:cNvSpPr>
          <p:nvPr/>
        </p:nvSpPr>
        <p:spPr bwMode="auto">
          <a:xfrm>
            <a:off x="1914525" y="502444"/>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dirty="0">
                <a:solidFill>
                  <a:schemeClr val="accent3">
                    <a:lumMod val="75000"/>
                  </a:schemeClr>
                </a:solidFill>
              </a:rPr>
              <a:t>Eski Mısırda </a:t>
            </a:r>
            <a:r>
              <a:rPr lang="tr-TR" altLang="tr-TR" dirty="0" smtClean="0">
                <a:solidFill>
                  <a:schemeClr val="accent3">
                    <a:lumMod val="75000"/>
                  </a:schemeClr>
                </a:solidFill>
              </a:rPr>
              <a:t>Piramitler</a:t>
            </a:r>
            <a:endParaRPr lang="tr-TR" altLang="tr-TR" dirty="0">
              <a:solidFill>
                <a:schemeClr val="accent3">
                  <a:lumMod val="75000"/>
                </a:schemeClr>
              </a:solidFill>
            </a:endParaRPr>
          </a:p>
        </p:txBody>
      </p:sp>
      <p:sp>
        <p:nvSpPr>
          <p:cNvPr id="13" name="Rectangle 5"/>
          <p:cNvSpPr>
            <a:spLocks noGrp="1" noChangeArrowheads="1"/>
          </p:cNvSpPr>
          <p:nvPr/>
        </p:nvSpPr>
        <p:spPr bwMode="auto">
          <a:xfrm>
            <a:off x="1914525" y="1824831"/>
            <a:ext cx="4038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Pramitlerin yapımına, İ.Ö.4500  de başlanmış ve yapılmasına 2700 yıl devam edilmiştir. </a:t>
            </a:r>
          </a:p>
          <a:p>
            <a:r>
              <a:rPr lang="tr-TR" altLang="tr-TR" sz="2000"/>
              <a:t>Önce küçük bir pramit yapılıyor, onun çevresine gittikçe daha büyük taşlardan kılıflar ekliyorlardı.</a:t>
            </a:r>
          </a:p>
          <a:p>
            <a:r>
              <a:rPr lang="tr-TR" altLang="tr-TR" sz="2000"/>
              <a:t>Firavun mezarları olarak yapıldığı tahmin ediliyor.</a:t>
            </a:r>
          </a:p>
          <a:p>
            <a:r>
              <a:rPr lang="tr-TR" altLang="tr-TR" sz="2000"/>
              <a:t>En bilinenleri Keops, Kefren, Mikerinos’tur.</a:t>
            </a:r>
          </a:p>
          <a:p>
            <a:r>
              <a:rPr lang="tr-TR" altLang="tr-TR" sz="2000"/>
              <a:t>Günümüze 80 tanesi gelebilmiştir.</a:t>
            </a:r>
          </a:p>
          <a:p>
            <a:endParaRPr lang="tr-TR" altLang="tr-TR" sz="2000"/>
          </a:p>
        </p:txBody>
      </p:sp>
      <p:pic>
        <p:nvPicPr>
          <p:cNvPr id="14" name="Picture 7" descr="sayfa235_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13425" y="2285206"/>
            <a:ext cx="4464050" cy="2860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07435123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74460" y="518616"/>
            <a:ext cx="8925636" cy="5632311"/>
          </a:xfrm>
          <a:prstGeom prst="rect">
            <a:avLst/>
          </a:prstGeom>
          <a:noFill/>
        </p:spPr>
        <p:txBody>
          <a:bodyPr wrap="square" rtlCol="0">
            <a:spAutoFit/>
          </a:bodyPr>
          <a:lstStyle/>
          <a:p>
            <a:r>
              <a:rPr lang="tr-TR" b="1" dirty="0" smtClean="0"/>
              <a:t>1)</a:t>
            </a:r>
            <a:r>
              <a:rPr lang="tr-TR" dirty="0" smtClean="0"/>
              <a:t>Hayranlık </a:t>
            </a:r>
            <a:r>
              <a:rPr lang="tr-TR" dirty="0"/>
              <a:t>verici bir orantıya sahip olan yapı, gizemini taşların suskunluğuna bırakmıştır. 51° 51’ 14” eğimle dizilen bu taşlarda hassasiyetin binde bir oranında bile şaşması durumunda piramit en tepede düzgün birleşemezdi. Günümüzde bu tarz ufak hatalar en seçkin yapılarda bile makul bir tolerans olarak görülmektedir. Ama bundan 4500 yıl önce inşa edilen piramitlerde tepe noktası kusursuzca birleştirilmiştir</a:t>
            </a:r>
            <a:r>
              <a:rPr lang="tr-TR" dirty="0" smtClean="0"/>
              <a:t>.</a:t>
            </a:r>
          </a:p>
          <a:p>
            <a:endParaRPr lang="tr-TR" b="1" dirty="0" smtClean="0"/>
          </a:p>
          <a:p>
            <a:r>
              <a:rPr lang="tr-TR" b="1" dirty="0" smtClean="0"/>
              <a:t>2)</a:t>
            </a:r>
            <a:r>
              <a:rPr lang="tr-TR" b="1" dirty="0"/>
              <a:t> </a:t>
            </a:r>
            <a:r>
              <a:rPr lang="tr-TR" dirty="0" err="1"/>
              <a:t>Keops</a:t>
            </a:r>
            <a:r>
              <a:rPr lang="tr-TR" dirty="0"/>
              <a:t> piramidinin taban alanı dünyayı yataydan ikiye böldüğümüzde ortaya çıkan kesit alanı gibi düşünülürse ve piramidin tabanı dünyanın yarıçapı üzerine oturtulsa, yüksekliği tam kutup noktasına denk gelirdi. Yani burada kusursuz bir oran mevcuttur</a:t>
            </a:r>
            <a:r>
              <a:rPr lang="tr-TR" dirty="0" smtClean="0"/>
              <a:t>.</a:t>
            </a:r>
          </a:p>
          <a:p>
            <a:endParaRPr lang="tr-TR" dirty="0"/>
          </a:p>
          <a:p>
            <a:r>
              <a:rPr lang="tr-TR" b="1" dirty="0" smtClean="0"/>
              <a:t>3)</a:t>
            </a:r>
            <a:r>
              <a:rPr lang="tr-TR" dirty="0"/>
              <a:t> </a:t>
            </a:r>
            <a:r>
              <a:rPr lang="tr-TR" dirty="0" err="1"/>
              <a:t>Keops</a:t>
            </a:r>
            <a:r>
              <a:rPr lang="tr-TR" dirty="0"/>
              <a:t> piramidinin taban çevresini yüksekliğinin iki katına bölündüğünde tam olarak pi=3,1416 sayısı elde edilmektedir</a:t>
            </a:r>
            <a:r>
              <a:rPr lang="tr-TR" dirty="0" smtClean="0"/>
              <a:t>.</a:t>
            </a:r>
          </a:p>
          <a:p>
            <a:endParaRPr lang="tr-TR" b="1" dirty="0"/>
          </a:p>
          <a:p>
            <a:r>
              <a:rPr lang="tr-TR" b="1" dirty="0" smtClean="0"/>
              <a:t>4)</a:t>
            </a:r>
            <a:r>
              <a:rPr lang="tr-TR" dirty="0"/>
              <a:t> </a:t>
            </a:r>
            <a:r>
              <a:rPr lang="tr-TR" dirty="0" err="1"/>
              <a:t>Keops</a:t>
            </a:r>
            <a:r>
              <a:rPr lang="tr-TR" dirty="0"/>
              <a:t> piramidinin üçgen şeklindeki dört yüzeyinin toplam alanı, piramit yüksekliğinin karesine eşittir</a:t>
            </a:r>
            <a:r>
              <a:rPr lang="tr-TR" dirty="0" smtClean="0"/>
              <a:t>.</a:t>
            </a:r>
          </a:p>
          <a:p>
            <a:endParaRPr lang="tr-TR" b="1" dirty="0"/>
          </a:p>
          <a:p>
            <a:r>
              <a:rPr lang="tr-TR" b="1" dirty="0" smtClean="0"/>
              <a:t>5)</a:t>
            </a:r>
            <a:r>
              <a:rPr lang="tr-TR" dirty="0"/>
              <a:t> </a:t>
            </a:r>
            <a:r>
              <a:rPr lang="tr-TR" dirty="0" err="1"/>
              <a:t>Keops</a:t>
            </a:r>
            <a:r>
              <a:rPr lang="tr-TR" dirty="0"/>
              <a:t> piramidiyle dünyanın merkezi arasındaki mesafe, Kuzey kutbuyla arasındaki mesafeye eşittir.</a:t>
            </a:r>
            <a:endParaRPr lang="tr-TR" b="1" dirty="0"/>
          </a:p>
        </p:txBody>
      </p:sp>
    </p:spTree>
    <p:extLst>
      <p:ext uri="{BB962C8B-B14F-4D97-AF65-F5344CB8AC3E}">
        <p14:creationId xmlns="" xmlns:p14="http://schemas.microsoft.com/office/powerpoint/2010/main" val="4720598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2155034" y="4155744"/>
            <a:ext cx="8256895" cy="2606722"/>
          </a:xfrm>
        </p:spPr>
        <p:txBody>
          <a:bodyPr>
            <a:normAutofit/>
          </a:bodyPr>
          <a:lstStyle/>
          <a:p>
            <a:r>
              <a:rPr lang="tr-TR" dirty="0"/>
              <a:t>Binlerce yıl önce, mühendislik alanında harikalar yaratan </a:t>
            </a:r>
            <a:r>
              <a:rPr lang="tr-TR" b="1" dirty="0"/>
              <a:t>Mısırlılar</a:t>
            </a:r>
            <a:r>
              <a:rPr lang="tr-TR" dirty="0"/>
              <a:t>, günümüzde bile insanların hayranlık dolu bakışlarını üzerlerinde toplamayı başarabiliyorlar. “</a:t>
            </a:r>
            <a:r>
              <a:rPr lang="tr-TR" b="1" dirty="0"/>
              <a:t>Bu başarının sırrı acaba ne?</a:t>
            </a:r>
            <a:r>
              <a:rPr lang="tr-TR" dirty="0"/>
              <a:t>” sorusuna cevap bulmak için yapılan araştırmalar gösteriyor ki, </a:t>
            </a:r>
            <a:r>
              <a:rPr lang="tr-TR" dirty="0" err="1"/>
              <a:t>Mısırlılar’ın</a:t>
            </a:r>
            <a:r>
              <a:rPr lang="tr-TR" dirty="0"/>
              <a:t> başarılarının arkasında sahip oldukları </a:t>
            </a:r>
            <a:r>
              <a:rPr lang="tr-TR" b="1" dirty="0"/>
              <a:t>üstün matematik</a:t>
            </a:r>
            <a:r>
              <a:rPr lang="tr-TR" dirty="0"/>
              <a:t> bilgisi yer alıyor.</a:t>
            </a:r>
            <a:br>
              <a:rPr lang="tr-TR" dirty="0"/>
            </a:br>
            <a:r>
              <a:rPr lang="tr-TR" dirty="0"/>
              <a:t/>
            </a:r>
            <a:br>
              <a:rPr lang="tr-TR" dirty="0"/>
            </a:br>
            <a:endParaRPr lang="tr-TR" dirty="0"/>
          </a:p>
        </p:txBody>
      </p:sp>
      <p:pic>
        <p:nvPicPr>
          <p:cNvPr id="5126" name="Picture 6" descr="mÄ±sÄ±r matematik ile ilgili gÃ¶rsel sonuc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75944" y="462246"/>
            <a:ext cx="6141618" cy="34546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221016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91143" y="368489"/>
            <a:ext cx="8720469" cy="734232"/>
          </a:xfrm>
        </p:spPr>
        <p:txBody>
          <a:bodyPr>
            <a:normAutofit fontScale="90000"/>
          </a:bodyPr>
          <a:lstStyle/>
          <a:p>
            <a:r>
              <a:rPr lang="tr-TR" dirty="0" smtClean="0"/>
              <a:t> </a:t>
            </a:r>
            <a:endParaRPr lang="tr-TR" dirty="0"/>
          </a:p>
        </p:txBody>
      </p:sp>
      <p:sp>
        <p:nvSpPr>
          <p:cNvPr id="7" name="Alt Başlık 6"/>
          <p:cNvSpPr>
            <a:spLocks noGrp="1"/>
          </p:cNvSpPr>
          <p:nvPr>
            <p:ph type="subTitle" idx="1"/>
          </p:nvPr>
        </p:nvSpPr>
        <p:spPr>
          <a:xfrm>
            <a:off x="1682835" y="1475320"/>
            <a:ext cx="8915399" cy="4852457"/>
          </a:xfrm>
        </p:spPr>
        <p:txBody>
          <a:bodyPr>
            <a:normAutofit/>
          </a:bodyPr>
          <a:lstStyle/>
          <a:p>
            <a:endParaRPr lang="tr-TR" dirty="0" smtClean="0"/>
          </a:p>
          <a:p>
            <a:r>
              <a:rPr lang="tr-TR" dirty="0" smtClean="0"/>
              <a:t>Matematiğin </a:t>
            </a:r>
            <a:r>
              <a:rPr lang="tr-TR" dirty="0"/>
              <a:t>nerede ve nasıl başladığı hakkında da kesin bir şey s</a:t>
            </a:r>
            <a:r>
              <a:rPr lang="en-US" dirty="0" err="1"/>
              <a:t>öylemek</a:t>
            </a:r>
            <a:r>
              <a:rPr lang="en-US" dirty="0"/>
              <a:t> </a:t>
            </a:r>
            <a:r>
              <a:rPr lang="en-US" dirty="0" err="1"/>
              <a:t>mümkün</a:t>
            </a:r>
            <a:r>
              <a:rPr lang="en-US" dirty="0"/>
              <a:t> </a:t>
            </a:r>
            <a:r>
              <a:rPr lang="en-US" dirty="0" err="1"/>
              <a:t>olmamasına</a:t>
            </a:r>
            <a:r>
              <a:rPr lang="en-US" dirty="0"/>
              <a:t> </a:t>
            </a:r>
            <a:r>
              <a:rPr lang="en-US" dirty="0" err="1"/>
              <a:t>rağmen</a:t>
            </a:r>
            <a:r>
              <a:rPr lang="en-US" dirty="0"/>
              <a:t> </a:t>
            </a:r>
            <a:r>
              <a:rPr lang="en-US" dirty="0" err="1"/>
              <a:t>elimize</a:t>
            </a:r>
            <a:r>
              <a:rPr lang="en-US" dirty="0"/>
              <a:t> </a:t>
            </a:r>
            <a:r>
              <a:rPr lang="en-US" dirty="0" err="1"/>
              <a:t>ulaşan</a:t>
            </a:r>
            <a:r>
              <a:rPr lang="en-US" dirty="0"/>
              <a:t> </a:t>
            </a:r>
            <a:r>
              <a:rPr lang="en-US" dirty="0" err="1"/>
              <a:t>bulgulara</a:t>
            </a:r>
            <a:r>
              <a:rPr lang="en-US" dirty="0"/>
              <a:t> </a:t>
            </a:r>
            <a:r>
              <a:rPr lang="en-US" dirty="0" err="1"/>
              <a:t>dayanarak</a:t>
            </a:r>
            <a:r>
              <a:rPr lang="en-US" dirty="0"/>
              <a:t> </a:t>
            </a:r>
            <a:r>
              <a:rPr lang="en-US" dirty="0" err="1"/>
              <a:t>yaklaşık</a:t>
            </a:r>
            <a:r>
              <a:rPr lang="en-US" dirty="0"/>
              <a:t>  M.Ö. 3000 –2000 </a:t>
            </a:r>
            <a:r>
              <a:rPr lang="en-US" dirty="0" err="1"/>
              <a:t>yılları</a:t>
            </a:r>
            <a:r>
              <a:rPr lang="en-US" dirty="0"/>
              <a:t> </a:t>
            </a:r>
            <a:r>
              <a:rPr lang="en-US" dirty="0" err="1"/>
              <a:t>arasında</a:t>
            </a:r>
            <a:r>
              <a:rPr lang="en-US" dirty="0"/>
              <a:t> </a:t>
            </a:r>
            <a:r>
              <a:rPr lang="en-US" dirty="0" err="1"/>
              <a:t>Mısır</a:t>
            </a:r>
            <a:r>
              <a:rPr lang="en-US" dirty="0"/>
              <a:t> </a:t>
            </a:r>
            <a:r>
              <a:rPr lang="en-US" dirty="0" err="1"/>
              <a:t>ve</a:t>
            </a:r>
            <a:r>
              <a:rPr lang="en-US" dirty="0"/>
              <a:t> </a:t>
            </a:r>
            <a:r>
              <a:rPr lang="en-US" dirty="0" err="1"/>
              <a:t>Mezopotamya’da</a:t>
            </a:r>
            <a:r>
              <a:rPr lang="en-US" dirty="0"/>
              <a:t> </a:t>
            </a:r>
            <a:r>
              <a:rPr lang="en-US" dirty="0" err="1"/>
              <a:t>başladığını</a:t>
            </a:r>
            <a:r>
              <a:rPr lang="en-US" dirty="0"/>
              <a:t> </a:t>
            </a:r>
            <a:r>
              <a:rPr lang="en-US" dirty="0" err="1"/>
              <a:t>söyleyebiliriz</a:t>
            </a:r>
            <a:r>
              <a:rPr lang="en-US" dirty="0" smtClean="0"/>
              <a:t>.</a:t>
            </a:r>
            <a:endParaRPr lang="tr-TR" dirty="0" smtClean="0"/>
          </a:p>
          <a:p>
            <a:endParaRPr lang="en-US" dirty="0"/>
          </a:p>
          <a:p>
            <a:endParaRPr lang="tr-TR" sz="2800" b="1" dirty="0" smtClean="0">
              <a:solidFill>
                <a:srgbClr val="FF0000"/>
              </a:solidFill>
            </a:endParaRPr>
          </a:p>
          <a:p>
            <a:r>
              <a:rPr lang="tr-TR" sz="2800" b="1" dirty="0" smtClean="0">
                <a:solidFill>
                  <a:srgbClr val="FF0000"/>
                </a:solidFill>
              </a:rPr>
              <a:t>1.Görüş:</a:t>
            </a:r>
            <a:r>
              <a:rPr lang="en-US" sz="2800" b="1" dirty="0">
                <a:solidFill>
                  <a:srgbClr val="FF0000"/>
                </a:solidFill>
              </a:rPr>
              <a:t> </a:t>
            </a:r>
            <a:r>
              <a:rPr lang="tr-TR" sz="2800" b="1" dirty="0" smtClean="0">
                <a:solidFill>
                  <a:srgbClr val="FF0000"/>
                </a:solidFill>
              </a:rPr>
              <a:t> </a:t>
            </a:r>
            <a:r>
              <a:rPr lang="en-US" sz="2800" b="1" dirty="0" err="1" smtClean="0">
                <a:solidFill>
                  <a:srgbClr val="FF0000"/>
                </a:solidFill>
              </a:rPr>
              <a:t>Heredot</a:t>
            </a:r>
            <a:endParaRPr lang="tr-TR" sz="2800" b="1" dirty="0" smtClean="0">
              <a:solidFill>
                <a:srgbClr val="FF0000"/>
              </a:solidFill>
            </a:endParaRPr>
          </a:p>
          <a:p>
            <a:r>
              <a:rPr lang="tr-TR" sz="2800" b="1" dirty="0" smtClean="0">
                <a:solidFill>
                  <a:srgbClr val="FF0000"/>
                </a:solidFill>
              </a:rPr>
              <a:t>2.Görüş:  Aristo</a:t>
            </a:r>
            <a:endParaRPr lang="tr-TR" sz="2800" b="1" dirty="0">
              <a:solidFill>
                <a:srgbClr val="FF0000"/>
              </a:solidFill>
            </a:endParaRPr>
          </a:p>
        </p:txBody>
      </p:sp>
      <p:sp>
        <p:nvSpPr>
          <p:cNvPr id="4" name="Metin kutusu 3"/>
          <p:cNvSpPr txBox="1"/>
          <p:nvPr/>
        </p:nvSpPr>
        <p:spPr>
          <a:xfrm>
            <a:off x="4599296" y="735605"/>
            <a:ext cx="184731" cy="369332"/>
          </a:xfrm>
          <a:prstGeom prst="rect">
            <a:avLst/>
          </a:prstGeom>
          <a:noFill/>
        </p:spPr>
        <p:txBody>
          <a:bodyPr wrap="none" rtlCol="0">
            <a:spAutoFit/>
          </a:bodyPr>
          <a:lstStyle/>
          <a:p>
            <a:endParaRPr lang="tr-TR" dirty="0"/>
          </a:p>
        </p:txBody>
      </p:sp>
      <p:sp>
        <p:nvSpPr>
          <p:cNvPr id="5" name="Dikdörtgen 4"/>
          <p:cNvSpPr/>
          <p:nvPr/>
        </p:nvSpPr>
        <p:spPr>
          <a:xfrm>
            <a:off x="5863446" y="458606"/>
            <a:ext cx="184730" cy="923330"/>
          </a:xfrm>
          <a:prstGeom prst="rect">
            <a:avLst/>
          </a:prstGeom>
          <a:noFill/>
        </p:spPr>
        <p:txBody>
          <a:bodyPr wrap="none" lIns="91440" tIns="45720" rIns="91440" bIns="45720">
            <a:spAutoFit/>
          </a:bodyPr>
          <a:lstStyle/>
          <a:p>
            <a:pPr algn="ct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6" name="Dikdörtgen 5"/>
          <p:cNvSpPr/>
          <p:nvPr/>
        </p:nvSpPr>
        <p:spPr>
          <a:xfrm>
            <a:off x="5955805" y="368489"/>
            <a:ext cx="184730" cy="923330"/>
          </a:xfrm>
          <a:prstGeom prst="rect">
            <a:avLst/>
          </a:prstGeom>
          <a:noFill/>
        </p:spPr>
        <p:txBody>
          <a:bodyPr wrap="none" lIns="91440" tIns="45720" rIns="91440" bIns="45720">
            <a:spAutoFit/>
          </a:bodyPr>
          <a:lstStyle/>
          <a:p>
            <a:pPr algn="ct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8" name="Dikdörtgen 7"/>
          <p:cNvSpPr/>
          <p:nvPr/>
        </p:nvSpPr>
        <p:spPr>
          <a:xfrm>
            <a:off x="1888913" y="458606"/>
            <a:ext cx="2618024" cy="923330"/>
          </a:xfrm>
          <a:prstGeom prst="rect">
            <a:avLst/>
          </a:prstGeom>
          <a:noFill/>
        </p:spPr>
        <p:txBody>
          <a:bodyPr wrap="none" lIns="91440" tIns="45720" rIns="91440" bIns="45720">
            <a:spAutoFit/>
          </a:bodyPr>
          <a:lstStyle/>
          <a:p>
            <a:pPr algn="ctr"/>
            <a:r>
              <a:rPr lang="tr-TR" sz="5400" b="0" cap="none" spc="0" dirty="0" smtClean="0">
                <a:ln w="0"/>
                <a:solidFill>
                  <a:schemeClr val="tx1"/>
                </a:solidFill>
                <a:effectLst>
                  <a:outerShdw blurRad="38100" dist="19050" dir="2700000" algn="tl" rotWithShape="0">
                    <a:schemeClr val="dk1">
                      <a:alpha val="40000"/>
                    </a:schemeClr>
                  </a:outerShdw>
                </a:effectLst>
              </a:rPr>
              <a:t>Tarihçe</a:t>
            </a:r>
            <a:endParaRPr lang="tr-TR" sz="5400" b="0" cap="none" spc="0" dirty="0">
              <a:ln w="0"/>
              <a:solidFill>
                <a:schemeClr val="tx1"/>
              </a:solidFill>
              <a:effectLst>
                <a:outerShdw blurRad="38100" dist="19050" dir="2700000" algn="tl" rotWithShape="0">
                  <a:schemeClr val="dk1">
                    <a:alpha val="40000"/>
                  </a:schemeClr>
                </a:outerShdw>
              </a:effectLst>
            </a:endParaRPr>
          </a:p>
        </p:txBody>
      </p:sp>
      <p:pic>
        <p:nvPicPr>
          <p:cNvPr id="2058" name="Picture 10" descr="aristo matematik ile ilgili gÃ¶rsel sonuc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83578" y="3420446"/>
            <a:ext cx="3751240" cy="2286001"/>
          </a:xfrm>
          <a:prstGeom prst="rect">
            <a:avLst/>
          </a:prstGeom>
          <a:noFill/>
          <a:extLst>
            <a:ext uri="{909E8E84-426E-40DD-AFC4-6F175D3DCCD1}">
              <a14:hiddenFill xmlns="" xmlns:a14="http://schemas.microsoft.com/office/drawing/2010/main">
                <a:solidFill>
                  <a:srgbClr val="FFFFFF"/>
                </a:solidFill>
              </a14:hiddenFill>
            </a:ext>
          </a:extLst>
        </p:spPr>
      </p:pic>
      <p:pic>
        <p:nvPicPr>
          <p:cNvPr id="2060" name="Picture 12" descr="heredot  matematik ile ilgili gÃ¶rsel sonucu"/>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37798" y="3420446"/>
            <a:ext cx="1760436" cy="22962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852525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2288963" y="1747576"/>
            <a:ext cx="8915399" cy="5335612"/>
          </a:xfrm>
        </p:spPr>
        <p:txBody>
          <a:bodyPr>
            <a:normAutofit/>
          </a:bodyPr>
          <a:lstStyle/>
          <a:p>
            <a:r>
              <a:rPr lang="en-US" sz="2100" dirty="0" err="1"/>
              <a:t>Heredot’a</a:t>
            </a:r>
            <a:r>
              <a:rPr lang="en-US" sz="2100" dirty="0"/>
              <a:t> ( M.Ö. 485-415) </a:t>
            </a:r>
            <a:r>
              <a:rPr lang="en-US" sz="2100" dirty="0" err="1"/>
              <a:t>göre</a:t>
            </a:r>
            <a:r>
              <a:rPr lang="en-US" sz="2100" dirty="0"/>
              <a:t>, </a:t>
            </a:r>
            <a:r>
              <a:rPr lang="en-US" sz="2100" dirty="0" err="1"/>
              <a:t>matematik</a:t>
            </a:r>
            <a:r>
              <a:rPr lang="en-US" sz="2100" dirty="0"/>
              <a:t> </a:t>
            </a:r>
            <a:r>
              <a:rPr lang="en-US" sz="2100" dirty="0" err="1"/>
              <a:t>Mısır’da</a:t>
            </a:r>
            <a:r>
              <a:rPr lang="en-US" sz="2100" dirty="0"/>
              <a:t> </a:t>
            </a:r>
            <a:r>
              <a:rPr lang="en-US" sz="2100" dirty="0" err="1"/>
              <a:t>başlamıştır</a:t>
            </a:r>
            <a:r>
              <a:rPr lang="en-US" sz="2100" dirty="0"/>
              <a:t>. </a:t>
            </a:r>
            <a:r>
              <a:rPr lang="en-US" sz="2100" dirty="0" err="1"/>
              <a:t>Bildiğiniz</a:t>
            </a:r>
            <a:r>
              <a:rPr lang="en-US" sz="2100" dirty="0"/>
              <a:t> </a:t>
            </a:r>
            <a:r>
              <a:rPr lang="en-US" sz="2100" dirty="0" err="1"/>
              <a:t>gibi</a:t>
            </a:r>
            <a:r>
              <a:rPr lang="en-US" sz="2100" dirty="0"/>
              <a:t>, </a:t>
            </a:r>
            <a:r>
              <a:rPr lang="en-US" sz="2100" dirty="0" err="1"/>
              <a:t>Mısır</a:t>
            </a:r>
            <a:r>
              <a:rPr lang="en-US" sz="2100" dirty="0"/>
              <a:t> </a:t>
            </a:r>
            <a:r>
              <a:rPr lang="en-US" sz="2100" dirty="0" err="1"/>
              <a:t>topraklarının</a:t>
            </a:r>
            <a:r>
              <a:rPr lang="en-US" sz="2100" dirty="0"/>
              <a:t> %97 </a:t>
            </a:r>
            <a:r>
              <a:rPr lang="en-US" sz="2100" dirty="0" err="1"/>
              <a:t>si</a:t>
            </a:r>
            <a:r>
              <a:rPr lang="en-US" sz="2100" dirty="0"/>
              <a:t> </a:t>
            </a:r>
            <a:r>
              <a:rPr lang="en-US" sz="2100" dirty="0" err="1"/>
              <a:t>tarıma</a:t>
            </a:r>
            <a:r>
              <a:rPr lang="en-US" sz="2100" dirty="0"/>
              <a:t> </a:t>
            </a:r>
            <a:r>
              <a:rPr lang="en-US" sz="2100" dirty="0" err="1"/>
              <a:t>elverişli</a:t>
            </a:r>
            <a:r>
              <a:rPr lang="en-US" sz="2100" dirty="0"/>
              <a:t> </a:t>
            </a:r>
            <a:r>
              <a:rPr lang="en-US" sz="2100" dirty="0" err="1"/>
              <a:t>değildir</a:t>
            </a:r>
            <a:r>
              <a:rPr lang="en-US" sz="2100" dirty="0"/>
              <a:t>; </a:t>
            </a:r>
            <a:r>
              <a:rPr lang="en-US" sz="2100" dirty="0" err="1"/>
              <a:t>Mısır’a</a:t>
            </a:r>
            <a:r>
              <a:rPr lang="en-US" sz="2100" dirty="0"/>
              <a:t> </a:t>
            </a:r>
            <a:r>
              <a:rPr lang="en-US" sz="2100" dirty="0" err="1"/>
              <a:t>hayat</a:t>
            </a:r>
            <a:r>
              <a:rPr lang="en-US" sz="2100" dirty="0"/>
              <a:t> </a:t>
            </a:r>
            <a:r>
              <a:rPr lang="en-US" sz="2100" dirty="0" err="1"/>
              <a:t>veren</a:t>
            </a:r>
            <a:r>
              <a:rPr lang="en-US" sz="2100" dirty="0"/>
              <a:t>, Nil </a:t>
            </a:r>
            <a:r>
              <a:rPr lang="en-US" sz="2100" dirty="0" err="1"/>
              <a:t>deltasını</a:t>
            </a:r>
            <a:r>
              <a:rPr lang="en-US" sz="2100" dirty="0"/>
              <a:t> </a:t>
            </a:r>
            <a:r>
              <a:rPr lang="en-US" sz="2100" dirty="0" err="1"/>
              <a:t>oluşturan</a:t>
            </a:r>
            <a:r>
              <a:rPr lang="en-US" sz="2100" dirty="0"/>
              <a:t> %3 </a:t>
            </a:r>
            <a:r>
              <a:rPr lang="en-US" sz="2100" dirty="0" err="1"/>
              <a:t>lük</a:t>
            </a:r>
            <a:r>
              <a:rPr lang="en-US" sz="2100" dirty="0"/>
              <a:t> </a:t>
            </a:r>
            <a:r>
              <a:rPr lang="en-US" sz="2100" dirty="0" err="1"/>
              <a:t>kısımdır</a:t>
            </a:r>
            <a:r>
              <a:rPr lang="en-US" sz="2100" dirty="0"/>
              <a:t>. Bu </a:t>
            </a:r>
            <a:r>
              <a:rPr lang="en-US" sz="2100" dirty="0" err="1"/>
              <a:t>nedenle</a:t>
            </a:r>
            <a:r>
              <a:rPr lang="en-US" sz="2100" dirty="0"/>
              <a:t>, </a:t>
            </a:r>
            <a:r>
              <a:rPr lang="en-US" sz="2100" dirty="0" err="1"/>
              <a:t>bu</a:t>
            </a:r>
            <a:r>
              <a:rPr lang="en-US" sz="2100" dirty="0"/>
              <a:t> </a:t>
            </a:r>
            <a:r>
              <a:rPr lang="en-US" sz="2100" dirty="0" err="1"/>
              <a:t>topraklar</a:t>
            </a:r>
            <a:r>
              <a:rPr lang="en-US" sz="2100" dirty="0"/>
              <a:t> son </a:t>
            </a:r>
            <a:r>
              <a:rPr lang="en-US" sz="2100" dirty="0" err="1"/>
              <a:t>derece</a:t>
            </a:r>
            <a:r>
              <a:rPr lang="en-US" sz="2100" dirty="0"/>
              <a:t> </a:t>
            </a:r>
            <a:r>
              <a:rPr lang="en-US" sz="2100" dirty="0" err="1"/>
              <a:t>değerlidir</a:t>
            </a:r>
            <a:r>
              <a:rPr lang="en-US" sz="2100" dirty="0"/>
              <a:t>. </a:t>
            </a:r>
            <a:r>
              <a:rPr lang="en-US" sz="2100" dirty="0" err="1"/>
              <a:t>Oysa</a:t>
            </a:r>
            <a:r>
              <a:rPr lang="en-US" sz="2100" dirty="0"/>
              <a:t>, her </a:t>
            </a:r>
            <a:r>
              <a:rPr lang="en-US" sz="2100" dirty="0" err="1"/>
              <a:t>sene</a:t>
            </a:r>
            <a:r>
              <a:rPr lang="en-US" sz="2100" dirty="0"/>
              <a:t> </a:t>
            </a:r>
            <a:r>
              <a:rPr lang="en-US" sz="2100" dirty="0" err="1"/>
              <a:t>yaşanan</a:t>
            </a:r>
            <a:r>
              <a:rPr lang="en-US" sz="2100" dirty="0"/>
              <a:t> Nil </a:t>
            </a:r>
            <a:r>
              <a:rPr lang="en-US" sz="2100" dirty="0" err="1"/>
              <a:t>nehrinin</a:t>
            </a:r>
            <a:r>
              <a:rPr lang="en-US" sz="2100" dirty="0"/>
              <a:t> </a:t>
            </a:r>
            <a:r>
              <a:rPr lang="en-US" sz="2100" dirty="0" err="1"/>
              <a:t>neden</a:t>
            </a:r>
            <a:r>
              <a:rPr lang="en-US" sz="2100" dirty="0"/>
              <a:t> </a:t>
            </a:r>
            <a:r>
              <a:rPr lang="en-US" sz="2100" dirty="0" err="1"/>
              <a:t>olduğu</a:t>
            </a:r>
            <a:r>
              <a:rPr lang="en-US" sz="2100" dirty="0"/>
              <a:t> </a:t>
            </a:r>
            <a:r>
              <a:rPr lang="en-US" sz="2100" dirty="0" err="1"/>
              <a:t>taşkınlar</a:t>
            </a:r>
            <a:r>
              <a:rPr lang="en-US" sz="2100" dirty="0"/>
              <a:t> </a:t>
            </a:r>
            <a:r>
              <a:rPr lang="en-US" sz="2100" dirty="0" err="1"/>
              <a:t>sonuncunda</a:t>
            </a:r>
            <a:r>
              <a:rPr lang="en-US" sz="2100" dirty="0"/>
              <a:t>, </a:t>
            </a:r>
            <a:r>
              <a:rPr lang="en-US" sz="2100" dirty="0" err="1"/>
              <a:t>toprak</a:t>
            </a:r>
            <a:r>
              <a:rPr lang="en-US" sz="2100" dirty="0"/>
              <a:t> </a:t>
            </a:r>
            <a:r>
              <a:rPr lang="en-US" sz="2100" dirty="0" err="1"/>
              <a:t>sahiplerinin</a:t>
            </a:r>
            <a:r>
              <a:rPr lang="en-US" sz="2100" dirty="0"/>
              <a:t> </a:t>
            </a:r>
            <a:r>
              <a:rPr lang="en-US" sz="2100" dirty="0" err="1"/>
              <a:t>arazilerinin</a:t>
            </a:r>
            <a:r>
              <a:rPr lang="en-US" sz="2100" dirty="0"/>
              <a:t> </a:t>
            </a:r>
            <a:r>
              <a:rPr lang="en-US" sz="2100" dirty="0" err="1"/>
              <a:t>hudutları</a:t>
            </a:r>
            <a:r>
              <a:rPr lang="en-US" sz="2100" dirty="0"/>
              <a:t> </a:t>
            </a:r>
            <a:r>
              <a:rPr lang="en-US" sz="2100" dirty="0" err="1"/>
              <a:t>belirsizleşmektedir</a:t>
            </a:r>
            <a:r>
              <a:rPr lang="en-US" sz="2100" dirty="0"/>
              <a:t>. </a:t>
            </a:r>
            <a:r>
              <a:rPr lang="en-US" sz="2100" dirty="0" err="1"/>
              <a:t>Toprak</a:t>
            </a:r>
            <a:r>
              <a:rPr lang="en-US" sz="2100" dirty="0"/>
              <a:t> </a:t>
            </a:r>
            <a:r>
              <a:rPr lang="en-US" sz="2100" dirty="0" err="1"/>
              <a:t>sahipleri</a:t>
            </a:r>
            <a:r>
              <a:rPr lang="en-US" sz="2100" dirty="0"/>
              <a:t> de </a:t>
            </a:r>
            <a:r>
              <a:rPr lang="en-US" sz="2100" dirty="0" err="1"/>
              <a:t>sahip</a:t>
            </a:r>
            <a:r>
              <a:rPr lang="en-US" sz="2100" dirty="0"/>
              <a:t> </a:t>
            </a:r>
            <a:r>
              <a:rPr lang="en-US" sz="2100" dirty="0" err="1"/>
              <a:t>oldukları</a:t>
            </a:r>
            <a:r>
              <a:rPr lang="en-US" sz="2100" dirty="0"/>
              <a:t> </a:t>
            </a:r>
            <a:r>
              <a:rPr lang="en-US" sz="2100" dirty="0" err="1"/>
              <a:t>toprakla</a:t>
            </a:r>
            <a:r>
              <a:rPr lang="en-US" sz="2100" dirty="0"/>
              <a:t> </a:t>
            </a:r>
            <a:r>
              <a:rPr lang="en-US" sz="2100" dirty="0" err="1"/>
              <a:t>orantılı</a:t>
            </a:r>
            <a:r>
              <a:rPr lang="en-US" sz="2100" dirty="0"/>
              <a:t> </a:t>
            </a:r>
            <a:r>
              <a:rPr lang="en-US" sz="2100" dirty="0" err="1"/>
              <a:t>olarak</a:t>
            </a:r>
            <a:r>
              <a:rPr lang="en-US" sz="2100" dirty="0"/>
              <a:t> </a:t>
            </a:r>
            <a:r>
              <a:rPr lang="en-US" sz="2100" dirty="0" err="1"/>
              <a:t>vergi</a:t>
            </a:r>
            <a:r>
              <a:rPr lang="en-US" sz="2100" dirty="0"/>
              <a:t> </a:t>
            </a:r>
            <a:r>
              <a:rPr lang="en-US" sz="2100" dirty="0" err="1"/>
              <a:t>ödedikleri</a:t>
            </a:r>
            <a:r>
              <a:rPr lang="en-US" sz="2100" dirty="0"/>
              <a:t> </a:t>
            </a:r>
            <a:r>
              <a:rPr lang="en-US" sz="2100" dirty="0" err="1"/>
              <a:t>için</a:t>
            </a:r>
            <a:r>
              <a:rPr lang="en-US" sz="2100" dirty="0"/>
              <a:t>, her </a:t>
            </a:r>
            <a:r>
              <a:rPr lang="en-US" sz="2100" dirty="0" err="1"/>
              <a:t>taşkından</a:t>
            </a:r>
            <a:r>
              <a:rPr lang="en-US" sz="2100" dirty="0"/>
              <a:t> </a:t>
            </a:r>
            <a:r>
              <a:rPr lang="en-US" sz="2100" dirty="0" err="1"/>
              <a:t>sonra</a:t>
            </a:r>
            <a:r>
              <a:rPr lang="en-US" sz="2100" dirty="0"/>
              <a:t>, </a:t>
            </a:r>
            <a:r>
              <a:rPr lang="en-US" sz="2100" dirty="0" err="1"/>
              <a:t>devletin</a:t>
            </a:r>
            <a:r>
              <a:rPr lang="en-US" sz="2100" dirty="0"/>
              <a:t> </a:t>
            </a:r>
            <a:r>
              <a:rPr lang="en-US" sz="2100" dirty="0" err="1"/>
              <a:t>bu</a:t>
            </a:r>
            <a:r>
              <a:rPr lang="en-US" sz="2100" dirty="0"/>
              <a:t> </a:t>
            </a:r>
            <a:r>
              <a:rPr lang="en-US" sz="2100" dirty="0" err="1"/>
              <a:t>işlerle</a:t>
            </a:r>
            <a:r>
              <a:rPr lang="en-US" sz="2100" dirty="0"/>
              <a:t> </a:t>
            </a:r>
            <a:r>
              <a:rPr lang="en-US" sz="2100" dirty="0" err="1"/>
              <a:t>görevli</a:t>
            </a:r>
            <a:r>
              <a:rPr lang="en-US" sz="2100" dirty="0"/>
              <a:t> “</a:t>
            </a:r>
            <a:r>
              <a:rPr lang="en-US" sz="2100" dirty="0" err="1"/>
              <a:t>geometricileri</a:t>
            </a:r>
            <a:r>
              <a:rPr lang="en-US" sz="2100" dirty="0"/>
              <a:t>” </a:t>
            </a:r>
            <a:r>
              <a:rPr lang="en-US" sz="2100" dirty="0" err="1"/>
              <a:t>gelip</a:t>
            </a:r>
            <a:r>
              <a:rPr lang="en-US" sz="2100" dirty="0"/>
              <a:t>, </a:t>
            </a:r>
            <a:r>
              <a:rPr lang="en-US" sz="2100" dirty="0" err="1"/>
              <a:t>gerekli</a:t>
            </a:r>
            <a:r>
              <a:rPr lang="en-US" sz="2100" dirty="0"/>
              <a:t> </a:t>
            </a:r>
            <a:r>
              <a:rPr lang="en-US" sz="2100" dirty="0" err="1"/>
              <a:t>ölçümleri</a:t>
            </a:r>
            <a:r>
              <a:rPr lang="en-US" sz="2100" dirty="0"/>
              <a:t> </a:t>
            </a:r>
            <a:r>
              <a:rPr lang="en-US" sz="2100" dirty="0" err="1"/>
              <a:t>yapıp</a:t>
            </a:r>
            <a:r>
              <a:rPr lang="en-US" sz="2100" dirty="0"/>
              <a:t>, </a:t>
            </a:r>
            <a:r>
              <a:rPr lang="en-US" sz="2100" dirty="0" err="1"/>
              <a:t>toprak</a:t>
            </a:r>
            <a:r>
              <a:rPr lang="en-US" sz="2100" dirty="0"/>
              <a:t> </a:t>
            </a:r>
            <a:r>
              <a:rPr lang="en-US" sz="2100" dirty="0" err="1"/>
              <a:t>sahiplerine</a:t>
            </a:r>
            <a:r>
              <a:rPr lang="en-US" sz="2100" dirty="0"/>
              <a:t> </a:t>
            </a:r>
            <a:r>
              <a:rPr lang="en-US" sz="2100" dirty="0" err="1"/>
              <a:t>bir</a:t>
            </a:r>
            <a:r>
              <a:rPr lang="en-US" sz="2100" dirty="0"/>
              <a:t> </a:t>
            </a:r>
            <a:r>
              <a:rPr lang="en-US" sz="2100" dirty="0" err="1"/>
              <a:t>önceki</a:t>
            </a:r>
            <a:r>
              <a:rPr lang="en-US" sz="2100" dirty="0"/>
              <a:t> </a:t>
            </a:r>
            <a:r>
              <a:rPr lang="en-US" sz="2100" dirty="0" err="1"/>
              <a:t>yılda</a:t>
            </a:r>
            <a:r>
              <a:rPr lang="en-US" sz="2100" dirty="0"/>
              <a:t> </a:t>
            </a:r>
            <a:r>
              <a:rPr lang="en-US" sz="2100" dirty="0" err="1"/>
              <a:t>sahip</a:t>
            </a:r>
            <a:r>
              <a:rPr lang="en-US" sz="2100" dirty="0"/>
              <a:t> </a:t>
            </a:r>
            <a:r>
              <a:rPr lang="en-US" sz="2100" dirty="0" err="1"/>
              <a:t>oldukları</a:t>
            </a:r>
            <a:r>
              <a:rPr lang="en-US" sz="2100" dirty="0"/>
              <a:t> </a:t>
            </a:r>
            <a:r>
              <a:rPr lang="en-US" sz="2100" dirty="0" err="1"/>
              <a:t>toprak</a:t>
            </a:r>
            <a:r>
              <a:rPr lang="en-US" sz="2100" dirty="0"/>
              <a:t> </a:t>
            </a:r>
            <a:r>
              <a:rPr lang="en-US" sz="2100" dirty="0" err="1"/>
              <a:t>kadar</a:t>
            </a:r>
            <a:r>
              <a:rPr lang="en-US" sz="2100" dirty="0"/>
              <a:t> </a:t>
            </a:r>
            <a:r>
              <a:rPr lang="en-US" sz="2100" dirty="0" err="1"/>
              <a:t>toprak</a:t>
            </a:r>
            <a:r>
              <a:rPr lang="en-US" sz="2100" dirty="0"/>
              <a:t> </a:t>
            </a:r>
            <a:r>
              <a:rPr lang="en-US" sz="2100" dirty="0" err="1"/>
              <a:t>vermeleri</a:t>
            </a:r>
            <a:r>
              <a:rPr lang="en-US" sz="2100" dirty="0"/>
              <a:t> </a:t>
            </a:r>
            <a:r>
              <a:rPr lang="en-US" sz="2100" dirty="0" err="1"/>
              <a:t>gerekmektedir</a:t>
            </a:r>
            <a:r>
              <a:rPr lang="en-US" sz="2100" dirty="0"/>
              <a:t>. </a:t>
            </a:r>
            <a:r>
              <a:rPr lang="en-US" sz="2100" dirty="0" err="1"/>
              <a:t>Heredot</a:t>
            </a:r>
            <a:r>
              <a:rPr lang="en-US" sz="2100" dirty="0"/>
              <a:t>  </a:t>
            </a:r>
            <a:r>
              <a:rPr lang="en-US" sz="2100" dirty="0" err="1"/>
              <a:t>geometrinin</a:t>
            </a:r>
            <a:r>
              <a:rPr lang="en-US" sz="2100" dirty="0"/>
              <a:t> </a:t>
            </a:r>
            <a:r>
              <a:rPr lang="en-US" sz="2100" dirty="0" err="1"/>
              <a:t>bu</a:t>
            </a:r>
            <a:r>
              <a:rPr lang="en-US" sz="2100" dirty="0"/>
              <a:t> </a:t>
            </a:r>
            <a:r>
              <a:rPr lang="en-US" sz="2100" dirty="0" err="1"/>
              <a:t>ölçüm</a:t>
            </a:r>
            <a:r>
              <a:rPr lang="en-US" sz="2100" dirty="0"/>
              <a:t> </a:t>
            </a:r>
            <a:r>
              <a:rPr lang="en-US" sz="2100" dirty="0" err="1"/>
              <a:t>ve</a:t>
            </a:r>
            <a:r>
              <a:rPr lang="en-US" sz="2100" dirty="0"/>
              <a:t> </a:t>
            </a:r>
            <a:r>
              <a:rPr lang="en-US" sz="2100" dirty="0" err="1"/>
              <a:t>hesapların</a:t>
            </a:r>
            <a:r>
              <a:rPr lang="en-US" sz="2100" dirty="0"/>
              <a:t> </a:t>
            </a:r>
            <a:r>
              <a:rPr lang="en-US" sz="2100" dirty="0" err="1"/>
              <a:t>sonucu</a:t>
            </a:r>
            <a:r>
              <a:rPr lang="en-US" sz="2100" dirty="0"/>
              <a:t> </a:t>
            </a:r>
            <a:r>
              <a:rPr lang="en-US" sz="2100" dirty="0" err="1"/>
              <a:t>olarak</a:t>
            </a:r>
            <a:r>
              <a:rPr lang="en-US" sz="2100" dirty="0"/>
              <a:t> </a:t>
            </a:r>
            <a:r>
              <a:rPr lang="en-US" sz="2100" dirty="0" err="1"/>
              <a:t>oluşmaya</a:t>
            </a:r>
            <a:r>
              <a:rPr lang="en-US" sz="2100" dirty="0"/>
              <a:t> </a:t>
            </a:r>
            <a:r>
              <a:rPr lang="en-US" sz="2100" dirty="0" err="1"/>
              <a:t>başladığını</a:t>
            </a:r>
            <a:r>
              <a:rPr lang="en-US" sz="2100" dirty="0"/>
              <a:t> </a:t>
            </a:r>
            <a:r>
              <a:rPr lang="en-US" sz="2100" dirty="0" err="1"/>
              <a:t>söylemektedir</a:t>
            </a:r>
            <a:r>
              <a:rPr lang="en-US" dirty="0"/>
              <a:t>.</a:t>
            </a:r>
          </a:p>
        </p:txBody>
      </p:sp>
      <p:sp>
        <p:nvSpPr>
          <p:cNvPr id="5" name="Dikdörtgen 4"/>
          <p:cNvSpPr/>
          <p:nvPr/>
        </p:nvSpPr>
        <p:spPr>
          <a:xfrm>
            <a:off x="1531951" y="469795"/>
            <a:ext cx="3916030" cy="923330"/>
          </a:xfrm>
          <a:prstGeom prst="rect">
            <a:avLst/>
          </a:prstGeom>
          <a:noFill/>
        </p:spPr>
        <p:txBody>
          <a:bodyPr wrap="square" lIns="91440" tIns="45720" rIns="91440" bIns="45720">
            <a:spAutoFit/>
          </a:bodyPr>
          <a:lstStyle/>
          <a:p>
            <a:pPr algn="ctr"/>
            <a:r>
              <a:rPr lang="tr-TR" sz="5400" dirty="0" smtClean="0">
                <a:ln w="0"/>
                <a:solidFill>
                  <a:schemeClr val="accent3">
                    <a:lumMod val="75000"/>
                  </a:schemeClr>
                </a:solidFill>
                <a:effectLst>
                  <a:outerShdw blurRad="38100" dist="19050" dir="2700000" algn="tl" rotWithShape="0">
                    <a:schemeClr val="dk1">
                      <a:alpha val="40000"/>
                    </a:schemeClr>
                  </a:outerShdw>
                </a:effectLst>
              </a:rPr>
              <a:t>1. Görüş</a:t>
            </a:r>
            <a:endParaRPr lang="tr-TR" sz="5400" b="0" cap="none" spc="0" dirty="0">
              <a:ln w="0"/>
              <a:solidFill>
                <a:schemeClr val="accent3">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51061754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832201" y="442500"/>
            <a:ext cx="3916030" cy="923330"/>
          </a:xfrm>
          <a:prstGeom prst="rect">
            <a:avLst/>
          </a:prstGeom>
          <a:noFill/>
        </p:spPr>
        <p:txBody>
          <a:bodyPr wrap="square" lIns="91440" tIns="45720" rIns="91440" bIns="45720">
            <a:spAutoFit/>
          </a:bodyPr>
          <a:lstStyle/>
          <a:p>
            <a:pPr algn="ctr"/>
            <a:r>
              <a:rPr lang="tr-TR" sz="5400" dirty="0">
                <a:ln w="0"/>
                <a:solidFill>
                  <a:schemeClr val="accent3">
                    <a:lumMod val="75000"/>
                  </a:schemeClr>
                </a:solidFill>
                <a:effectLst>
                  <a:outerShdw blurRad="38100" dist="19050" dir="2700000" algn="tl" rotWithShape="0">
                    <a:schemeClr val="dk1">
                      <a:alpha val="40000"/>
                    </a:schemeClr>
                  </a:outerShdw>
                </a:effectLst>
              </a:rPr>
              <a:t>2</a:t>
            </a:r>
            <a:r>
              <a:rPr lang="tr-TR" sz="5400" dirty="0" smtClean="0">
                <a:ln w="0"/>
                <a:solidFill>
                  <a:schemeClr val="accent3">
                    <a:lumMod val="75000"/>
                  </a:schemeClr>
                </a:solidFill>
                <a:effectLst>
                  <a:outerShdw blurRad="38100" dist="19050" dir="2700000" algn="tl" rotWithShape="0">
                    <a:schemeClr val="dk1">
                      <a:alpha val="40000"/>
                    </a:schemeClr>
                  </a:outerShdw>
                </a:effectLst>
              </a:rPr>
              <a:t>. Görüş</a:t>
            </a:r>
            <a:endParaRPr lang="tr-TR" sz="5400" b="0" cap="none" spc="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6" name="Metin kutusu 5"/>
          <p:cNvSpPr txBox="1"/>
          <p:nvPr/>
        </p:nvSpPr>
        <p:spPr>
          <a:xfrm>
            <a:off x="1883391" y="1501254"/>
            <a:ext cx="9608024" cy="3877985"/>
          </a:xfrm>
          <a:prstGeom prst="rect">
            <a:avLst/>
          </a:prstGeom>
          <a:noFill/>
        </p:spPr>
        <p:txBody>
          <a:bodyPr wrap="square" rtlCol="0">
            <a:spAutoFit/>
          </a:bodyPr>
          <a:lstStyle/>
          <a:p>
            <a:r>
              <a:rPr lang="en-US" sz="2100" dirty="0" err="1"/>
              <a:t>Matematiğin</a:t>
            </a:r>
            <a:r>
              <a:rPr lang="en-US" sz="2100" dirty="0"/>
              <a:t> </a:t>
            </a:r>
            <a:r>
              <a:rPr lang="en-US" sz="2100" dirty="0" err="1"/>
              <a:t>doğuşu</a:t>
            </a:r>
            <a:r>
              <a:rPr lang="en-US" sz="2100" dirty="0"/>
              <a:t> </a:t>
            </a:r>
            <a:r>
              <a:rPr lang="en-US" sz="2100" dirty="0" err="1"/>
              <a:t>hakkında</a:t>
            </a:r>
            <a:r>
              <a:rPr lang="en-US" sz="2100" dirty="0"/>
              <a:t> </a:t>
            </a:r>
            <a:r>
              <a:rPr lang="en-US" sz="2100" dirty="0" err="1"/>
              <a:t>ikinci</a:t>
            </a:r>
            <a:r>
              <a:rPr lang="en-US" sz="2100" dirty="0"/>
              <a:t> </a:t>
            </a:r>
            <a:r>
              <a:rPr lang="en-US" sz="2100" dirty="0" err="1"/>
              <a:t>bir</a:t>
            </a:r>
            <a:r>
              <a:rPr lang="en-US" sz="2100" dirty="0"/>
              <a:t> </a:t>
            </a:r>
            <a:r>
              <a:rPr lang="en-US" sz="2100" dirty="0" err="1"/>
              <a:t>görüş</a:t>
            </a:r>
            <a:r>
              <a:rPr lang="en-US" sz="2100" dirty="0"/>
              <a:t> de, Aristo (M.Ö. 384-322)  </a:t>
            </a:r>
            <a:r>
              <a:rPr lang="en-US" sz="2100" dirty="0" err="1"/>
              <a:t>tarafından</a:t>
            </a:r>
            <a:r>
              <a:rPr lang="en-US" sz="2100" dirty="0"/>
              <a:t> </a:t>
            </a:r>
            <a:r>
              <a:rPr lang="en-US" sz="2100" dirty="0" err="1"/>
              <a:t>ileri</a:t>
            </a:r>
            <a:r>
              <a:rPr lang="en-US" sz="2100" dirty="0"/>
              <a:t> </a:t>
            </a:r>
            <a:r>
              <a:rPr lang="en-US" sz="2100" dirty="0" err="1"/>
              <a:t>sürülen</a:t>
            </a:r>
            <a:r>
              <a:rPr lang="en-US" sz="2100" dirty="0"/>
              <a:t> </a:t>
            </a:r>
            <a:r>
              <a:rPr lang="en-US" sz="2100" dirty="0" err="1"/>
              <a:t>şu</a:t>
            </a:r>
            <a:r>
              <a:rPr lang="en-US" sz="2100" dirty="0"/>
              <a:t> </a:t>
            </a:r>
            <a:r>
              <a:rPr lang="en-US" sz="2100" dirty="0" err="1"/>
              <a:t>görüştür</a:t>
            </a:r>
            <a:r>
              <a:rPr lang="en-US" sz="2100" dirty="0"/>
              <a:t>. Aristo’ </a:t>
            </a:r>
            <a:r>
              <a:rPr lang="en-US" sz="2100" dirty="0" err="1"/>
              <a:t>ya</a:t>
            </a:r>
            <a:r>
              <a:rPr lang="en-US" sz="2100" dirty="0"/>
              <a:t> </a:t>
            </a:r>
            <a:r>
              <a:rPr lang="en-US" sz="2100" dirty="0" err="1"/>
              <a:t>göre</a:t>
            </a:r>
            <a:r>
              <a:rPr lang="en-US" sz="2100" dirty="0"/>
              <a:t> de </a:t>
            </a:r>
            <a:r>
              <a:rPr lang="en-US" sz="2100" dirty="0" err="1"/>
              <a:t>matematik</a:t>
            </a:r>
            <a:r>
              <a:rPr lang="en-US" sz="2100" dirty="0"/>
              <a:t> </a:t>
            </a:r>
            <a:r>
              <a:rPr lang="en-US" sz="2100" dirty="0" err="1"/>
              <a:t>Mısır’da</a:t>
            </a:r>
            <a:r>
              <a:rPr lang="en-US" sz="2100" dirty="0"/>
              <a:t> </a:t>
            </a:r>
            <a:r>
              <a:rPr lang="en-US" sz="2100" dirty="0" err="1"/>
              <a:t>doğmuştur</a:t>
            </a:r>
            <a:r>
              <a:rPr lang="en-US" sz="2100" dirty="0"/>
              <a:t>. </a:t>
            </a:r>
            <a:r>
              <a:rPr lang="en-US" sz="2100" dirty="0" err="1"/>
              <a:t>Ama</a:t>
            </a:r>
            <a:r>
              <a:rPr lang="en-US" sz="2100" dirty="0"/>
              <a:t> Nil </a:t>
            </a:r>
            <a:r>
              <a:rPr lang="en-US" sz="2100" dirty="0" err="1"/>
              <a:t>taşmalarının</a:t>
            </a:r>
            <a:r>
              <a:rPr lang="en-US" sz="2100" dirty="0"/>
              <a:t> </a:t>
            </a:r>
            <a:r>
              <a:rPr lang="en-US" sz="2100" dirty="0" err="1"/>
              <a:t>neden</a:t>
            </a:r>
            <a:r>
              <a:rPr lang="en-US" sz="2100" dirty="0"/>
              <a:t> </a:t>
            </a:r>
            <a:r>
              <a:rPr lang="en-US" sz="2100" dirty="0" err="1"/>
              <a:t>olduğu</a:t>
            </a:r>
            <a:r>
              <a:rPr lang="en-US" sz="2100" dirty="0"/>
              <a:t> </a:t>
            </a:r>
            <a:r>
              <a:rPr lang="en-US" sz="2100" dirty="0" err="1"/>
              <a:t>ölçme-hesaplama</a:t>
            </a:r>
            <a:r>
              <a:rPr lang="en-US" sz="2100" dirty="0"/>
              <a:t> </a:t>
            </a:r>
            <a:r>
              <a:rPr lang="en-US" sz="2100" dirty="0" err="1"/>
              <a:t>ihtiyacından</a:t>
            </a:r>
            <a:r>
              <a:rPr lang="en-US" sz="2100" dirty="0"/>
              <a:t> </a:t>
            </a:r>
            <a:r>
              <a:rPr lang="en-US" sz="2100" dirty="0" err="1"/>
              <a:t>değil</a:t>
            </a:r>
            <a:r>
              <a:rPr lang="en-US" sz="2100" dirty="0"/>
              <a:t>, din </a:t>
            </a:r>
            <a:r>
              <a:rPr lang="en-US" sz="2100" dirty="0" err="1"/>
              <a:t>adamlarının</a:t>
            </a:r>
            <a:r>
              <a:rPr lang="en-US" sz="2100" dirty="0"/>
              <a:t>, </a:t>
            </a:r>
            <a:r>
              <a:rPr lang="en-US" sz="2100" dirty="0" err="1"/>
              <a:t>rahiplerin</a:t>
            </a:r>
            <a:r>
              <a:rPr lang="en-US" sz="2100" dirty="0"/>
              <a:t> can </a:t>
            </a:r>
            <a:r>
              <a:rPr lang="en-US" sz="2100" dirty="0" err="1"/>
              <a:t>sıkıntısından</a:t>
            </a:r>
            <a:r>
              <a:rPr lang="en-US" sz="2100" dirty="0"/>
              <a:t> </a:t>
            </a:r>
            <a:r>
              <a:rPr lang="en-US" sz="2100" dirty="0" err="1"/>
              <a:t>doğmuştur</a:t>
            </a:r>
            <a:r>
              <a:rPr lang="en-US" sz="2100" dirty="0"/>
              <a:t>. O </a:t>
            </a:r>
            <a:r>
              <a:rPr lang="en-US" sz="2100" dirty="0" err="1"/>
              <a:t>tarihlerde</a:t>
            </a:r>
            <a:r>
              <a:rPr lang="en-US" sz="2100" dirty="0"/>
              <a:t>, </a:t>
            </a:r>
            <a:r>
              <a:rPr lang="en-US" sz="2100" dirty="0" err="1"/>
              <a:t>Mısır</a:t>
            </a:r>
            <a:r>
              <a:rPr lang="en-US" sz="2100" dirty="0"/>
              <a:t> </a:t>
            </a:r>
            <a:r>
              <a:rPr lang="en-US" sz="2100" dirty="0" err="1"/>
              <a:t>gibi</a:t>
            </a:r>
            <a:r>
              <a:rPr lang="en-US" sz="2100" dirty="0"/>
              <a:t> </a:t>
            </a:r>
            <a:r>
              <a:rPr lang="en-US" sz="2100" dirty="0" err="1"/>
              <a:t>ülkelerin</a:t>
            </a:r>
            <a:r>
              <a:rPr lang="en-US" sz="2100" dirty="0"/>
              <a:t> </a:t>
            </a:r>
            <a:r>
              <a:rPr lang="en-US" sz="2100" dirty="0" err="1"/>
              <a:t>tek</a:t>
            </a:r>
            <a:r>
              <a:rPr lang="en-US" sz="2100" dirty="0"/>
              <a:t> </a:t>
            </a:r>
            <a:r>
              <a:rPr lang="en-US" sz="2100" dirty="0" err="1"/>
              <a:t>entelektüel</a:t>
            </a:r>
            <a:r>
              <a:rPr lang="en-US" sz="2100" dirty="0"/>
              <a:t> </a:t>
            </a:r>
            <a:r>
              <a:rPr lang="en-US" sz="2100" dirty="0" err="1"/>
              <a:t>sınıfı</a:t>
            </a:r>
            <a:r>
              <a:rPr lang="en-US" sz="2100" dirty="0"/>
              <a:t> </a:t>
            </a:r>
            <a:r>
              <a:rPr lang="en-US" sz="2100" dirty="0" err="1"/>
              <a:t>rahip</a:t>
            </a:r>
            <a:r>
              <a:rPr lang="en-US" sz="2100" dirty="0"/>
              <a:t> </a:t>
            </a:r>
            <a:r>
              <a:rPr lang="en-US" sz="2100" dirty="0" err="1"/>
              <a:t>sınıfıdır</a:t>
            </a:r>
            <a:r>
              <a:rPr lang="en-US" sz="2100" dirty="0"/>
              <a:t>. Bu </a:t>
            </a:r>
            <a:r>
              <a:rPr lang="en-US" sz="2100" dirty="0" err="1"/>
              <a:t>sınıfın</a:t>
            </a:r>
            <a:r>
              <a:rPr lang="en-US" sz="2100" dirty="0"/>
              <a:t> </a:t>
            </a:r>
            <a:r>
              <a:rPr lang="en-US" sz="2100" dirty="0" err="1"/>
              <a:t>geçimi</a:t>
            </a:r>
            <a:r>
              <a:rPr lang="en-US" sz="2100" dirty="0"/>
              <a:t> </a:t>
            </a:r>
            <a:r>
              <a:rPr lang="en-US" sz="2100" dirty="0" err="1"/>
              <a:t>halk</a:t>
            </a:r>
            <a:r>
              <a:rPr lang="en-US" sz="2100" dirty="0"/>
              <a:t> </a:t>
            </a:r>
            <a:r>
              <a:rPr lang="en-US" sz="2100" dirty="0" err="1"/>
              <a:t>veya</a:t>
            </a:r>
            <a:r>
              <a:rPr lang="en-US" sz="2100" dirty="0"/>
              <a:t> </a:t>
            </a:r>
            <a:r>
              <a:rPr lang="en-US" sz="2100" dirty="0" err="1"/>
              <a:t>devlet</a:t>
            </a:r>
            <a:r>
              <a:rPr lang="en-US" sz="2100" dirty="0"/>
              <a:t> </a:t>
            </a:r>
            <a:r>
              <a:rPr lang="en-US" sz="2100" dirty="0" err="1"/>
              <a:t>tarafından</a:t>
            </a:r>
            <a:r>
              <a:rPr lang="en-US" sz="2100" dirty="0"/>
              <a:t> </a:t>
            </a:r>
            <a:r>
              <a:rPr lang="en-US" sz="2100" dirty="0" err="1"/>
              <a:t>sağlandığı</a:t>
            </a:r>
            <a:r>
              <a:rPr lang="en-US" sz="2100" dirty="0"/>
              <a:t> </a:t>
            </a:r>
            <a:r>
              <a:rPr lang="en-US" sz="2100" dirty="0" err="1"/>
              <a:t>için</a:t>
            </a:r>
            <a:r>
              <a:rPr lang="en-US" sz="2100" dirty="0"/>
              <a:t>, </a:t>
            </a:r>
            <a:r>
              <a:rPr lang="en-US" sz="2100" dirty="0" err="1"/>
              <a:t>entelektüel</a:t>
            </a:r>
            <a:r>
              <a:rPr lang="en-US" sz="2100" dirty="0"/>
              <a:t> </a:t>
            </a:r>
            <a:r>
              <a:rPr lang="en-US" sz="2100" dirty="0" err="1"/>
              <a:t>uğraşılara</a:t>
            </a:r>
            <a:r>
              <a:rPr lang="en-US" sz="2100" dirty="0"/>
              <a:t> </a:t>
            </a:r>
            <a:r>
              <a:rPr lang="en-US" sz="2100" dirty="0" err="1"/>
              <a:t>verecek</a:t>
            </a:r>
            <a:r>
              <a:rPr lang="en-US" sz="2100" dirty="0"/>
              <a:t> </a:t>
            </a:r>
            <a:r>
              <a:rPr lang="en-US" sz="2100" dirty="0" err="1"/>
              <a:t>çok</a:t>
            </a:r>
            <a:r>
              <a:rPr lang="en-US" sz="2100" dirty="0"/>
              <a:t> </a:t>
            </a:r>
            <a:r>
              <a:rPr lang="en-US" sz="2100" dirty="0" err="1"/>
              <a:t>zamanları</a:t>
            </a:r>
            <a:r>
              <a:rPr lang="en-US" sz="2100" dirty="0"/>
              <a:t> </a:t>
            </a:r>
            <a:r>
              <a:rPr lang="en-US" sz="2100" dirty="0" err="1"/>
              <a:t>olmaktadır</a:t>
            </a:r>
            <a:r>
              <a:rPr lang="en-US" sz="2100" dirty="0"/>
              <a:t>. </a:t>
            </a:r>
            <a:r>
              <a:rPr lang="en-US" sz="2100" dirty="0" err="1"/>
              <a:t>Kendilerini</a:t>
            </a:r>
            <a:r>
              <a:rPr lang="en-US" sz="2100" dirty="0"/>
              <a:t> </a:t>
            </a:r>
            <a:r>
              <a:rPr lang="en-US" sz="2100" dirty="0" err="1"/>
              <a:t>meşgul</a:t>
            </a:r>
            <a:r>
              <a:rPr lang="en-US" sz="2100" dirty="0"/>
              <a:t> </a:t>
            </a:r>
            <a:r>
              <a:rPr lang="en-US" sz="2100" dirty="0" err="1"/>
              <a:t>etmek</a:t>
            </a:r>
            <a:r>
              <a:rPr lang="en-US" sz="2100" dirty="0"/>
              <a:t> </a:t>
            </a:r>
            <a:r>
              <a:rPr lang="en-US" sz="2100" dirty="0" err="1"/>
              <a:t>için</a:t>
            </a:r>
            <a:r>
              <a:rPr lang="en-US" sz="2100" dirty="0"/>
              <a:t>, </a:t>
            </a:r>
            <a:r>
              <a:rPr lang="en-US" sz="2100" dirty="0" err="1"/>
              <a:t>başkalarının</a:t>
            </a:r>
            <a:r>
              <a:rPr lang="en-US" sz="2100" dirty="0"/>
              <a:t> </a:t>
            </a:r>
            <a:r>
              <a:rPr lang="en-US" sz="2100" dirty="0" err="1"/>
              <a:t>satranç</a:t>
            </a:r>
            <a:r>
              <a:rPr lang="en-US" sz="2100" dirty="0"/>
              <a:t>, </a:t>
            </a:r>
            <a:r>
              <a:rPr lang="en-US" sz="2100" dirty="0" err="1"/>
              <a:t>briç</a:t>
            </a:r>
            <a:r>
              <a:rPr lang="en-US" sz="2100" dirty="0"/>
              <a:t>, go,…  </a:t>
            </a:r>
            <a:r>
              <a:rPr lang="en-US" sz="2100" dirty="0" err="1"/>
              <a:t>gibi</a:t>
            </a:r>
            <a:r>
              <a:rPr lang="en-US" sz="2100" dirty="0"/>
              <a:t> </a:t>
            </a:r>
            <a:r>
              <a:rPr lang="en-US" sz="2100" dirty="0" err="1"/>
              <a:t>oyunları</a:t>
            </a:r>
            <a:r>
              <a:rPr lang="en-US" sz="2100" dirty="0"/>
              <a:t> </a:t>
            </a:r>
            <a:r>
              <a:rPr lang="en-US" sz="2100" dirty="0" err="1"/>
              <a:t>icat</a:t>
            </a:r>
            <a:r>
              <a:rPr lang="en-US" sz="2100" dirty="0"/>
              <a:t> </a:t>
            </a:r>
            <a:r>
              <a:rPr lang="en-US" sz="2100" dirty="0" err="1"/>
              <a:t>ettikleri</a:t>
            </a:r>
            <a:r>
              <a:rPr lang="en-US" sz="2100" dirty="0"/>
              <a:t> </a:t>
            </a:r>
            <a:r>
              <a:rPr lang="en-US" sz="2100" dirty="0" err="1"/>
              <a:t>gibi</a:t>
            </a:r>
            <a:r>
              <a:rPr lang="en-US" sz="2100" dirty="0"/>
              <a:t> </a:t>
            </a:r>
            <a:r>
              <a:rPr lang="en-US" sz="2100" dirty="0" err="1"/>
              <a:t>onlar</a:t>
            </a:r>
            <a:r>
              <a:rPr lang="en-US" sz="2100" dirty="0"/>
              <a:t> da </a:t>
            </a:r>
            <a:r>
              <a:rPr lang="en-US" sz="2100" dirty="0" err="1"/>
              <a:t>geometri</a:t>
            </a:r>
            <a:r>
              <a:rPr lang="en-US" sz="2100" dirty="0"/>
              <a:t> </a:t>
            </a:r>
            <a:r>
              <a:rPr lang="en-US" sz="2100" dirty="0" err="1"/>
              <a:t>ve</a:t>
            </a:r>
            <a:r>
              <a:rPr lang="en-US" sz="2100" dirty="0"/>
              <a:t> </a:t>
            </a:r>
            <a:r>
              <a:rPr lang="en-US" sz="2100" dirty="0" err="1"/>
              <a:t>aritmetiği</a:t>
            </a:r>
            <a:r>
              <a:rPr lang="en-US" sz="2100" dirty="0"/>
              <a:t>, </a:t>
            </a:r>
            <a:r>
              <a:rPr lang="en-US" sz="2100" dirty="0" err="1"/>
              <a:t>yani</a:t>
            </a:r>
            <a:r>
              <a:rPr lang="en-US" sz="2100" dirty="0"/>
              <a:t> o </a:t>
            </a:r>
            <a:r>
              <a:rPr lang="en-US" sz="2100" dirty="0" err="1"/>
              <a:t>zamanın</a:t>
            </a:r>
            <a:r>
              <a:rPr lang="en-US" sz="2100" dirty="0"/>
              <a:t> </a:t>
            </a:r>
            <a:r>
              <a:rPr lang="en-US" sz="2100" dirty="0" err="1"/>
              <a:t>matematiğini</a:t>
            </a:r>
            <a:r>
              <a:rPr lang="en-US" sz="2100" dirty="0"/>
              <a:t> </a:t>
            </a:r>
            <a:r>
              <a:rPr lang="en-US" sz="2100" dirty="0" err="1"/>
              <a:t>icat</a:t>
            </a:r>
            <a:r>
              <a:rPr lang="en-US" sz="2100" dirty="0"/>
              <a:t> </a:t>
            </a:r>
            <a:r>
              <a:rPr lang="en-US" sz="2100" dirty="0" err="1"/>
              <a:t>etmişlerdir</a:t>
            </a:r>
            <a:r>
              <a:rPr lang="en-US" sz="2100" dirty="0"/>
              <a:t>.</a:t>
            </a:r>
          </a:p>
          <a:p>
            <a:endParaRPr lang="en-US" dirty="0"/>
          </a:p>
          <a:p>
            <a:endParaRPr lang="tr-TR" dirty="0"/>
          </a:p>
        </p:txBody>
      </p:sp>
    </p:spTree>
    <p:extLst>
      <p:ext uri="{BB962C8B-B14F-4D97-AF65-F5344CB8AC3E}">
        <p14:creationId xmlns="" xmlns:p14="http://schemas.microsoft.com/office/powerpoint/2010/main" val="290775670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509252" y="865578"/>
            <a:ext cx="5285421" cy="1446550"/>
          </a:xfrm>
          <a:prstGeom prst="rect">
            <a:avLst/>
          </a:prstGeom>
          <a:noFill/>
        </p:spPr>
        <p:txBody>
          <a:bodyPr wrap="none" lIns="91440" tIns="45720" rIns="91440" bIns="45720">
            <a:spAutoFit/>
          </a:bodyPr>
          <a:lstStyle/>
          <a:p>
            <a:pPr algn="ctr"/>
            <a:r>
              <a:rPr lang="tr-TR" sz="4400" dirty="0" smtClean="0">
                <a:ln w="0"/>
                <a:solidFill>
                  <a:schemeClr val="accent3">
                    <a:lumMod val="75000"/>
                  </a:schemeClr>
                </a:solidFill>
                <a:effectLst>
                  <a:outerShdw blurRad="38100" dist="19050" dir="2700000" algn="tl" rotWithShape="0">
                    <a:schemeClr val="dk1">
                      <a:alpha val="40000"/>
                    </a:schemeClr>
                  </a:outerShdw>
                </a:effectLst>
              </a:rPr>
              <a:t>Hazinenin Kırıntıları:</a:t>
            </a:r>
          </a:p>
          <a:p>
            <a:pPr algn="ctr"/>
            <a:r>
              <a:rPr lang="tr-TR" sz="4400" dirty="0" smtClean="0">
                <a:ln w="0"/>
                <a:solidFill>
                  <a:schemeClr val="accent3">
                    <a:lumMod val="75000"/>
                  </a:schemeClr>
                </a:solidFill>
                <a:effectLst>
                  <a:outerShdw blurRad="38100" dist="19050" dir="2700000" algn="tl" rotWithShape="0">
                    <a:schemeClr val="dk1">
                      <a:alpha val="40000"/>
                    </a:schemeClr>
                  </a:outerShdw>
                </a:effectLst>
              </a:rPr>
              <a:t>Papirüsler</a:t>
            </a:r>
            <a:endParaRPr lang="tr-TR" sz="4400" b="0" cap="none" spc="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6" name="Metin kutusu 5"/>
          <p:cNvSpPr txBox="1"/>
          <p:nvPr/>
        </p:nvSpPr>
        <p:spPr>
          <a:xfrm>
            <a:off x="2876499" y="2838734"/>
            <a:ext cx="6851176" cy="861774"/>
          </a:xfrm>
          <a:prstGeom prst="rect">
            <a:avLst/>
          </a:prstGeom>
          <a:noFill/>
        </p:spPr>
        <p:txBody>
          <a:bodyPr wrap="square" rtlCol="0">
            <a:spAutoFit/>
          </a:bodyPr>
          <a:lstStyle/>
          <a:p>
            <a:pPr marL="342900" indent="-342900">
              <a:buAutoNum type="arabicPeriod"/>
            </a:pPr>
            <a:r>
              <a:rPr lang="tr-TR" altLang="tr-TR" sz="2500" dirty="0" err="1" smtClean="0">
                <a:solidFill>
                  <a:srgbClr val="002060"/>
                </a:solidFill>
              </a:rPr>
              <a:t>Ahmes</a:t>
            </a:r>
            <a:r>
              <a:rPr lang="tr-TR" altLang="tr-TR" sz="2500" dirty="0" smtClean="0">
                <a:solidFill>
                  <a:srgbClr val="002060"/>
                </a:solidFill>
              </a:rPr>
              <a:t> (</a:t>
            </a:r>
            <a:r>
              <a:rPr lang="tr-TR" altLang="tr-TR" sz="2500" dirty="0" err="1" smtClean="0">
                <a:solidFill>
                  <a:srgbClr val="002060"/>
                </a:solidFill>
              </a:rPr>
              <a:t>Rhind</a:t>
            </a:r>
            <a:r>
              <a:rPr lang="tr-TR" altLang="tr-TR" sz="2500" dirty="0" smtClean="0">
                <a:solidFill>
                  <a:srgbClr val="002060"/>
                </a:solidFill>
              </a:rPr>
              <a:t>) Papirüsü</a:t>
            </a:r>
          </a:p>
          <a:p>
            <a:pPr marL="342900" indent="-342900">
              <a:buAutoNum type="arabicPeriod"/>
            </a:pPr>
            <a:r>
              <a:rPr lang="tr-TR" altLang="tr-TR" sz="2500" dirty="0" smtClean="0">
                <a:solidFill>
                  <a:srgbClr val="002060"/>
                </a:solidFill>
              </a:rPr>
              <a:t>Moskova Matematik Papirüsü</a:t>
            </a:r>
            <a:endParaRPr lang="tr-TR" sz="2500" dirty="0">
              <a:solidFill>
                <a:srgbClr val="002060"/>
              </a:solidFill>
            </a:endParaRPr>
          </a:p>
        </p:txBody>
      </p:sp>
      <p:pic>
        <p:nvPicPr>
          <p:cNvPr id="9" name="Picture 5" descr="sayfa18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85145" y="3893290"/>
            <a:ext cx="3712191" cy="27376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56164821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1878012" y="638175"/>
            <a:ext cx="8229600" cy="935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sz="4400" dirty="0" err="1">
                <a:solidFill>
                  <a:schemeClr val="accent3">
                    <a:lumMod val="75000"/>
                  </a:schemeClr>
                </a:solidFill>
              </a:rPr>
              <a:t>Ahmes</a:t>
            </a:r>
            <a:r>
              <a:rPr lang="tr-TR" altLang="tr-TR" sz="4400" dirty="0">
                <a:solidFill>
                  <a:schemeClr val="accent3">
                    <a:lumMod val="75000"/>
                  </a:schemeClr>
                </a:solidFill>
              </a:rPr>
              <a:t> (</a:t>
            </a:r>
            <a:r>
              <a:rPr lang="tr-TR" altLang="tr-TR" sz="4400" dirty="0" err="1">
                <a:solidFill>
                  <a:schemeClr val="accent3">
                    <a:lumMod val="75000"/>
                  </a:schemeClr>
                </a:solidFill>
              </a:rPr>
              <a:t>Rhind</a:t>
            </a:r>
            <a:r>
              <a:rPr lang="tr-TR" altLang="tr-TR" sz="4400" dirty="0">
                <a:solidFill>
                  <a:schemeClr val="accent3">
                    <a:lumMod val="75000"/>
                  </a:schemeClr>
                </a:solidFill>
              </a:rPr>
              <a:t>) Papirüsü</a:t>
            </a:r>
          </a:p>
        </p:txBody>
      </p:sp>
      <p:sp>
        <p:nvSpPr>
          <p:cNvPr id="5" name="Rectangle 6"/>
          <p:cNvSpPr>
            <a:spLocks noGrp="1" noChangeArrowheads="1"/>
          </p:cNvSpPr>
          <p:nvPr/>
        </p:nvSpPr>
        <p:spPr bwMode="auto">
          <a:xfrm>
            <a:off x="5345112" y="1689100"/>
            <a:ext cx="4968875"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tr-TR" altLang="tr-TR" sz="1800"/>
          </a:p>
          <a:p>
            <a:r>
              <a:rPr lang="tr-TR" altLang="tr-TR" sz="1800"/>
              <a:t>İ.Ö.1700-1600 yıllar arasında, Mısırlı Ahmes tarafından, önceden yazılan bilgilerin kopyası olarak yazıldığı söylenir.</a:t>
            </a:r>
          </a:p>
          <a:p>
            <a:r>
              <a:rPr lang="tr-TR" altLang="tr-TR" sz="1800"/>
              <a:t>Bilgilerin kaynağı İ.Ö.3400 lere kadar gider.</a:t>
            </a:r>
          </a:p>
          <a:p>
            <a:r>
              <a:rPr lang="tr-TR" altLang="tr-TR" sz="1800"/>
              <a:t>1858 yılında İskoç antikacı A.H. Rhind satın aldığı için adına Rhind papirüsü de denir.</a:t>
            </a:r>
          </a:p>
          <a:p>
            <a:r>
              <a:rPr lang="tr-TR" altLang="tr-TR" sz="1800"/>
              <a:t> Sağdan sola hiyeratik karakterlerle yazılmıştır. </a:t>
            </a:r>
          </a:p>
          <a:p>
            <a:r>
              <a:rPr lang="tr-TR" altLang="tr-TR" sz="1800"/>
              <a:t>85 problemi içerir.</a:t>
            </a:r>
          </a:p>
          <a:p>
            <a:r>
              <a:rPr lang="tr-TR" altLang="tr-TR" sz="1800"/>
              <a:t>Birim kesirler, doğrusal denklemler ve çözümleri, üçgen, dörtgen, yamuk, paralelkenarın alanları, trigonometriye ilk adım, dairenin alanı, benzer üçgenler.</a:t>
            </a:r>
          </a:p>
          <a:p>
            <a:endParaRPr lang="tr-TR" altLang="tr-TR" sz="1800"/>
          </a:p>
        </p:txBody>
      </p:sp>
      <p:pic>
        <p:nvPicPr>
          <p:cNvPr id="6" name="Picture 7" descr="Rhin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89125" y="1430338"/>
            <a:ext cx="3457575" cy="43989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60716013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nvSpPr>
        <p:spPr bwMode="auto">
          <a:xfrm>
            <a:off x="1981200" y="700881"/>
            <a:ext cx="8229600" cy="630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sz="3800"/>
              <a:t>Rhind Papirüsü (Hiyeratik-Hiyerolif)</a:t>
            </a:r>
          </a:p>
        </p:txBody>
      </p:sp>
      <p:pic>
        <p:nvPicPr>
          <p:cNvPr id="8" name="Picture 7" descr="mm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72200" y="1691481"/>
            <a:ext cx="4038600" cy="44656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 name="Picture 8" descr="mm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35188" y="1620043"/>
            <a:ext cx="4316412" cy="4151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28347569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nvSpPr>
        <p:spPr bwMode="auto">
          <a:xfrm>
            <a:off x="2120106" y="502444"/>
            <a:ext cx="8229600" cy="4873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a:lstStyle>
          <a:p>
            <a:r>
              <a:rPr lang="tr-TR" altLang="tr-TR" sz="3800"/>
              <a:t>Moskova Matematik Papirüsü</a:t>
            </a:r>
          </a:p>
        </p:txBody>
      </p:sp>
      <p:sp>
        <p:nvSpPr>
          <p:cNvPr id="5" name="Rectangle 6"/>
          <p:cNvSpPr>
            <a:spLocks noGrp="1" noChangeArrowheads="1"/>
          </p:cNvSpPr>
          <p:nvPr/>
        </p:nvSpPr>
        <p:spPr bwMode="auto">
          <a:xfrm>
            <a:off x="5947569" y="1350169"/>
            <a:ext cx="4402137" cy="5005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altLang="tr-TR" sz="1800"/>
          </a:p>
          <a:p>
            <a:r>
              <a:rPr lang="tr-TR" altLang="tr-TR" sz="1800"/>
              <a:t>Yirminci hanedanlık döneminde yazıldığı sanılıyor (İ.Ö. 1890 larda)</a:t>
            </a:r>
          </a:p>
          <a:p>
            <a:r>
              <a:rPr lang="tr-TR" altLang="tr-TR" sz="1800"/>
              <a:t>1893 yılında V.S. Golonischev tarafından alınmıştır. </a:t>
            </a:r>
          </a:p>
          <a:p>
            <a:r>
              <a:rPr lang="tr-TR" altLang="tr-TR" sz="1800"/>
              <a:t>5 metre uzunluğunda, 8 cm eninde </a:t>
            </a:r>
          </a:p>
          <a:p>
            <a:r>
              <a:rPr lang="tr-TR" altLang="tr-TR" sz="1800"/>
              <a:t>25 problem içeriyor</a:t>
            </a:r>
          </a:p>
          <a:p>
            <a:r>
              <a:rPr lang="tr-TR" altLang="tr-TR" sz="1800"/>
              <a:t>Ahmes papirüsünden farklı</a:t>
            </a:r>
          </a:p>
          <a:p>
            <a:r>
              <a:rPr lang="tr-TR" altLang="tr-TR" sz="1800"/>
              <a:t>Kesik pramidin hacmi hesaplanmıştır</a:t>
            </a:r>
            <a:r>
              <a:rPr lang="tr-TR" altLang="tr-TR" sz="2000">
                <a:latin typeface="Times New Roman" panose="02020603050405020304" pitchFamily="18" charset="0"/>
              </a:rPr>
              <a:t> </a:t>
            </a:r>
          </a:p>
          <a:p>
            <a:pPr>
              <a:buFont typeface="Wingdings" panose="05000000000000000000" pitchFamily="2" charset="2"/>
              <a:buNone/>
            </a:pPr>
            <a:endParaRPr lang="tr-TR" altLang="tr-TR" sz="2000">
              <a:latin typeface="Times New Roman" panose="02020603050405020304" pitchFamily="18" charset="0"/>
            </a:endParaRPr>
          </a:p>
        </p:txBody>
      </p:sp>
      <p:pic>
        <p:nvPicPr>
          <p:cNvPr id="6" name="Picture 9" descr="sayfa25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55942" y="1484183"/>
            <a:ext cx="3887787" cy="42910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Rectangle 11"/>
          <p:cNvSpPr>
            <a:spLocks noChangeArrowheads="1"/>
          </p:cNvSpPr>
          <p:nvPr/>
        </p:nvSpPr>
        <p:spPr bwMode="auto">
          <a:xfrm>
            <a:off x="1662906" y="224631"/>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tr-TR"/>
          </a:p>
        </p:txBody>
      </p:sp>
      <p:pic>
        <p:nvPicPr>
          <p:cNvPr id="8" name="Resim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006" y="4590256"/>
            <a:ext cx="3887788" cy="863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6298819"/>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240</TotalTime>
  <Words>639</Words>
  <Application>Microsoft Office PowerPoint</Application>
  <PresentationFormat>Custom</PresentationFormat>
  <Paragraphs>81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Aspect</vt:lpstr>
      <vt:lpstr>                  ANTİK MISIR’DA MATEMATİK</vt:lpstr>
      <vt:lpstr>Slide 2</vt:lpstr>
      <vt:lpstr> </vt:lpstr>
      <vt:lpstr>Slide 4</vt:lpstr>
      <vt:lpstr>Slide 5</vt:lpstr>
      <vt:lpstr>Slide 6</vt:lpstr>
      <vt:lpstr>Slide 7</vt:lpstr>
      <vt:lpstr>Slide 8</vt:lpstr>
      <vt:lpstr>Slide 9</vt:lpstr>
      <vt:lpstr>Sayılar</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ufuk temiz</dc:creator>
  <cp:lastModifiedBy>Canay-Emre</cp:lastModifiedBy>
  <cp:revision>19</cp:revision>
  <dcterms:created xsi:type="dcterms:W3CDTF">2018-10-14T20:08:42Z</dcterms:created>
  <dcterms:modified xsi:type="dcterms:W3CDTF">2018-11-25T16:46:44Z</dcterms:modified>
</cp:coreProperties>
</file>