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423" r:id="rId2"/>
    <p:sldId id="375" r:id="rId3"/>
    <p:sldId id="377" r:id="rId4"/>
    <p:sldId id="378" r:id="rId5"/>
    <p:sldId id="432" r:id="rId6"/>
    <p:sldId id="435" r:id="rId7"/>
    <p:sldId id="440" r:id="rId8"/>
    <p:sldId id="386" r:id="rId9"/>
    <p:sldId id="408" r:id="rId10"/>
    <p:sldId id="256" r:id="rId11"/>
    <p:sldId id="331" r:id="rId12"/>
    <p:sldId id="342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94660"/>
  </p:normalViewPr>
  <p:slideViewPr>
    <p:cSldViewPr>
      <p:cViewPr varScale="1">
        <p:scale>
          <a:sx n="101" d="100"/>
          <a:sy n="101" d="100"/>
        </p:scale>
        <p:origin x="7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454C-BD40-4D03-8C14-E8C9C8B61A6A}" type="datetimeFigureOut">
              <a:rPr lang="tr-TR" smtClean="0"/>
              <a:pPr/>
              <a:t>16.3.2018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F6DF-99A8-4500-95F9-F8D49253EA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454C-BD40-4D03-8C14-E8C9C8B61A6A}" type="datetimeFigureOut">
              <a:rPr lang="tr-TR" smtClean="0"/>
              <a:pPr/>
              <a:t>16.3.2018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F6DF-99A8-4500-95F9-F8D49253EA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454C-BD40-4D03-8C14-E8C9C8B61A6A}" type="datetimeFigureOut">
              <a:rPr lang="tr-TR" smtClean="0"/>
              <a:pPr/>
              <a:t>16.3.2018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F6DF-99A8-4500-95F9-F8D49253EA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454C-BD40-4D03-8C14-E8C9C8B61A6A}" type="datetimeFigureOut">
              <a:rPr lang="tr-TR" smtClean="0"/>
              <a:pPr/>
              <a:t>16.3.2018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F6DF-99A8-4500-95F9-F8D49253EA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454C-BD40-4D03-8C14-E8C9C8B61A6A}" type="datetimeFigureOut">
              <a:rPr lang="tr-TR" smtClean="0"/>
              <a:pPr/>
              <a:t>16.3.2018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F6DF-99A8-4500-95F9-F8D49253EA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454C-BD40-4D03-8C14-E8C9C8B61A6A}" type="datetimeFigureOut">
              <a:rPr lang="tr-TR" smtClean="0"/>
              <a:pPr/>
              <a:t>16.3.2018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F6DF-99A8-4500-95F9-F8D49253EA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454C-BD40-4D03-8C14-E8C9C8B61A6A}" type="datetimeFigureOut">
              <a:rPr lang="tr-TR" smtClean="0"/>
              <a:pPr/>
              <a:t>16.3.2018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F6DF-99A8-4500-95F9-F8D49253EA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454C-BD40-4D03-8C14-E8C9C8B61A6A}" type="datetimeFigureOut">
              <a:rPr lang="tr-TR" smtClean="0"/>
              <a:pPr/>
              <a:t>16.3.2018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F6DF-99A8-4500-95F9-F8D49253EA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454C-BD40-4D03-8C14-E8C9C8B61A6A}" type="datetimeFigureOut">
              <a:rPr lang="tr-TR" smtClean="0"/>
              <a:pPr/>
              <a:t>16.3.2018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F6DF-99A8-4500-95F9-F8D49253EA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454C-BD40-4D03-8C14-E8C9C8B61A6A}" type="datetimeFigureOut">
              <a:rPr lang="tr-TR" smtClean="0"/>
              <a:pPr/>
              <a:t>16.3.2018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FF6DF-99A8-4500-95F9-F8D49253EA9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0454C-BD40-4D03-8C14-E8C9C8B61A6A}" type="datetimeFigureOut">
              <a:rPr lang="tr-TR" smtClean="0"/>
              <a:pPr/>
              <a:t>16.3.2018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DAFF6DF-99A8-4500-95F9-F8D49253EA9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90454C-BD40-4D03-8C14-E8C9C8B61A6A}" type="datetimeFigureOut">
              <a:rPr lang="tr-TR" smtClean="0"/>
              <a:pPr/>
              <a:t>16.3.2018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DAFF6DF-99A8-4500-95F9-F8D49253EA94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251520" y="1316736"/>
            <a:ext cx="8051232" cy="1248168"/>
          </a:xfrm>
        </p:spPr>
        <p:txBody>
          <a:bodyPr/>
          <a:lstStyle/>
          <a:p>
            <a:r>
              <a:rPr lang="tr-TR" sz="2800" dirty="0" smtClean="0"/>
              <a:t>                      </a:t>
            </a:r>
            <a:br>
              <a:rPr lang="tr-TR" sz="2800" dirty="0" smtClean="0"/>
            </a:b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 smtClean="0"/>
              <a:t>               </a:t>
            </a:r>
            <a:br>
              <a:rPr lang="tr-TR" sz="2800" dirty="0" smtClean="0"/>
            </a:b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/>
              <a:t/>
            </a:r>
            <a:br>
              <a:rPr lang="tr-TR" sz="2800" dirty="0"/>
            </a:br>
            <a:r>
              <a:rPr lang="tr-TR" sz="2800" dirty="0" smtClean="0"/>
              <a:t>                               4.Sınıf Hastalıklar</a:t>
            </a:r>
            <a:br>
              <a:rPr lang="tr-TR" sz="2800" dirty="0" smtClean="0"/>
            </a:b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/>
              <a:t>                        </a:t>
            </a:r>
            <a:r>
              <a:rPr lang="tr-TR" sz="2800" dirty="0" smtClean="0"/>
              <a:t>Lenfatik </a:t>
            </a:r>
            <a:r>
              <a:rPr lang="tr-TR" sz="2800" dirty="0"/>
              <a:t>Sistem Hastalıkları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8218112" cy="796344"/>
          </a:xfrm>
        </p:spPr>
        <p:txBody>
          <a:bodyPr>
            <a:normAutofit fontScale="62500" lnSpcReduction="20000"/>
          </a:bodyPr>
          <a:lstStyle/>
          <a:p>
            <a:r>
              <a:rPr lang="tr-TR" dirty="0" smtClean="0"/>
              <a:t>                                                      </a:t>
            </a:r>
          </a:p>
          <a:p>
            <a:endParaRPr lang="tr-TR" dirty="0"/>
          </a:p>
          <a:p>
            <a:r>
              <a:rPr lang="tr-TR" dirty="0" smtClean="0">
                <a:solidFill>
                  <a:schemeClr val="accent4"/>
                </a:solidFill>
              </a:rPr>
              <a:t>                       </a:t>
            </a:r>
            <a:r>
              <a:rPr lang="tr-TR" dirty="0" smtClean="0">
                <a:solidFill>
                  <a:schemeClr val="accent4"/>
                </a:solidFill>
              </a:rPr>
              <a:t>                            </a:t>
            </a:r>
            <a:r>
              <a:rPr lang="tr-TR" sz="3400" dirty="0" err="1" smtClean="0">
                <a:solidFill>
                  <a:schemeClr val="accent4"/>
                </a:solidFill>
              </a:rPr>
              <a:t>Prof.Dr</a:t>
            </a:r>
            <a:r>
              <a:rPr lang="tr-TR" sz="3400" dirty="0" smtClean="0">
                <a:solidFill>
                  <a:schemeClr val="accent4"/>
                </a:solidFill>
              </a:rPr>
              <a:t>. Funda </a:t>
            </a:r>
            <a:r>
              <a:rPr lang="tr-TR" sz="3400" dirty="0" smtClean="0">
                <a:solidFill>
                  <a:schemeClr val="accent4"/>
                </a:solidFill>
              </a:rPr>
              <a:t>Tuğcu</a:t>
            </a:r>
            <a:endParaRPr lang="tr-TR" sz="34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254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Servikal</a:t>
            </a:r>
            <a:r>
              <a:rPr lang="tr-TR" dirty="0" smtClean="0"/>
              <a:t> </a:t>
            </a:r>
            <a:r>
              <a:rPr lang="tr-TR" dirty="0" err="1" smtClean="0"/>
              <a:t>Lenfadenopati</a:t>
            </a:r>
            <a:r>
              <a:rPr lang="tr-TR" dirty="0" smtClean="0"/>
              <a:t> Nedenleri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Metin Yer Tutucusu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pPr marL="533400" indent="-533400"/>
            <a:r>
              <a:rPr lang="tr-TR" sz="3200" dirty="0" err="1" smtClean="0"/>
              <a:t>İnfeksiyonlar</a:t>
            </a:r>
            <a:endParaRPr lang="tr-TR" sz="3200" dirty="0" smtClean="0"/>
          </a:p>
          <a:p>
            <a:pPr marL="533400" indent="-533400">
              <a:buFontTx/>
              <a:buAutoNum type="arabicPeriod"/>
            </a:pPr>
            <a:r>
              <a:rPr lang="tr-TR" dirty="0" err="1" smtClean="0"/>
              <a:t>Bakteriyal</a:t>
            </a:r>
            <a:r>
              <a:rPr lang="tr-TR" dirty="0" smtClean="0"/>
              <a:t> (</a:t>
            </a:r>
            <a:r>
              <a:rPr lang="tr-TR" dirty="0" err="1" smtClean="0"/>
              <a:t>Dental</a:t>
            </a:r>
            <a:r>
              <a:rPr lang="tr-TR" dirty="0" smtClean="0"/>
              <a:t>, </a:t>
            </a:r>
            <a:r>
              <a:rPr lang="tr-TR" dirty="0" err="1" smtClean="0"/>
              <a:t>nasopharyngeal</a:t>
            </a:r>
            <a:r>
              <a:rPr lang="tr-TR" dirty="0" smtClean="0"/>
              <a:t>,</a:t>
            </a:r>
            <a:r>
              <a:rPr lang="tr-TR" dirty="0" err="1" smtClean="0"/>
              <a:t>fasiyal</a:t>
            </a:r>
            <a:r>
              <a:rPr lang="tr-TR" dirty="0" smtClean="0"/>
              <a:t>, </a:t>
            </a:r>
            <a:r>
              <a:rPr lang="tr-TR" dirty="0" err="1" smtClean="0"/>
              <a:t>tbc</a:t>
            </a:r>
            <a:r>
              <a:rPr lang="tr-TR" dirty="0" smtClean="0"/>
              <a:t>, sifilis, Kedi tırmığı </a:t>
            </a:r>
            <a:r>
              <a:rPr lang="tr-TR" dirty="0" err="1" smtClean="0"/>
              <a:t>hast</a:t>
            </a:r>
            <a:r>
              <a:rPr lang="tr-TR" dirty="0" smtClean="0"/>
              <a:t>, </a:t>
            </a:r>
            <a:r>
              <a:rPr lang="tr-TR" dirty="0" err="1" smtClean="0"/>
              <a:t>Lyme</a:t>
            </a:r>
            <a:r>
              <a:rPr lang="tr-TR" dirty="0" smtClean="0"/>
              <a:t> </a:t>
            </a:r>
            <a:r>
              <a:rPr lang="tr-TR" dirty="0" err="1" smtClean="0"/>
              <a:t>hast</a:t>
            </a:r>
            <a:r>
              <a:rPr lang="tr-TR" dirty="0" smtClean="0"/>
              <a:t>)</a:t>
            </a:r>
          </a:p>
          <a:p>
            <a:pPr marL="533400" indent="-533400">
              <a:buFontTx/>
              <a:buAutoNum type="arabicPeriod"/>
            </a:pPr>
            <a:r>
              <a:rPr lang="tr-TR" dirty="0" err="1" smtClean="0"/>
              <a:t>Viral</a:t>
            </a:r>
            <a:r>
              <a:rPr lang="tr-TR" dirty="0" smtClean="0"/>
              <a:t> (üst solunum yolu </a:t>
            </a:r>
            <a:r>
              <a:rPr lang="tr-TR" dirty="0" err="1" smtClean="0"/>
              <a:t>enf</a:t>
            </a:r>
            <a:r>
              <a:rPr lang="tr-TR" dirty="0" smtClean="0"/>
              <a:t>, </a:t>
            </a:r>
            <a:r>
              <a:rPr lang="tr-TR" dirty="0" err="1" smtClean="0"/>
              <a:t>infeksiyoz</a:t>
            </a:r>
            <a:r>
              <a:rPr lang="tr-TR" dirty="0" smtClean="0"/>
              <a:t> </a:t>
            </a:r>
            <a:r>
              <a:rPr lang="tr-TR" dirty="0" err="1" smtClean="0"/>
              <a:t>mononükleus</a:t>
            </a:r>
            <a:r>
              <a:rPr lang="tr-TR" dirty="0" smtClean="0"/>
              <a:t>, </a:t>
            </a:r>
            <a:r>
              <a:rPr lang="tr-TR" dirty="0" err="1" smtClean="0"/>
              <a:t>herpetik</a:t>
            </a:r>
            <a:r>
              <a:rPr lang="tr-TR" dirty="0" smtClean="0"/>
              <a:t> </a:t>
            </a:r>
            <a:r>
              <a:rPr lang="tr-TR" dirty="0" err="1" smtClean="0"/>
              <a:t>stomatitis</a:t>
            </a:r>
            <a:r>
              <a:rPr lang="tr-TR" dirty="0" smtClean="0"/>
              <a:t>, HIV enfeksiyonu)</a:t>
            </a:r>
          </a:p>
          <a:p>
            <a:pPr marL="533400" indent="-533400">
              <a:buFontTx/>
              <a:buAutoNum type="arabicPeriod"/>
            </a:pPr>
            <a:r>
              <a:rPr lang="tr-TR" dirty="0" err="1" smtClean="0"/>
              <a:t>Parasitik</a:t>
            </a:r>
            <a:r>
              <a:rPr lang="tr-TR" dirty="0" smtClean="0"/>
              <a:t> (</a:t>
            </a:r>
            <a:r>
              <a:rPr lang="tr-TR" dirty="0" err="1" smtClean="0"/>
              <a:t>Toksoplasmosis</a:t>
            </a:r>
            <a:r>
              <a:rPr lang="tr-TR" dirty="0" smtClean="0"/>
              <a:t>)</a:t>
            </a:r>
          </a:p>
          <a:p>
            <a:pPr marL="533400" indent="-533400">
              <a:buFontTx/>
              <a:buAutoNum type="arabicPeriod"/>
            </a:pPr>
            <a:r>
              <a:rPr lang="tr-TR" dirty="0" smtClean="0"/>
              <a:t>Bilinmeyen (</a:t>
            </a:r>
            <a:r>
              <a:rPr lang="tr-TR" dirty="0" err="1" smtClean="0"/>
              <a:t>Kawasaki’s</a:t>
            </a:r>
            <a:r>
              <a:rPr lang="tr-TR" dirty="0" smtClean="0"/>
              <a:t> </a:t>
            </a:r>
            <a:r>
              <a:rPr lang="tr-TR" dirty="0" err="1" smtClean="0"/>
              <a:t>hast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/>
            <a:r>
              <a:rPr lang="tr-TR" sz="3200" dirty="0" smtClean="0"/>
              <a:t>Tümörler</a:t>
            </a:r>
          </a:p>
          <a:p>
            <a:pPr marL="457200" indent="-457200">
              <a:buFontTx/>
              <a:buNone/>
            </a:pPr>
            <a:r>
              <a:rPr lang="tr-TR" dirty="0" smtClean="0"/>
              <a:t>       </a:t>
            </a:r>
            <a:r>
              <a:rPr lang="tr-TR" b="1" dirty="0" err="1" smtClean="0"/>
              <a:t>Primer</a:t>
            </a:r>
            <a:r>
              <a:rPr lang="tr-TR" b="1" dirty="0" smtClean="0"/>
              <a:t> </a:t>
            </a:r>
          </a:p>
          <a:p>
            <a:pPr marL="457200" indent="-457200">
              <a:buFontTx/>
              <a:buNone/>
            </a:pPr>
            <a:r>
              <a:rPr lang="tr-TR" sz="2800" dirty="0" smtClean="0"/>
              <a:t>       </a:t>
            </a:r>
            <a:r>
              <a:rPr lang="tr-TR" dirty="0" smtClean="0"/>
              <a:t>- </a:t>
            </a:r>
            <a:r>
              <a:rPr lang="tr-TR" dirty="0" err="1" smtClean="0"/>
              <a:t>Lenfomalar</a:t>
            </a:r>
            <a:r>
              <a:rPr lang="tr-TR" dirty="0" smtClean="0"/>
              <a:t>(</a:t>
            </a:r>
            <a:r>
              <a:rPr lang="tr-TR" dirty="0" err="1" smtClean="0"/>
              <a:t>Hodkin’s</a:t>
            </a:r>
            <a:r>
              <a:rPr lang="tr-TR" dirty="0" smtClean="0"/>
              <a:t> ve                                                                       	  </a:t>
            </a:r>
            <a:r>
              <a:rPr lang="tr-TR" dirty="0" err="1" smtClean="0"/>
              <a:t>non</a:t>
            </a:r>
            <a:r>
              <a:rPr lang="tr-TR" dirty="0" smtClean="0"/>
              <a:t>-</a:t>
            </a:r>
            <a:r>
              <a:rPr lang="tr-TR" dirty="0" err="1" smtClean="0"/>
              <a:t>Hodkin’s</a:t>
            </a:r>
            <a:r>
              <a:rPr lang="tr-TR" dirty="0" smtClean="0"/>
              <a:t>)</a:t>
            </a:r>
          </a:p>
          <a:p>
            <a:pPr marL="457200" indent="-457200">
              <a:buFontTx/>
              <a:buNone/>
            </a:pPr>
            <a:r>
              <a:rPr lang="tr-TR" dirty="0" smtClean="0"/>
              <a:t>        - Lösemi (öz. </a:t>
            </a:r>
            <a:r>
              <a:rPr lang="tr-TR" dirty="0" err="1" smtClean="0"/>
              <a:t>Lenfositik</a:t>
            </a:r>
            <a:r>
              <a:rPr lang="tr-TR" dirty="0" smtClean="0"/>
              <a:t>)</a:t>
            </a:r>
          </a:p>
          <a:p>
            <a:pPr marL="457200" indent="-457200">
              <a:buFontTx/>
              <a:buNone/>
            </a:pPr>
            <a:r>
              <a:rPr lang="tr-TR" dirty="0" smtClean="0"/>
              <a:t>       </a:t>
            </a:r>
            <a:r>
              <a:rPr lang="tr-TR" b="1" dirty="0" err="1" smtClean="0"/>
              <a:t>Sekonder</a:t>
            </a:r>
            <a:r>
              <a:rPr lang="tr-TR" b="1" dirty="0" smtClean="0"/>
              <a:t> </a:t>
            </a:r>
            <a:r>
              <a:rPr lang="tr-TR" dirty="0" smtClean="0"/>
              <a:t>(ağız,tükürük, </a:t>
            </a:r>
            <a:r>
              <a:rPr lang="tr-TR" dirty="0" err="1" smtClean="0"/>
              <a:t>na</a:t>
            </a:r>
            <a:r>
              <a:rPr lang="tr-TR" dirty="0" smtClean="0"/>
              <a:t>-</a:t>
            </a:r>
          </a:p>
          <a:p>
            <a:pPr marL="457200" indent="-457200">
              <a:buFontTx/>
              <a:buNone/>
            </a:pPr>
            <a:r>
              <a:rPr lang="tr-TR" dirty="0" smtClean="0"/>
              <a:t>          </a:t>
            </a:r>
            <a:r>
              <a:rPr lang="tr-TR" dirty="0" err="1" smtClean="0"/>
              <a:t>sophaynks</a:t>
            </a:r>
            <a:r>
              <a:rPr lang="tr-TR" dirty="0" smtClean="0"/>
              <a:t>, baş derisi kan.,  </a:t>
            </a:r>
          </a:p>
          <a:p>
            <a:pPr marL="457200" indent="-457200">
              <a:buFontTx/>
              <a:buNone/>
            </a:pPr>
            <a:r>
              <a:rPr lang="tr-TR" dirty="0" smtClean="0"/>
              <a:t>          diğer </a:t>
            </a:r>
            <a:r>
              <a:rPr lang="tr-TR" dirty="0" err="1" smtClean="0"/>
              <a:t>neoplasmlar</a:t>
            </a:r>
            <a:r>
              <a:rPr lang="tr-TR" dirty="0" smtClean="0"/>
              <a:t>)</a:t>
            </a:r>
          </a:p>
          <a:p>
            <a:r>
              <a:rPr lang="tr-TR" dirty="0" smtClean="0"/>
              <a:t>     </a:t>
            </a:r>
            <a:r>
              <a:rPr lang="tr-TR" sz="3200" dirty="0" smtClean="0"/>
              <a:t>Çeşitli nedenler</a:t>
            </a:r>
          </a:p>
          <a:p>
            <a:pPr>
              <a:buFontTx/>
              <a:buNone/>
            </a:pPr>
            <a:r>
              <a:rPr lang="tr-TR" dirty="0" smtClean="0"/>
              <a:t>         (</a:t>
            </a:r>
            <a:r>
              <a:rPr lang="tr-TR" dirty="0" err="1" smtClean="0"/>
              <a:t>Sarkoidosis</a:t>
            </a:r>
            <a:r>
              <a:rPr lang="tr-TR" dirty="0" smtClean="0"/>
              <a:t>, ilaç </a:t>
            </a:r>
            <a:r>
              <a:rPr lang="tr-TR" dirty="0" err="1" smtClean="0"/>
              <a:t>reak</a:t>
            </a:r>
            <a:r>
              <a:rPr lang="tr-TR" dirty="0" smtClean="0"/>
              <a:t>., </a:t>
            </a:r>
          </a:p>
          <a:p>
            <a:pPr>
              <a:buFontTx/>
              <a:buNone/>
            </a:pPr>
            <a:r>
              <a:rPr lang="tr-TR" dirty="0" smtClean="0"/>
              <a:t>         </a:t>
            </a:r>
            <a:r>
              <a:rPr lang="tr-TR" dirty="0" err="1" smtClean="0"/>
              <a:t>konnektif</a:t>
            </a:r>
            <a:r>
              <a:rPr lang="tr-TR" dirty="0" smtClean="0"/>
              <a:t> doku </a:t>
            </a:r>
            <a:r>
              <a:rPr lang="tr-TR" dirty="0" err="1" smtClean="0"/>
              <a:t>hast</a:t>
            </a:r>
            <a:r>
              <a:rPr lang="tr-TR" dirty="0" smtClean="0"/>
              <a:t>., </a:t>
            </a:r>
            <a:r>
              <a:rPr lang="tr-TR" dirty="0" err="1" smtClean="0"/>
              <a:t>non</a:t>
            </a:r>
            <a:r>
              <a:rPr lang="tr-TR" dirty="0" smtClean="0"/>
              <a:t>-                                                       </a:t>
            </a:r>
          </a:p>
          <a:p>
            <a:pPr>
              <a:buFontTx/>
              <a:buNone/>
            </a:pPr>
            <a:r>
              <a:rPr lang="tr-TR" dirty="0" smtClean="0"/>
              <a:t>	     </a:t>
            </a:r>
            <a:r>
              <a:rPr lang="tr-TR" dirty="0" err="1" smtClean="0"/>
              <a:t>neoplastik</a:t>
            </a:r>
            <a:r>
              <a:rPr lang="tr-TR" dirty="0" smtClean="0"/>
              <a:t> </a:t>
            </a:r>
            <a:r>
              <a:rPr lang="tr-TR" dirty="0" err="1" smtClean="0"/>
              <a:t>lenfoproliteratif</a:t>
            </a:r>
            <a:r>
              <a:rPr lang="tr-TR" dirty="0" smtClean="0"/>
              <a:t>  </a:t>
            </a:r>
          </a:p>
          <a:p>
            <a:pPr>
              <a:buFontTx/>
              <a:buNone/>
            </a:pPr>
            <a:r>
              <a:rPr lang="tr-TR" dirty="0" smtClean="0"/>
              <a:t>         </a:t>
            </a:r>
            <a:r>
              <a:rPr lang="tr-TR" dirty="0" err="1" smtClean="0"/>
              <a:t>hast</a:t>
            </a:r>
            <a:r>
              <a:rPr lang="tr-TR" dirty="0" smtClean="0"/>
              <a:t>.)</a:t>
            </a:r>
          </a:p>
          <a:p>
            <a:pPr marL="457200" indent="-457200">
              <a:buFontTx/>
              <a:buNone/>
            </a:pPr>
            <a:endParaRPr lang="tr-TR" dirty="0" smtClean="0"/>
          </a:p>
          <a:p>
            <a:pPr marL="457200" indent="-457200">
              <a:buFontTx/>
              <a:buNone/>
            </a:pPr>
            <a:endParaRPr lang="tr-TR" dirty="0" smtClean="0"/>
          </a:p>
          <a:p>
            <a:pPr marL="457200" indent="-457200">
              <a:buFontTx/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57290" y="704088"/>
            <a:ext cx="7329510" cy="1143000"/>
          </a:xfrm>
        </p:spPr>
        <p:txBody>
          <a:bodyPr/>
          <a:lstStyle/>
          <a:p>
            <a:r>
              <a:rPr lang="tr-TR" dirty="0" err="1" smtClean="0"/>
              <a:t>Lenfanjiyomlar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latin typeface="+mj-lt"/>
              </a:rPr>
              <a:t>Lenfanjiyomlar</a:t>
            </a:r>
            <a:r>
              <a:rPr lang="tr-TR" dirty="0" smtClean="0">
                <a:latin typeface="+mj-lt"/>
              </a:rPr>
              <a:t> lenfatik sistemin çok sık görülmeyen </a:t>
            </a:r>
            <a:r>
              <a:rPr lang="tr-TR" dirty="0" err="1" smtClean="0">
                <a:latin typeface="+mj-lt"/>
              </a:rPr>
              <a:t>konjenital</a:t>
            </a:r>
            <a:r>
              <a:rPr lang="tr-TR" dirty="0" smtClean="0">
                <a:latin typeface="+mj-lt"/>
              </a:rPr>
              <a:t> </a:t>
            </a:r>
            <a:r>
              <a:rPr lang="tr-TR" dirty="0" err="1" smtClean="0">
                <a:latin typeface="+mj-lt"/>
              </a:rPr>
              <a:t>hamartomlardır</a:t>
            </a:r>
            <a:r>
              <a:rPr lang="tr-TR" dirty="0" smtClean="0">
                <a:latin typeface="+mj-lt"/>
              </a:rPr>
              <a:t>.</a:t>
            </a:r>
          </a:p>
          <a:p>
            <a:r>
              <a:rPr lang="tr-TR" dirty="0" smtClean="0">
                <a:latin typeface="+mj-lt"/>
              </a:rPr>
              <a:t> Genellikle doğumda ve erken çocukluk yaşlarında </a:t>
            </a:r>
            <a:r>
              <a:rPr lang="tr-TR" dirty="0" err="1" smtClean="0">
                <a:latin typeface="+mj-lt"/>
              </a:rPr>
              <a:t>farkedilir</a:t>
            </a:r>
            <a:r>
              <a:rPr lang="tr-TR" dirty="0" smtClean="0">
                <a:latin typeface="+mj-lt"/>
              </a:rPr>
              <a:t>.</a:t>
            </a:r>
          </a:p>
          <a:p>
            <a:r>
              <a:rPr lang="tr-TR" dirty="0" smtClean="0">
                <a:latin typeface="+mj-lt"/>
              </a:rPr>
              <a:t>Sıklıkla baş boyun bölgesinde daha nadir olarak oral </a:t>
            </a:r>
            <a:r>
              <a:rPr lang="tr-TR" dirty="0" err="1" smtClean="0">
                <a:latin typeface="+mj-lt"/>
              </a:rPr>
              <a:t>kavitede</a:t>
            </a:r>
            <a:r>
              <a:rPr lang="tr-TR" dirty="0" smtClean="0">
                <a:latin typeface="+mj-lt"/>
              </a:rPr>
              <a:t> görülür.</a:t>
            </a:r>
          </a:p>
          <a:p>
            <a:r>
              <a:rPr lang="tr-TR" dirty="0" smtClean="0">
                <a:latin typeface="+mj-lt"/>
              </a:rPr>
              <a:t>Oral </a:t>
            </a:r>
            <a:r>
              <a:rPr lang="tr-TR" dirty="0" err="1" smtClean="0">
                <a:latin typeface="+mj-lt"/>
              </a:rPr>
              <a:t>kavitede</a:t>
            </a:r>
            <a:r>
              <a:rPr lang="tr-TR" dirty="0" smtClean="0">
                <a:latin typeface="+mj-lt"/>
              </a:rPr>
              <a:t> yerleşim yeri dildir.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000" b="1"/>
              <a:t>LENFANJİOMLAR</a:t>
            </a:r>
            <a:br>
              <a:rPr lang="de-DE" sz="4000" b="1"/>
            </a:br>
            <a:r>
              <a:rPr lang="de-DE" sz="4000" b="1"/>
              <a:t>(Lenfovenöz Malformasyonlar)</a:t>
            </a:r>
            <a:endParaRPr lang="tr-TR" sz="4000" b="1"/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latin typeface="+mj-lt"/>
              </a:rPr>
              <a:t>Lenfanjiomlar 3 </a:t>
            </a:r>
            <a:r>
              <a:rPr lang="de-DE" dirty="0" err="1">
                <a:latin typeface="+mj-lt"/>
              </a:rPr>
              <a:t>şekilde</a:t>
            </a:r>
            <a:r>
              <a:rPr lang="de-DE" dirty="0">
                <a:latin typeface="+mj-lt"/>
              </a:rPr>
              <a:t> </a:t>
            </a:r>
            <a:r>
              <a:rPr lang="de-DE" dirty="0" err="1">
                <a:latin typeface="+mj-lt"/>
              </a:rPr>
              <a:t>sınıflanabilir</a:t>
            </a:r>
            <a:r>
              <a:rPr lang="de-DE" dirty="0">
                <a:latin typeface="+mj-lt"/>
              </a:rPr>
              <a:t>.</a:t>
            </a:r>
            <a:endParaRPr lang="fr-FR" b="1" dirty="0">
              <a:latin typeface="+mj-lt"/>
            </a:endParaRPr>
          </a:p>
          <a:p>
            <a:r>
              <a:rPr lang="fr-FR" dirty="0">
                <a:latin typeface="+mj-lt"/>
              </a:rPr>
              <a:t>1.Lenfanjioma </a:t>
            </a:r>
            <a:r>
              <a:rPr lang="fr-FR" dirty="0" err="1" smtClean="0">
                <a:latin typeface="+mj-lt"/>
              </a:rPr>
              <a:t>simpleks</a:t>
            </a:r>
            <a:endParaRPr lang="fr-FR" dirty="0">
              <a:latin typeface="+mj-lt"/>
            </a:endParaRPr>
          </a:p>
          <a:p>
            <a:r>
              <a:rPr lang="fr-FR" dirty="0">
                <a:latin typeface="+mj-lt"/>
              </a:rPr>
              <a:t>2.Lenfanjioma </a:t>
            </a:r>
            <a:r>
              <a:rPr lang="fr-FR" dirty="0" err="1">
                <a:latin typeface="+mj-lt"/>
              </a:rPr>
              <a:t>kavernosus</a:t>
            </a:r>
            <a:r>
              <a:rPr lang="tr-TR" dirty="0">
                <a:latin typeface="+mj-lt"/>
              </a:rPr>
              <a:t> </a:t>
            </a:r>
            <a:endParaRPr lang="tr-TR" dirty="0" smtClean="0">
              <a:latin typeface="+mj-lt"/>
            </a:endParaRPr>
          </a:p>
          <a:p>
            <a:r>
              <a:rPr lang="fr-FR" dirty="0" smtClean="0">
                <a:latin typeface="+mj-lt"/>
              </a:rPr>
              <a:t>3.Kistik </a:t>
            </a:r>
            <a:r>
              <a:rPr lang="fr-FR" dirty="0" err="1" smtClean="0">
                <a:latin typeface="+mj-lt"/>
              </a:rPr>
              <a:t>higroma</a:t>
            </a:r>
            <a:endParaRPr lang="tr-TR" dirty="0">
              <a:latin typeface="+mj-lt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67544" y="58847"/>
            <a:ext cx="71287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tr-TR" dirty="0" smtClean="0">
              <a:latin typeface="Calibri" panose="020F0502020204030204" pitchFamily="34" charset="0"/>
            </a:endParaRPr>
          </a:p>
          <a:p>
            <a:pPr algn="just"/>
            <a:endParaRPr lang="tr-TR" dirty="0">
              <a:latin typeface="Calibri" panose="020F0502020204030204" pitchFamily="34" charset="0"/>
            </a:endParaRPr>
          </a:p>
          <a:p>
            <a:pPr algn="just"/>
            <a:endParaRPr lang="tr-TR" dirty="0" smtClean="0">
              <a:latin typeface="Calibri" panose="020F0502020204030204" pitchFamily="34" charset="0"/>
            </a:endParaRPr>
          </a:p>
          <a:p>
            <a:pPr algn="just"/>
            <a:endParaRPr lang="tr-TR" dirty="0">
              <a:latin typeface="Calibri" panose="020F0502020204030204" pitchFamily="34" charset="0"/>
            </a:endParaRPr>
          </a:p>
          <a:p>
            <a:pPr algn="just"/>
            <a:endParaRPr lang="tr-TR" dirty="0" smtClean="0">
              <a:latin typeface="Calibri" panose="020F0502020204030204" pitchFamily="34" charset="0"/>
            </a:endParaRPr>
          </a:p>
          <a:p>
            <a:pPr algn="just"/>
            <a:endParaRPr lang="tr-TR" dirty="0">
              <a:latin typeface="Calibri" panose="020F0502020204030204" pitchFamily="34" charset="0"/>
            </a:endParaRPr>
          </a:p>
          <a:p>
            <a:pPr algn="just"/>
            <a:r>
              <a:rPr lang="tr-TR" dirty="0" smtClean="0">
                <a:latin typeface="Calibri" panose="020F0502020204030204" pitchFamily="34" charset="0"/>
              </a:rPr>
              <a:t>      </a:t>
            </a:r>
            <a:r>
              <a:rPr lang="tr-TR" dirty="0">
                <a:latin typeface="Calibri" panose="020F0502020204030204" pitchFamily="34" charset="0"/>
              </a:rPr>
              <a:t>Lenfatik </a:t>
            </a:r>
            <a:r>
              <a:rPr lang="tr-TR" dirty="0" err="1">
                <a:latin typeface="Calibri" panose="020F0502020204030204" pitchFamily="34" charset="0"/>
              </a:rPr>
              <a:t>sistem,lenfatik</a:t>
            </a:r>
            <a:r>
              <a:rPr lang="tr-TR" dirty="0">
                <a:latin typeface="Calibri" panose="020F0502020204030204" pitchFamily="34" charset="0"/>
              </a:rPr>
              <a:t> damarlar ve lenfatik dokulardan meydana gelir. </a:t>
            </a:r>
          </a:p>
          <a:p>
            <a:pPr algn="just"/>
            <a:r>
              <a:rPr lang="tr-TR" dirty="0" smtClean="0">
                <a:latin typeface="Calibri" panose="020F0502020204030204" pitchFamily="34" charset="0"/>
              </a:rPr>
              <a:t>      Lenfatik </a:t>
            </a:r>
            <a:r>
              <a:rPr lang="tr-TR" dirty="0">
                <a:latin typeface="Calibri" panose="020F0502020204030204" pitchFamily="34" charset="0"/>
              </a:rPr>
              <a:t>sistem temel olarak drenaj sistemidir. </a:t>
            </a:r>
            <a:r>
              <a:rPr lang="tr-TR" dirty="0" smtClean="0">
                <a:latin typeface="Calibri" panose="020F0502020204030204" pitchFamily="34" charset="0"/>
              </a:rPr>
              <a:t>Doku ve </a:t>
            </a:r>
            <a:r>
              <a:rPr lang="tr-TR" dirty="0">
                <a:latin typeface="Calibri" panose="020F0502020204030204" pitchFamily="34" charset="0"/>
              </a:rPr>
              <a:t>hücreler arası </a:t>
            </a:r>
            <a:endParaRPr lang="tr-TR" dirty="0" smtClean="0">
              <a:latin typeface="Calibri" panose="020F0502020204030204" pitchFamily="34" charset="0"/>
            </a:endParaRPr>
          </a:p>
          <a:p>
            <a:pPr algn="just"/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</a:rPr>
              <a:t>     </a:t>
            </a:r>
            <a:r>
              <a:rPr lang="tr-TR" dirty="0" smtClean="0">
                <a:latin typeface="Calibri" panose="020F0502020204030204" pitchFamily="34" charset="0"/>
              </a:rPr>
              <a:t>sıvı lenfatik </a:t>
            </a:r>
            <a:r>
              <a:rPr lang="tr-TR" dirty="0">
                <a:latin typeface="Calibri" panose="020F0502020204030204" pitchFamily="34" charset="0"/>
              </a:rPr>
              <a:t>sistem sayesinde </a:t>
            </a:r>
            <a:r>
              <a:rPr lang="tr-TR" dirty="0" smtClean="0">
                <a:latin typeface="Calibri" panose="020F0502020204030204" pitchFamily="34" charset="0"/>
              </a:rPr>
              <a:t>lenf </a:t>
            </a:r>
            <a:r>
              <a:rPr lang="tr-TR" dirty="0" err="1" smtClean="0">
                <a:latin typeface="Calibri" panose="020F0502020204030204" pitchFamily="34" charset="0"/>
              </a:rPr>
              <a:t>kapillerleri</a:t>
            </a:r>
            <a:r>
              <a:rPr lang="tr-TR" dirty="0">
                <a:latin typeface="Calibri" panose="020F0502020204030204" pitchFamily="34" charset="0"/>
              </a:rPr>
              <a:t>, lenf </a:t>
            </a:r>
            <a:r>
              <a:rPr lang="tr-TR" dirty="0" err="1">
                <a:latin typeface="Calibri" panose="020F0502020204030204" pitchFamily="34" charset="0"/>
              </a:rPr>
              <a:t>nodları</a:t>
            </a:r>
            <a:r>
              <a:rPr lang="tr-TR" dirty="0">
                <a:latin typeface="Calibri" panose="020F0502020204030204" pitchFamily="34" charset="0"/>
              </a:rPr>
              <a:t> ve lenf </a:t>
            </a:r>
            <a:endParaRPr lang="tr-TR" dirty="0" smtClean="0">
              <a:latin typeface="Calibri" panose="020F0502020204030204" pitchFamily="34" charset="0"/>
            </a:endParaRPr>
          </a:p>
          <a:p>
            <a:pPr algn="just"/>
            <a:r>
              <a:rPr lang="tr-TR" dirty="0" smtClean="0">
                <a:latin typeface="Calibri" panose="020F0502020204030204" pitchFamily="34" charset="0"/>
              </a:rPr>
              <a:t>      damarları </a:t>
            </a:r>
            <a:r>
              <a:rPr lang="tr-TR" dirty="0">
                <a:latin typeface="Calibri" panose="020F0502020204030204" pitchFamily="34" charset="0"/>
              </a:rPr>
              <a:t>yolu </a:t>
            </a:r>
            <a:r>
              <a:rPr lang="tr-TR" dirty="0" smtClean="0">
                <a:latin typeface="Calibri" panose="020F0502020204030204" pitchFamily="34" charset="0"/>
              </a:rPr>
              <a:t>ile drene </a:t>
            </a:r>
            <a:r>
              <a:rPr lang="tr-TR" dirty="0">
                <a:latin typeface="Calibri" panose="020F0502020204030204" pitchFamily="34" charset="0"/>
              </a:rPr>
              <a:t>edilerek </a:t>
            </a:r>
            <a:r>
              <a:rPr lang="tr-TR" dirty="0" err="1">
                <a:latin typeface="Calibri" panose="020F0502020204030204" pitchFamily="34" charset="0"/>
              </a:rPr>
              <a:t>venöz</a:t>
            </a:r>
            <a:r>
              <a:rPr lang="tr-TR" dirty="0">
                <a:latin typeface="Calibri" panose="020F0502020204030204" pitchFamily="34" charset="0"/>
              </a:rPr>
              <a:t> sisteme aktarılır</a:t>
            </a:r>
            <a:r>
              <a:rPr lang="tr-TR" dirty="0" smtClean="0">
                <a:latin typeface="Calibri" panose="020F0502020204030204" pitchFamily="34" charset="0"/>
              </a:rPr>
              <a:t>.</a:t>
            </a:r>
          </a:p>
          <a:p>
            <a:pPr marL="341313" indent="-341313">
              <a:defRPr/>
            </a:pPr>
            <a:r>
              <a:rPr lang="tr-TR" dirty="0" smtClean="0">
                <a:latin typeface="Calibri" panose="020F0502020204030204" pitchFamily="34" charset="0"/>
              </a:rPr>
              <a:t>       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5506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43608" y="-1035496"/>
            <a:ext cx="72728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>
              <a:latin typeface="Calibri" panose="020F0502020204030204" pitchFamily="34" charset="0"/>
            </a:endParaRPr>
          </a:p>
          <a:p>
            <a:endParaRPr lang="tr-TR" dirty="0">
              <a:latin typeface="Calibri" panose="020F0502020204030204" pitchFamily="34" charset="0"/>
            </a:endParaRPr>
          </a:p>
          <a:p>
            <a:endParaRPr lang="tr-TR" dirty="0" smtClean="0">
              <a:latin typeface="Calibri" panose="020F0502020204030204" pitchFamily="34" charset="0"/>
            </a:endParaRPr>
          </a:p>
          <a:p>
            <a:endParaRPr lang="tr-TR" dirty="0">
              <a:latin typeface="Calibri" panose="020F0502020204030204" pitchFamily="34" charset="0"/>
            </a:endParaRPr>
          </a:p>
          <a:p>
            <a:endParaRPr lang="tr-TR" dirty="0" smtClean="0">
              <a:latin typeface="Calibri" panose="020F0502020204030204" pitchFamily="34" charset="0"/>
            </a:endParaRPr>
          </a:p>
          <a:p>
            <a:endParaRPr lang="tr-TR" dirty="0">
              <a:latin typeface="Calibri" panose="020F0502020204030204" pitchFamily="34" charset="0"/>
            </a:endParaRPr>
          </a:p>
          <a:p>
            <a:endParaRPr lang="tr-TR" dirty="0" smtClean="0">
              <a:latin typeface="Calibri" panose="020F0502020204030204" pitchFamily="34" charset="0"/>
            </a:endParaRPr>
          </a:p>
          <a:p>
            <a:endParaRPr lang="tr-TR" dirty="0">
              <a:latin typeface="Calibri" panose="020F0502020204030204" pitchFamily="34" charset="0"/>
            </a:endParaRPr>
          </a:p>
          <a:p>
            <a:endParaRPr lang="tr-TR" dirty="0" smtClean="0">
              <a:latin typeface="Calibri" panose="020F0502020204030204" pitchFamily="34" charset="0"/>
            </a:endParaRPr>
          </a:p>
          <a:p>
            <a:r>
              <a:rPr lang="tr-TR" dirty="0" smtClean="0">
                <a:latin typeface="Calibri" panose="020F0502020204030204" pitchFamily="34" charset="0"/>
              </a:rPr>
              <a:t>Lenfatikler </a:t>
            </a:r>
            <a:r>
              <a:rPr lang="tr-TR" dirty="0" err="1">
                <a:latin typeface="Calibri" panose="020F0502020204030204" pitchFamily="34" charset="0"/>
              </a:rPr>
              <a:t>yüzeyel</a:t>
            </a:r>
            <a:r>
              <a:rPr lang="tr-TR" dirty="0">
                <a:latin typeface="Calibri" panose="020F0502020204030204" pitchFamily="34" charset="0"/>
              </a:rPr>
              <a:t> ve derin olarak ikiye ayrılır:</a:t>
            </a:r>
          </a:p>
          <a:p>
            <a:pPr marL="342900" indent="-342900">
              <a:buAutoNum type="arabicPeriod"/>
            </a:pPr>
            <a:r>
              <a:rPr lang="tr-TR" b="1" dirty="0" err="1" smtClean="0">
                <a:latin typeface="Calibri,Bold"/>
              </a:rPr>
              <a:t>Yüzeyel</a:t>
            </a:r>
            <a:r>
              <a:rPr lang="tr-TR" b="1" dirty="0" smtClean="0">
                <a:latin typeface="Calibri,Bold"/>
              </a:rPr>
              <a:t> </a:t>
            </a:r>
            <a:r>
              <a:rPr lang="tr-TR" b="1" dirty="0">
                <a:latin typeface="Calibri,Bold"/>
              </a:rPr>
              <a:t>Lenfatikler: </a:t>
            </a:r>
            <a:r>
              <a:rPr lang="tr-TR" dirty="0">
                <a:latin typeface="Calibri" panose="020F0502020204030204" pitchFamily="34" charset="0"/>
              </a:rPr>
              <a:t>Deri ve deri altı dokusu </a:t>
            </a:r>
            <a:r>
              <a:rPr lang="tr-TR" dirty="0" smtClean="0">
                <a:latin typeface="Calibri" panose="020F0502020204030204" pitchFamily="34" charset="0"/>
              </a:rPr>
              <a:t>içinde seyrederler, birleşip </a:t>
            </a:r>
            <a:r>
              <a:rPr lang="tr-TR" dirty="0">
                <a:latin typeface="Calibri" panose="020F0502020204030204" pitchFamily="34" charset="0"/>
              </a:rPr>
              <a:t>daha büyük damarları </a:t>
            </a:r>
            <a:r>
              <a:rPr lang="tr-TR" dirty="0" smtClean="0">
                <a:latin typeface="Calibri" panose="020F0502020204030204" pitchFamily="34" charset="0"/>
              </a:rPr>
              <a:t>oluşturarak derin </a:t>
            </a:r>
            <a:r>
              <a:rPr lang="tr-TR" dirty="0">
                <a:latin typeface="Calibri" panose="020F0502020204030204" pitchFamily="34" charset="0"/>
              </a:rPr>
              <a:t>lenfatiklere açılırlar. </a:t>
            </a:r>
            <a:endParaRPr lang="tr-TR" dirty="0" smtClean="0">
              <a:latin typeface="Calibri" panose="020F0502020204030204" pitchFamily="34" charset="0"/>
            </a:endParaRPr>
          </a:p>
          <a:p>
            <a:r>
              <a:rPr lang="tr-TR" dirty="0" smtClean="0">
                <a:latin typeface="Calibri" panose="020F0502020204030204" pitchFamily="34" charset="0"/>
              </a:rPr>
              <a:t>       Vücudumuzdaki </a:t>
            </a:r>
            <a:r>
              <a:rPr lang="tr-TR" dirty="0" err="1" smtClean="0">
                <a:latin typeface="Calibri" panose="020F0502020204030204" pitchFamily="34" charset="0"/>
              </a:rPr>
              <a:t>yüzeyel</a:t>
            </a:r>
            <a:r>
              <a:rPr lang="tr-TR" dirty="0" smtClean="0">
                <a:latin typeface="Calibri" panose="020F0502020204030204" pitchFamily="34" charset="0"/>
              </a:rPr>
              <a:t> lenf </a:t>
            </a:r>
            <a:r>
              <a:rPr lang="tr-TR" dirty="0">
                <a:latin typeface="Calibri" panose="020F0502020204030204" pitchFamily="34" charset="0"/>
              </a:rPr>
              <a:t>damarları üç grupta incelenmektedir. </a:t>
            </a:r>
            <a:endParaRPr lang="tr-TR" dirty="0" smtClean="0">
              <a:latin typeface="Calibri" panose="020F0502020204030204" pitchFamily="34" charset="0"/>
            </a:endParaRPr>
          </a:p>
          <a:p>
            <a:r>
              <a:rPr lang="tr-TR" b="1" dirty="0" smtClean="0">
                <a:latin typeface="Calibri" panose="020F0502020204030204" pitchFamily="34" charset="0"/>
              </a:rPr>
              <a:t>Birinci </a:t>
            </a:r>
            <a:r>
              <a:rPr lang="tr-TR" b="1" dirty="0" err="1" smtClean="0">
                <a:latin typeface="Calibri" panose="020F0502020204030204" pitchFamily="34" charset="0"/>
              </a:rPr>
              <a:t>grup</a:t>
            </a:r>
            <a:r>
              <a:rPr lang="tr-TR" dirty="0" err="1" smtClean="0">
                <a:latin typeface="Calibri" panose="020F0502020204030204" pitchFamily="34" charset="0"/>
              </a:rPr>
              <a:t>;baş</a:t>
            </a:r>
            <a:r>
              <a:rPr lang="tr-TR" dirty="0">
                <a:latin typeface="Calibri" panose="020F0502020204030204" pitchFamily="34" charset="0"/>
              </a:rPr>
              <a:t>, yüz ve boyundan gelenler olup </a:t>
            </a:r>
            <a:r>
              <a:rPr lang="tr-TR" dirty="0" err="1">
                <a:latin typeface="Calibri" panose="020F0502020204030204" pitchFamily="34" charset="0"/>
              </a:rPr>
              <a:t>servikal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</a:rPr>
              <a:t>lenf </a:t>
            </a:r>
            <a:r>
              <a:rPr lang="tr-TR" dirty="0" err="1" smtClean="0">
                <a:latin typeface="Calibri" panose="020F0502020204030204" pitchFamily="34" charset="0"/>
              </a:rPr>
              <a:t>nodlarına</a:t>
            </a:r>
            <a:r>
              <a:rPr lang="tr-TR" dirty="0" smtClean="0">
                <a:latin typeface="Calibri" panose="020F0502020204030204" pitchFamily="34" charset="0"/>
              </a:rPr>
              <a:t> </a:t>
            </a:r>
            <a:r>
              <a:rPr lang="tr-TR" dirty="0">
                <a:latin typeface="Calibri" panose="020F0502020204030204" pitchFamily="34" charset="0"/>
              </a:rPr>
              <a:t>gider. </a:t>
            </a:r>
            <a:endParaRPr lang="tr-TR" dirty="0" smtClean="0">
              <a:latin typeface="Calibri" panose="020F0502020204030204" pitchFamily="34" charset="0"/>
            </a:endParaRPr>
          </a:p>
          <a:p>
            <a:r>
              <a:rPr lang="tr-TR" b="1" dirty="0" smtClean="0">
                <a:latin typeface="Calibri" panose="020F0502020204030204" pitchFamily="34" charset="0"/>
              </a:rPr>
              <a:t>İkinci </a:t>
            </a:r>
            <a:r>
              <a:rPr lang="tr-TR" b="1" dirty="0">
                <a:latin typeface="Calibri" panose="020F0502020204030204" pitchFamily="34" charset="0"/>
              </a:rPr>
              <a:t>grup</a:t>
            </a:r>
            <a:r>
              <a:rPr lang="tr-TR" dirty="0">
                <a:latin typeface="Calibri" panose="020F0502020204030204" pitchFamily="34" charset="0"/>
              </a:rPr>
              <a:t>; üst </a:t>
            </a:r>
            <a:r>
              <a:rPr lang="tr-TR" dirty="0" err="1">
                <a:latin typeface="Calibri" panose="020F0502020204030204" pitchFamily="34" charset="0"/>
              </a:rPr>
              <a:t>ekstremite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</a:rPr>
              <a:t>derisinden ve </a:t>
            </a:r>
            <a:r>
              <a:rPr lang="tr-TR" dirty="0">
                <a:latin typeface="Calibri" panose="020F0502020204030204" pitchFamily="34" charset="0"/>
              </a:rPr>
              <a:t>gövdenin göbek hizasının üstü ile önde </a:t>
            </a:r>
            <a:r>
              <a:rPr lang="tr-TR" dirty="0" err="1" smtClean="0">
                <a:latin typeface="Calibri" panose="020F0502020204030204" pitchFamily="34" charset="0"/>
              </a:rPr>
              <a:t>clavicula</a:t>
            </a:r>
            <a:r>
              <a:rPr lang="tr-TR" dirty="0" smtClean="0">
                <a:latin typeface="Calibri" panose="020F0502020204030204" pitchFamily="34" charset="0"/>
              </a:rPr>
              <a:t>,</a:t>
            </a:r>
            <a:r>
              <a:rPr lang="sv-SE" dirty="0" smtClean="0">
                <a:latin typeface="Calibri" panose="020F0502020204030204" pitchFamily="34" charset="0"/>
              </a:rPr>
              <a:t>arkada </a:t>
            </a:r>
            <a:r>
              <a:rPr lang="sv-SE" dirty="0">
                <a:latin typeface="Calibri" panose="020F0502020204030204" pitchFamily="34" charset="0"/>
              </a:rPr>
              <a:t>ensenin ortası arasında kalan bölgeden </a:t>
            </a:r>
            <a:r>
              <a:rPr lang="sv-SE" dirty="0" smtClean="0">
                <a:latin typeface="Calibri" panose="020F0502020204030204" pitchFamily="34" charset="0"/>
              </a:rPr>
              <a:t>gelen</a:t>
            </a:r>
            <a:r>
              <a:rPr lang="tr-TR" dirty="0" smtClean="0">
                <a:latin typeface="Calibri" panose="020F0502020204030204" pitchFamily="34" charset="0"/>
              </a:rPr>
              <a:t> lenf </a:t>
            </a:r>
            <a:r>
              <a:rPr lang="tr-TR" dirty="0">
                <a:latin typeface="Calibri" panose="020F0502020204030204" pitchFamily="34" charset="0"/>
              </a:rPr>
              <a:t>damarları olup koltuk altındaki lenf </a:t>
            </a:r>
            <a:r>
              <a:rPr lang="tr-TR" dirty="0" err="1" smtClean="0">
                <a:latin typeface="Calibri" panose="020F0502020204030204" pitchFamily="34" charset="0"/>
              </a:rPr>
              <a:t>nodlarına</a:t>
            </a:r>
            <a:r>
              <a:rPr lang="tr-TR" dirty="0" smtClean="0">
                <a:latin typeface="Calibri" panose="020F0502020204030204" pitchFamily="34" charset="0"/>
              </a:rPr>
              <a:t> açılırlar</a:t>
            </a:r>
            <a:r>
              <a:rPr lang="tr-TR" dirty="0">
                <a:latin typeface="Calibri" panose="020F0502020204030204" pitchFamily="34" charset="0"/>
              </a:rPr>
              <a:t>. </a:t>
            </a:r>
            <a:endParaRPr lang="tr-TR" dirty="0" smtClean="0">
              <a:latin typeface="Calibri" panose="020F0502020204030204" pitchFamily="34" charset="0"/>
            </a:endParaRPr>
          </a:p>
          <a:p>
            <a:r>
              <a:rPr lang="tr-TR" b="1" dirty="0" smtClean="0">
                <a:latin typeface="Calibri" panose="020F0502020204030204" pitchFamily="34" charset="0"/>
              </a:rPr>
              <a:t>Üçüncü </a:t>
            </a:r>
            <a:r>
              <a:rPr lang="tr-TR" b="1" dirty="0">
                <a:latin typeface="Calibri" panose="020F0502020204030204" pitchFamily="34" charset="0"/>
              </a:rPr>
              <a:t>grup</a:t>
            </a:r>
            <a:r>
              <a:rPr lang="tr-TR" dirty="0">
                <a:latin typeface="Calibri" panose="020F0502020204030204" pitchFamily="34" charset="0"/>
              </a:rPr>
              <a:t>; alt </a:t>
            </a:r>
            <a:r>
              <a:rPr lang="tr-TR" dirty="0" err="1">
                <a:latin typeface="Calibri" panose="020F0502020204030204" pitchFamily="34" charset="0"/>
              </a:rPr>
              <a:t>ekstremite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 smtClean="0">
                <a:latin typeface="Calibri" panose="020F0502020204030204" pitchFamily="34" charset="0"/>
              </a:rPr>
              <a:t>derisinden,perineden</a:t>
            </a:r>
            <a:r>
              <a:rPr lang="tr-TR" dirty="0">
                <a:latin typeface="Calibri" panose="020F0502020204030204" pitchFamily="34" charset="0"/>
              </a:rPr>
              <a:t>, dış </a:t>
            </a:r>
            <a:r>
              <a:rPr lang="tr-TR" dirty="0" err="1">
                <a:latin typeface="Calibri" panose="020F0502020204030204" pitchFamily="34" charset="0"/>
              </a:rPr>
              <a:t>genital</a:t>
            </a:r>
            <a:r>
              <a:rPr lang="tr-TR" dirty="0">
                <a:latin typeface="Calibri" panose="020F0502020204030204" pitchFamily="34" charset="0"/>
              </a:rPr>
              <a:t> organlardan, gövdenin </a:t>
            </a:r>
            <a:r>
              <a:rPr lang="tr-TR" dirty="0" smtClean="0">
                <a:latin typeface="Calibri" panose="020F0502020204030204" pitchFamily="34" charset="0"/>
              </a:rPr>
              <a:t>göbek hizasının </a:t>
            </a:r>
            <a:r>
              <a:rPr lang="tr-TR" dirty="0">
                <a:latin typeface="Calibri" panose="020F0502020204030204" pitchFamily="34" charset="0"/>
              </a:rPr>
              <a:t>altından gelenlerdir ve </a:t>
            </a:r>
            <a:r>
              <a:rPr lang="tr-TR" dirty="0" err="1">
                <a:latin typeface="Calibri" panose="020F0502020204030204" pitchFamily="34" charset="0"/>
              </a:rPr>
              <a:t>inguinal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</a:rPr>
              <a:t>lenf </a:t>
            </a:r>
            <a:r>
              <a:rPr lang="tr-TR" dirty="0" err="1" smtClean="0">
                <a:latin typeface="Calibri" panose="020F0502020204030204" pitchFamily="34" charset="0"/>
              </a:rPr>
              <a:t>nodlarına</a:t>
            </a:r>
            <a:r>
              <a:rPr lang="tr-TR" dirty="0" smtClean="0">
                <a:latin typeface="Calibri" panose="020F0502020204030204" pitchFamily="34" charset="0"/>
              </a:rPr>
              <a:t> </a:t>
            </a:r>
            <a:r>
              <a:rPr lang="tr-TR" dirty="0">
                <a:latin typeface="Calibri" panose="020F0502020204030204" pitchFamily="34" charset="0"/>
              </a:rPr>
              <a:t>giderler </a:t>
            </a:r>
            <a:r>
              <a:rPr lang="tr-TR" dirty="0" smtClean="0">
                <a:latin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01018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39552" y="889844"/>
            <a:ext cx="84249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b="1" dirty="0" smtClean="0">
              <a:latin typeface="Calibri,Bold"/>
            </a:endParaRPr>
          </a:p>
          <a:p>
            <a:endParaRPr lang="tr-TR" b="1" dirty="0">
              <a:latin typeface="Calibri,Bold"/>
            </a:endParaRPr>
          </a:p>
          <a:p>
            <a:endParaRPr lang="tr-TR" b="1" dirty="0" smtClean="0">
              <a:latin typeface="Calibri,Bold"/>
            </a:endParaRPr>
          </a:p>
          <a:p>
            <a:endParaRPr lang="tr-TR" b="1" dirty="0">
              <a:latin typeface="Calibri,Bold"/>
            </a:endParaRPr>
          </a:p>
          <a:p>
            <a:endParaRPr lang="tr-TR" b="1" dirty="0" smtClean="0">
              <a:latin typeface="Calibri,Bold"/>
            </a:endParaRPr>
          </a:p>
          <a:p>
            <a:r>
              <a:rPr lang="tr-TR" b="1" dirty="0" smtClean="0">
                <a:latin typeface="Calibri,Bold"/>
              </a:rPr>
              <a:t>2</a:t>
            </a:r>
            <a:r>
              <a:rPr lang="tr-TR" b="1" dirty="0">
                <a:latin typeface="Calibri,Bold"/>
              </a:rPr>
              <a:t>. Derin Lenfatikler: </a:t>
            </a:r>
            <a:r>
              <a:rPr lang="tr-TR" dirty="0">
                <a:latin typeface="Calibri" panose="020F0502020204030204" pitchFamily="34" charset="0"/>
              </a:rPr>
              <a:t>Derin lenf damarları </a:t>
            </a:r>
            <a:r>
              <a:rPr lang="tr-TR" dirty="0" err="1" smtClean="0">
                <a:latin typeface="Calibri" panose="020F0502020204030204" pitchFamily="34" charset="0"/>
              </a:rPr>
              <a:t>fascia</a:t>
            </a:r>
            <a:r>
              <a:rPr lang="tr-TR" dirty="0" smtClean="0">
                <a:latin typeface="Calibri" panose="020F0502020204030204" pitchFamily="34" charset="0"/>
              </a:rPr>
              <a:t> </a:t>
            </a:r>
            <a:r>
              <a:rPr lang="tr-TR" dirty="0" err="1" smtClean="0">
                <a:latin typeface="Calibri" panose="020F0502020204030204" pitchFamily="34" charset="0"/>
              </a:rPr>
              <a:t>superficialis</a:t>
            </a:r>
            <a:r>
              <a:rPr lang="tr-TR" dirty="0" smtClean="0">
                <a:latin typeface="Calibri" panose="020F0502020204030204" pitchFamily="34" charset="0"/>
              </a:rPr>
              <a:t> </a:t>
            </a:r>
            <a:r>
              <a:rPr lang="tr-TR" dirty="0">
                <a:latin typeface="Calibri" panose="020F0502020204030204" pitchFamily="34" charset="0"/>
              </a:rPr>
              <a:t>ve </a:t>
            </a:r>
            <a:r>
              <a:rPr lang="tr-TR" dirty="0" err="1">
                <a:latin typeface="Calibri" panose="020F0502020204030204" pitchFamily="34" charset="0"/>
              </a:rPr>
              <a:t>fascia</a:t>
            </a:r>
            <a:r>
              <a:rPr lang="tr-TR" dirty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profunda’nın</a:t>
            </a:r>
            <a:r>
              <a:rPr lang="tr-TR" dirty="0">
                <a:latin typeface="Calibri" panose="020F0502020204030204" pitchFamily="34" charset="0"/>
              </a:rPr>
              <a:t> arasında yer </a:t>
            </a:r>
            <a:r>
              <a:rPr lang="tr-TR" dirty="0" smtClean="0">
                <a:latin typeface="Calibri" panose="020F0502020204030204" pitchFamily="34" charset="0"/>
              </a:rPr>
              <a:t>alıp, </a:t>
            </a:r>
            <a:r>
              <a:rPr lang="tr-TR" dirty="0" err="1" smtClean="0">
                <a:latin typeface="Calibri" panose="020F0502020204030204" pitchFamily="34" charset="0"/>
              </a:rPr>
              <a:t>fascia</a:t>
            </a:r>
            <a:r>
              <a:rPr lang="tr-TR" dirty="0" smtClean="0">
                <a:latin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</a:rPr>
              <a:t>profunda’nın</a:t>
            </a:r>
            <a:r>
              <a:rPr lang="tr-TR" dirty="0">
                <a:latin typeface="Calibri" panose="020F0502020204030204" pitchFamily="34" charset="0"/>
              </a:rPr>
              <a:t> derinindeki yapıların lenfini taşır.</a:t>
            </a:r>
          </a:p>
          <a:p>
            <a:r>
              <a:rPr lang="tr-TR" dirty="0">
                <a:latin typeface="Calibri" panose="020F0502020204030204" pitchFamily="34" charset="0"/>
              </a:rPr>
              <a:t>Bölgesel büyük kan damarlarına eşlik ederler. </a:t>
            </a:r>
            <a:endParaRPr lang="tr-TR" dirty="0" smtClean="0">
              <a:latin typeface="Calibri" panose="020F0502020204030204" pitchFamily="34" charset="0"/>
            </a:endParaRPr>
          </a:p>
          <a:p>
            <a:r>
              <a:rPr lang="tr-TR" dirty="0" smtClean="0">
                <a:latin typeface="Calibri" panose="020F0502020204030204" pitchFamily="34" charset="0"/>
              </a:rPr>
              <a:t>Derin lenf </a:t>
            </a:r>
            <a:r>
              <a:rPr lang="tr-TR" dirty="0">
                <a:latin typeface="Calibri" panose="020F0502020204030204" pitchFamily="34" charset="0"/>
              </a:rPr>
              <a:t>damarlarının duvarları kalın olup, duvar </a:t>
            </a:r>
            <a:r>
              <a:rPr lang="tr-TR" dirty="0" smtClean="0">
                <a:latin typeface="Calibri" panose="020F0502020204030204" pitchFamily="34" charset="0"/>
              </a:rPr>
              <a:t>yapısında bağ </a:t>
            </a:r>
            <a:r>
              <a:rPr lang="tr-TR" dirty="0">
                <a:latin typeface="Calibri" panose="020F0502020204030204" pitchFamily="34" charset="0"/>
              </a:rPr>
              <a:t>dokusu ve düz kas dokusu vardır</a:t>
            </a:r>
            <a:r>
              <a:rPr lang="tr-TR" dirty="0" smtClean="0">
                <a:latin typeface="Calibri" panose="020F0502020204030204" pitchFamily="34" charset="0"/>
              </a:rPr>
              <a:t>.</a:t>
            </a:r>
          </a:p>
          <a:p>
            <a:r>
              <a:rPr lang="tr-TR" dirty="0" smtClean="0">
                <a:latin typeface="Calibri" panose="020F0502020204030204" pitchFamily="34" charset="0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5872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7627938" cy="1143000"/>
          </a:xfrm>
        </p:spPr>
        <p:txBody>
          <a:bodyPr/>
          <a:lstStyle/>
          <a:p>
            <a:r>
              <a:rPr lang="tr-TR" altLang="tr-TR"/>
              <a:t>    Başın Yüzeyel Lenfatikleri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060575"/>
            <a:ext cx="8172450" cy="4035425"/>
          </a:xfrm>
        </p:spPr>
        <p:txBody>
          <a:bodyPr/>
          <a:lstStyle/>
          <a:p>
            <a:r>
              <a:rPr lang="tr-TR" altLang="tr-TR" sz="2800" dirty="0" err="1"/>
              <a:t>Oksipital</a:t>
            </a:r>
            <a:r>
              <a:rPr lang="tr-TR" altLang="tr-TR" sz="2800" dirty="0"/>
              <a:t>  lenf düğümleri</a:t>
            </a:r>
          </a:p>
          <a:p>
            <a:r>
              <a:rPr lang="tr-TR" altLang="tr-TR" sz="2800" dirty="0" err="1"/>
              <a:t>Mastoid</a:t>
            </a:r>
            <a:r>
              <a:rPr lang="tr-TR" altLang="tr-TR" sz="2800" dirty="0"/>
              <a:t> (</a:t>
            </a:r>
            <a:r>
              <a:rPr lang="tr-TR" altLang="tr-TR" sz="2800" dirty="0" err="1"/>
              <a:t>retroauricular</a:t>
            </a:r>
            <a:r>
              <a:rPr lang="tr-TR" altLang="tr-TR" sz="2800" dirty="0"/>
              <a:t>) lenf düğümleri</a:t>
            </a:r>
          </a:p>
          <a:p>
            <a:r>
              <a:rPr lang="tr-TR" altLang="tr-TR" sz="2800" dirty="0" err="1"/>
              <a:t>Parotid</a:t>
            </a:r>
            <a:r>
              <a:rPr lang="tr-TR" altLang="tr-TR" sz="2800" dirty="0"/>
              <a:t> (</a:t>
            </a:r>
            <a:r>
              <a:rPr lang="tr-TR" altLang="tr-TR" sz="2800" dirty="0" err="1"/>
              <a:t>preauricular</a:t>
            </a:r>
            <a:r>
              <a:rPr lang="tr-TR" altLang="tr-TR" sz="2800" dirty="0"/>
              <a:t>) lenf düğümleri</a:t>
            </a:r>
          </a:p>
          <a:p>
            <a:pPr>
              <a:buFontTx/>
              <a:buNone/>
            </a:pPr>
            <a:r>
              <a:rPr lang="tr-TR" altLang="tr-TR" sz="2800" dirty="0"/>
              <a:t>           </a:t>
            </a:r>
            <a:r>
              <a:rPr lang="tr-TR" altLang="tr-TR" sz="2800" dirty="0" err="1"/>
              <a:t>Y</a:t>
            </a:r>
            <a:r>
              <a:rPr lang="tr-TR" altLang="tr-TR" sz="2400" dirty="0" err="1"/>
              <a:t>üzeyel</a:t>
            </a:r>
            <a:r>
              <a:rPr lang="tr-TR" altLang="tr-TR" sz="2400" dirty="0"/>
              <a:t>         </a:t>
            </a:r>
          </a:p>
          <a:p>
            <a:pPr>
              <a:buFontTx/>
              <a:buNone/>
            </a:pPr>
            <a:r>
              <a:rPr lang="tr-TR" altLang="tr-TR" sz="2400" dirty="0"/>
              <a:t>             Derin</a:t>
            </a:r>
            <a:endParaRPr lang="tr-TR" altLang="tr-TR" sz="2800" dirty="0"/>
          </a:p>
          <a:p>
            <a:r>
              <a:rPr lang="tr-TR" altLang="tr-TR" sz="2800" dirty="0" err="1"/>
              <a:t>Fasiyal</a:t>
            </a:r>
            <a:r>
              <a:rPr lang="tr-TR" altLang="tr-TR" sz="2800" dirty="0"/>
              <a:t> lenf düğümleri</a:t>
            </a:r>
          </a:p>
          <a:p>
            <a:r>
              <a:rPr lang="tr-TR" altLang="tr-TR" sz="2800" dirty="0" err="1"/>
              <a:t>Submental</a:t>
            </a:r>
            <a:r>
              <a:rPr lang="tr-TR" altLang="tr-TR" sz="2800" dirty="0"/>
              <a:t> lenf düğümleri</a:t>
            </a:r>
          </a:p>
          <a:p>
            <a:r>
              <a:rPr lang="tr-TR" altLang="tr-TR" sz="2800" dirty="0" err="1"/>
              <a:t>Submandibular</a:t>
            </a:r>
            <a:r>
              <a:rPr lang="tr-TR" altLang="tr-TR" sz="2800" dirty="0"/>
              <a:t> lenf düğümleri</a:t>
            </a:r>
          </a:p>
        </p:txBody>
      </p:sp>
    </p:spTree>
    <p:extLst>
      <p:ext uri="{BB962C8B-B14F-4D97-AF65-F5344CB8AC3E}">
        <p14:creationId xmlns:p14="http://schemas.microsoft.com/office/powerpoint/2010/main" val="14859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350"/>
            <a:ext cx="9669090" cy="792386"/>
          </a:xfrm>
        </p:spPr>
        <p:txBody>
          <a:bodyPr>
            <a:normAutofit fontScale="90000"/>
          </a:bodyPr>
          <a:lstStyle/>
          <a:p>
            <a:r>
              <a:rPr lang="tr-TR" altLang="tr-TR" dirty="0"/>
              <a:t>Boyun Lenfatikleri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4400" y="1412875"/>
            <a:ext cx="8229600" cy="41148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z="2800" b="1"/>
              <a:t>Yüzeyel Lenfatikler</a:t>
            </a:r>
          </a:p>
          <a:p>
            <a:r>
              <a:rPr lang="tr-TR" altLang="tr-TR" sz="2400"/>
              <a:t>Anterior juguler lenfler</a:t>
            </a:r>
          </a:p>
          <a:p>
            <a:r>
              <a:rPr lang="tr-TR" altLang="tr-TR" sz="2400"/>
              <a:t>Yüzeyel lateral servikal lenfler</a:t>
            </a:r>
          </a:p>
          <a:p>
            <a:endParaRPr lang="tr-TR" altLang="tr-TR" sz="2400"/>
          </a:p>
          <a:p>
            <a:pPr>
              <a:buFontTx/>
              <a:buNone/>
            </a:pPr>
            <a:r>
              <a:rPr lang="tr-TR" altLang="tr-TR" sz="2400"/>
              <a:t>               </a:t>
            </a:r>
          </a:p>
          <a:p>
            <a:pPr>
              <a:buFontTx/>
              <a:buNone/>
            </a:pPr>
            <a:r>
              <a:rPr lang="tr-TR" altLang="tr-TR" sz="2400"/>
              <a:t>       </a:t>
            </a:r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900113" y="3213100"/>
            <a:ext cx="8027987" cy="28067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tr-TR" altLang="tr-TR" sz="2800" b="1"/>
              <a:t>Derin  Lenfatikler</a:t>
            </a:r>
          </a:p>
          <a:p>
            <a:pPr>
              <a:lnSpc>
                <a:spcPct val="80000"/>
              </a:lnSpc>
              <a:buFontTx/>
              <a:buNone/>
            </a:pPr>
            <a:endParaRPr lang="tr-TR" altLang="tr-TR" sz="2800"/>
          </a:p>
          <a:p>
            <a:pPr>
              <a:lnSpc>
                <a:spcPct val="80000"/>
              </a:lnSpc>
            </a:pPr>
            <a:r>
              <a:rPr lang="tr-TR" altLang="tr-TR" sz="2400"/>
              <a:t>Juxtavisceral lenfler</a:t>
            </a:r>
          </a:p>
          <a:p>
            <a:pPr>
              <a:lnSpc>
                <a:spcPct val="80000"/>
              </a:lnSpc>
            </a:pPr>
            <a:r>
              <a:rPr lang="tr-TR" altLang="tr-TR" sz="2400"/>
              <a:t>Derin(lateral) servikal lenfler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400"/>
              <a:t>         İnternal jugular(supraomohyoid)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400"/>
              <a:t>                </a:t>
            </a:r>
            <a:r>
              <a:rPr lang="tr-TR" altLang="tr-TR" sz="2000"/>
              <a:t>jugulodigastrik     juguloomohyoid</a:t>
            </a:r>
            <a:endParaRPr lang="tr-TR" altLang="tr-TR" sz="2400"/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400"/>
              <a:t>         Spinal aksesuar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400"/>
              <a:t>         Transverse servikal (supraclavicular)</a:t>
            </a:r>
          </a:p>
        </p:txBody>
      </p:sp>
    </p:spTree>
    <p:extLst>
      <p:ext uri="{BB962C8B-B14F-4D97-AF65-F5344CB8AC3E}">
        <p14:creationId xmlns:p14="http://schemas.microsoft.com/office/powerpoint/2010/main" val="2623986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      Waldeyer Lenfatik Halka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2133600"/>
            <a:ext cx="7067550" cy="4030663"/>
          </a:xfrm>
        </p:spPr>
        <p:txBody>
          <a:bodyPr/>
          <a:lstStyle/>
          <a:p>
            <a:pPr>
              <a:buFontTx/>
              <a:buNone/>
            </a:pPr>
            <a:endParaRPr lang="tr-TR" altLang="tr-TR"/>
          </a:p>
          <a:p>
            <a:r>
              <a:rPr lang="tr-TR" altLang="tr-TR"/>
              <a:t>   Pharyngeal tonsiller</a:t>
            </a:r>
          </a:p>
          <a:p>
            <a:r>
              <a:rPr lang="tr-TR" altLang="tr-TR"/>
              <a:t>   Tubal tonsiller</a:t>
            </a:r>
          </a:p>
          <a:p>
            <a:r>
              <a:rPr lang="tr-TR" altLang="tr-TR"/>
              <a:t>   Palatin tonsiller</a:t>
            </a:r>
          </a:p>
          <a:p>
            <a:r>
              <a:rPr lang="tr-TR" altLang="tr-TR"/>
              <a:t>   Lingual tonsiller  </a:t>
            </a:r>
          </a:p>
          <a:p>
            <a:pPr>
              <a:buFontTx/>
              <a:buNone/>
            </a:pPr>
            <a:r>
              <a:rPr lang="tr-TR" altLang="tr-TR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327840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Lenfadenopati</a:t>
            </a:r>
            <a:r>
              <a:rPr lang="tr-TR" dirty="0"/>
              <a:t>, lenf bezlerinin boyut, sayı veya kıvam özelliklerinde anormallik göstermesidir. </a:t>
            </a:r>
            <a:r>
              <a:rPr lang="tr-TR" dirty="0" err="1"/>
              <a:t>Lenfadenopati</a:t>
            </a:r>
            <a:r>
              <a:rPr lang="tr-TR" dirty="0"/>
              <a:t>, diğer bulgu ve semptomların bir parçası olabileceği gibi, tek bulgu veya ana yakınma olabilir.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90172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YAKLAŞIM-FİZİK MUAYENE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b="1" dirty="0"/>
              <a:t>LAP yerleşimi</a:t>
            </a:r>
            <a:endParaRPr lang="tr-TR" dirty="0"/>
          </a:p>
          <a:p>
            <a:r>
              <a:rPr lang="tr-TR" dirty="0"/>
              <a:t>•</a:t>
            </a:r>
            <a:r>
              <a:rPr lang="tr-TR" b="1" dirty="0"/>
              <a:t>Çapı</a:t>
            </a:r>
            <a:endParaRPr lang="tr-TR" dirty="0"/>
          </a:p>
          <a:p>
            <a:r>
              <a:rPr lang="tr-TR" dirty="0"/>
              <a:t>•</a:t>
            </a:r>
            <a:r>
              <a:rPr lang="tr-TR" b="1" dirty="0"/>
              <a:t>Isı artımı,</a:t>
            </a:r>
            <a:endParaRPr lang="tr-TR" dirty="0"/>
          </a:p>
          <a:p>
            <a:r>
              <a:rPr lang="tr-TR" dirty="0"/>
              <a:t>•</a:t>
            </a:r>
            <a:r>
              <a:rPr lang="tr-TR" b="1" dirty="0"/>
              <a:t>Duyarlılık</a:t>
            </a:r>
            <a:endParaRPr lang="tr-TR" dirty="0"/>
          </a:p>
          <a:p>
            <a:r>
              <a:rPr lang="tr-TR" dirty="0"/>
              <a:t>•</a:t>
            </a:r>
            <a:r>
              <a:rPr lang="tr-TR" b="1" dirty="0"/>
              <a:t>Sertlik</a:t>
            </a:r>
            <a:endParaRPr lang="tr-TR" dirty="0"/>
          </a:p>
          <a:p>
            <a:r>
              <a:rPr lang="tr-TR" dirty="0"/>
              <a:t>•</a:t>
            </a:r>
            <a:r>
              <a:rPr lang="tr-TR" b="1" dirty="0" err="1"/>
              <a:t>Fluktuasyon</a:t>
            </a:r>
            <a:endParaRPr lang="tr-TR" dirty="0"/>
          </a:p>
          <a:p>
            <a:r>
              <a:rPr lang="tr-TR" dirty="0"/>
              <a:t>•</a:t>
            </a:r>
            <a:r>
              <a:rPr lang="tr-TR" b="1" dirty="0"/>
              <a:t>Çevre dokulara yapışıklık</a:t>
            </a:r>
            <a:endParaRPr lang="tr-TR" dirty="0"/>
          </a:p>
          <a:p>
            <a:r>
              <a:rPr lang="tr-TR" dirty="0"/>
              <a:t>•</a:t>
            </a:r>
            <a:r>
              <a:rPr lang="tr-TR" b="1" dirty="0"/>
              <a:t>Diğer bulgular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13377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2562</TotalTime>
  <Words>444</Words>
  <Application>Microsoft Office PowerPoint</Application>
  <PresentationFormat>Ekran Gösterisi (4:3)</PresentationFormat>
  <Paragraphs>111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Calibri</vt:lpstr>
      <vt:lpstr>Calibri,Bold</vt:lpstr>
      <vt:lpstr>Comic Sans MS</vt:lpstr>
      <vt:lpstr>Constantia</vt:lpstr>
      <vt:lpstr>Wingdings 2</vt:lpstr>
      <vt:lpstr>Akış</vt:lpstr>
      <vt:lpstr>                                                                            4.Sınıf Hastalıklar                          Lenfatik Sistem Hastalıkları</vt:lpstr>
      <vt:lpstr>PowerPoint Sunusu</vt:lpstr>
      <vt:lpstr>PowerPoint Sunusu</vt:lpstr>
      <vt:lpstr>PowerPoint Sunusu</vt:lpstr>
      <vt:lpstr>    Başın Yüzeyel Lenfatikleri</vt:lpstr>
      <vt:lpstr>Boyun Lenfatikleri</vt:lpstr>
      <vt:lpstr>      Waldeyer Lenfatik Halka</vt:lpstr>
      <vt:lpstr>PowerPoint Sunusu</vt:lpstr>
      <vt:lpstr>YAKLAŞIM-FİZİK MUAYENE</vt:lpstr>
      <vt:lpstr>Servikal Lenfadenopati Nedenleri </vt:lpstr>
      <vt:lpstr>Lenfanjiyomlar </vt:lpstr>
      <vt:lpstr>LENFANJİOMLAR (Lenfovenöz Malformasyonlar)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Servikal Lenfadenopati Nedenleri </dc:title>
  <dc:creator>bim</dc:creator>
  <cp:lastModifiedBy>kullanici</cp:lastModifiedBy>
  <cp:revision>282</cp:revision>
  <dcterms:created xsi:type="dcterms:W3CDTF">2014-04-02T07:36:28Z</dcterms:created>
  <dcterms:modified xsi:type="dcterms:W3CDTF">2018-03-16T12:28:32Z</dcterms:modified>
</cp:coreProperties>
</file>