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899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71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03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85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39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24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10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8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692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67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130DE-8996-4647-BA02-25AB26635E50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7133A-D681-4822-A868-F06ABB5360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93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rtoserika.hu/konyvek/versek/bodobac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bartoserika.hu/konyvek/versek/sorolo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rtoserika.hu/konyvek/versek/sorolo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Egy kis intonáció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57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60" y="598260"/>
            <a:ext cx="11374330" cy="3952719"/>
          </a:xfrm>
        </p:spPr>
        <p:txBody>
          <a:bodyPr>
            <a:noAutofit/>
          </a:bodyPr>
          <a:lstStyle/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Tessék.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Hány éves vagy?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Milyen a török zászló?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Sajnos foglalt.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Elnézést.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Magyar vagy?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Ön fotómodell?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Hány forint a saláta?</a:t>
            </a:r>
          </a:p>
          <a:p>
            <a:pPr marL="742950" indent="-742950">
              <a:buAutoNum type="arabicPeriod"/>
            </a:pPr>
            <a:r>
              <a:rPr lang="hu-HU" sz="4000" dirty="0" smtClean="0">
                <a:latin typeface="Candara" panose="020E0502030303020204" pitchFamily="34" charset="0"/>
              </a:rPr>
              <a:t>Szép nyelv a török.</a:t>
            </a:r>
          </a:p>
          <a:p>
            <a:pPr marL="742950" indent="-742950">
              <a:buAutoNum type="arabicPeriod"/>
            </a:pPr>
            <a:endParaRPr lang="hu-HU" sz="4000" dirty="0" smtClean="0">
              <a:latin typeface="Candara" panose="020E0502030303020204" pitchFamily="34" charset="0"/>
            </a:endParaRPr>
          </a:p>
          <a:p>
            <a:pPr marL="742950" indent="-742950">
              <a:buAutoNum type="arabicPeriod"/>
            </a:pPr>
            <a:endParaRPr lang="hu-HU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8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03460" y="598260"/>
            <a:ext cx="11374330" cy="3952719"/>
          </a:xfrm>
        </p:spPr>
        <p:txBody>
          <a:bodyPr>
            <a:noAutofit/>
          </a:bodyPr>
          <a:lstStyle/>
          <a:p>
            <a:r>
              <a:rPr lang="hu-HU" sz="4000" dirty="0" smtClean="0">
                <a:latin typeface="Candara" panose="020E0502030303020204" pitchFamily="34" charset="0"/>
              </a:rPr>
              <a:t>Helyes:</a:t>
            </a:r>
          </a:p>
          <a:p>
            <a:endParaRPr lang="hu-HU" sz="4000" dirty="0">
              <a:latin typeface="Candara" panose="020E0502030303020204" pitchFamily="34" charset="0"/>
            </a:endParaRPr>
          </a:p>
          <a:p>
            <a:endParaRPr lang="hu-HU" sz="4000" dirty="0" smtClean="0">
              <a:latin typeface="Candara" panose="020E0502030303020204" pitchFamily="34" charset="0"/>
            </a:endParaRPr>
          </a:p>
          <a:p>
            <a:pPr marL="742950" indent="-742950">
              <a:buAutoNum type="arabicPeriod"/>
            </a:pPr>
            <a:endParaRPr lang="hu-HU" sz="4000" dirty="0">
              <a:latin typeface="Candara" panose="020E0502030303020204" pitchFamily="34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687" y="2438400"/>
            <a:ext cx="8810625" cy="1981200"/>
          </a:xfrm>
          <a:prstGeom prst="rect">
            <a:avLst/>
          </a:prstGeom>
        </p:spPr>
      </p:pic>
      <p:sp>
        <p:nvSpPr>
          <p:cNvPr id="4" name="Subtitle 5"/>
          <p:cNvSpPr txBox="1">
            <a:spLocks/>
          </p:cNvSpPr>
          <p:nvPr/>
        </p:nvSpPr>
        <p:spPr>
          <a:xfrm>
            <a:off x="1905802" y="4913052"/>
            <a:ext cx="8518358" cy="746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4000" dirty="0" smtClean="0">
                <a:latin typeface="Candara" panose="020E0502030303020204" pitchFamily="34" charset="0"/>
              </a:rPr>
              <a:t>1,4,5,9			6,7			2,3,8</a:t>
            </a:r>
          </a:p>
          <a:p>
            <a:pPr algn="l"/>
            <a:endParaRPr lang="hu-HU" sz="4000" dirty="0" smtClean="0">
              <a:latin typeface="Candara" panose="020E0502030303020204" pitchFamily="34" charset="0"/>
            </a:endParaRPr>
          </a:p>
          <a:p>
            <a:pPr marL="742950" indent="-742950" algn="l">
              <a:buFont typeface="Arial" panose="020B0604020202020204" pitchFamily="34" charset="0"/>
              <a:buAutoNum type="arabicPeriod"/>
            </a:pPr>
            <a:endParaRPr lang="hu-HU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004291" y="858982"/>
            <a:ext cx="4276436" cy="5264727"/>
          </a:xfrm>
        </p:spPr>
        <p:txBody>
          <a:bodyPr>
            <a:noAutofit/>
          </a:bodyPr>
          <a:lstStyle/>
          <a:p>
            <a:r>
              <a:rPr lang="hu-HU" sz="1500" b="1" dirty="0">
                <a:latin typeface="Candara" panose="020E0502030303020204" pitchFamily="34" charset="0"/>
              </a:rPr>
              <a:t>BODOBÁCS </a:t>
            </a:r>
            <a:endParaRPr lang="hu-HU" sz="1500" b="1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Egy </a:t>
            </a:r>
            <a:r>
              <a:rPr lang="hu-HU" sz="1500" dirty="0">
                <a:latin typeface="Candara" panose="020E0502030303020204" pitchFamily="34" charset="0"/>
              </a:rPr>
              <a:t>bodobácsot látok hétfőn,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Fölfele </a:t>
            </a:r>
            <a:r>
              <a:rPr lang="hu-HU" sz="1500" dirty="0">
                <a:latin typeface="Candara" panose="020E0502030303020204" pitchFamily="34" charset="0"/>
              </a:rPr>
              <a:t>megy a hosszú lépcsőn.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Két </a:t>
            </a:r>
            <a:r>
              <a:rPr lang="hu-HU" sz="1500" dirty="0">
                <a:latin typeface="Candara" panose="020E0502030303020204" pitchFamily="34" charset="0"/>
              </a:rPr>
              <a:t>bodobácsot látok kedden,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Orgona </a:t>
            </a:r>
            <a:r>
              <a:rPr lang="hu-HU" sz="1500" dirty="0">
                <a:latin typeface="Candara" panose="020E0502030303020204" pitchFamily="34" charset="0"/>
              </a:rPr>
              <a:t>ágán ülnek ketten.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Hány </a:t>
            </a:r>
            <a:r>
              <a:rPr lang="hu-HU" sz="1500" dirty="0">
                <a:latin typeface="Candara" panose="020E0502030303020204" pitchFamily="34" charset="0"/>
              </a:rPr>
              <a:t>bodobácsot látok szerdán?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Hármat </a:t>
            </a:r>
            <a:r>
              <a:rPr lang="hu-HU" sz="1500" dirty="0">
                <a:latin typeface="Candara" panose="020E0502030303020204" pitchFamily="34" charset="0"/>
              </a:rPr>
              <a:t>a rózsa szúrós szárán.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Négy </a:t>
            </a:r>
            <a:r>
              <a:rPr lang="hu-HU" sz="1500" dirty="0">
                <a:latin typeface="Candara" panose="020E0502030303020204" pitchFamily="34" charset="0"/>
              </a:rPr>
              <a:t>bodobácsot látok másnap,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Itt </a:t>
            </a:r>
            <a:r>
              <a:rPr lang="hu-HU" sz="1500" dirty="0">
                <a:latin typeface="Candara" panose="020E0502030303020204" pitchFamily="34" charset="0"/>
              </a:rPr>
              <a:t>a csütörtök, táncot járnak.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Öt </a:t>
            </a:r>
            <a:r>
              <a:rPr lang="hu-HU" sz="1500" dirty="0">
                <a:latin typeface="Candara" panose="020E0502030303020204" pitchFamily="34" charset="0"/>
              </a:rPr>
              <a:t>bodobács jön péntek reggel, </a:t>
            </a:r>
          </a:p>
          <a:p>
            <a:r>
              <a:rPr lang="hu-HU" sz="1500" dirty="0" smtClean="0">
                <a:latin typeface="Candara" panose="020E0502030303020204" pitchFamily="34" charset="0"/>
              </a:rPr>
              <a:t>Friss </a:t>
            </a:r>
            <a:r>
              <a:rPr lang="hu-HU" sz="1500" dirty="0">
                <a:latin typeface="Candara" panose="020E0502030303020204" pitchFamily="34" charset="0"/>
              </a:rPr>
              <a:t>füvet esznek édes </a:t>
            </a:r>
            <a:r>
              <a:rPr lang="hu-HU" sz="1500" dirty="0" err="1">
                <a:latin typeface="Candara" panose="020E0502030303020204" pitchFamily="34" charset="0"/>
              </a:rPr>
              <a:t>meggyel</a:t>
            </a:r>
            <a:r>
              <a:rPr lang="hu-HU" sz="1500" dirty="0">
                <a:latin typeface="Candara" panose="020E0502030303020204" pitchFamily="34" charset="0"/>
              </a:rPr>
              <a:t>. </a:t>
            </a:r>
          </a:p>
          <a:p>
            <a:r>
              <a:rPr lang="hu-HU" sz="1500" dirty="0" smtClean="0">
                <a:latin typeface="Candara" panose="020E0502030303020204" pitchFamily="34" charset="0"/>
              </a:rPr>
              <a:t>Hat </a:t>
            </a:r>
            <a:r>
              <a:rPr lang="hu-HU" sz="1500" dirty="0">
                <a:latin typeface="Candara" panose="020E0502030303020204" pitchFamily="34" charset="0"/>
              </a:rPr>
              <a:t>bodobácsról szól a szombat,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err="1" smtClean="0">
                <a:latin typeface="Candara" panose="020E0502030303020204" pitchFamily="34" charset="0"/>
              </a:rPr>
              <a:t>Összefogózva</a:t>
            </a:r>
            <a:r>
              <a:rPr lang="hu-HU" sz="1500" dirty="0" smtClean="0">
                <a:latin typeface="Candara" panose="020E0502030303020204" pitchFamily="34" charset="0"/>
              </a:rPr>
              <a:t> </a:t>
            </a:r>
            <a:r>
              <a:rPr lang="hu-HU" sz="1500" dirty="0">
                <a:latin typeface="Candara" panose="020E0502030303020204" pitchFamily="34" charset="0"/>
              </a:rPr>
              <a:t>morzsát hoznak.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Hét </a:t>
            </a:r>
            <a:r>
              <a:rPr lang="hu-HU" sz="1500" dirty="0">
                <a:latin typeface="Candara" panose="020E0502030303020204" pitchFamily="34" charset="0"/>
              </a:rPr>
              <a:t>bodobács már alszik </a:t>
            </a:r>
            <a:r>
              <a:rPr lang="hu-HU" sz="1500" dirty="0" smtClean="0">
                <a:latin typeface="Candara" panose="020E0502030303020204" pitchFamily="34" charset="0"/>
              </a:rPr>
              <a:t>mélyen,</a:t>
            </a:r>
          </a:p>
          <a:p>
            <a:r>
              <a:rPr lang="hu-HU" sz="1500" dirty="0" smtClean="0">
                <a:latin typeface="Candara" panose="020E0502030303020204" pitchFamily="34" charset="0"/>
              </a:rPr>
              <a:t>Nyári </a:t>
            </a:r>
            <a:r>
              <a:rPr lang="hu-HU" sz="1500" dirty="0">
                <a:latin typeface="Candara" panose="020E0502030303020204" pitchFamily="34" charset="0"/>
              </a:rPr>
              <a:t>vasárnap, csillagfényben. </a:t>
            </a:r>
            <a:endParaRPr lang="hu-HU" sz="1500" dirty="0" smtClean="0">
              <a:latin typeface="Candara" panose="020E0502030303020204" pitchFamily="34" charset="0"/>
            </a:endParaRPr>
          </a:p>
          <a:p>
            <a:r>
              <a:rPr lang="hu-HU" sz="1500" dirty="0" smtClean="0">
                <a:latin typeface="Candara" panose="020E0502030303020204" pitchFamily="34" charset="0"/>
              </a:rPr>
              <a:t>(</a:t>
            </a:r>
            <a:r>
              <a:rPr lang="hu-HU" sz="1500" dirty="0">
                <a:latin typeface="Candara" panose="020E0502030303020204" pitchFamily="34" charset="0"/>
              </a:rPr>
              <a:t>Bartos Erika)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7045" y="2057399"/>
            <a:ext cx="4354562" cy="321722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589555" y="6322925"/>
            <a:ext cx="5349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https://www.bartoserika.hu/konyvek/versek/bodobacs</a:t>
            </a:r>
            <a:endParaRPr lang="tr-TR" dirty="0"/>
          </a:p>
        </p:txBody>
      </p:sp>
      <p:pic>
        <p:nvPicPr>
          <p:cNvPr id="36866" name="Picture 2" descr="https://upload.wikimedia.org/wikipedia/commons/thumb/9/9f/Pyrrhocoris_apterus_%28aka%29.jpg/220px-Pyrrhocoris_apterus_%28aka%29.jpg?fbclid=IwAR01seqCaOxrcrIZz_vkovGVBls9cZ0qpJ1MNrzfYcPj51UeyGZcBl2DJt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9" y="2597305"/>
            <a:ext cx="1599422" cy="213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8891" y="4734715"/>
            <a:ext cx="15911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Kép: Wikipedia</a:t>
            </a:r>
          </a:p>
        </p:txBody>
      </p:sp>
    </p:spTree>
    <p:extLst>
      <p:ext uri="{BB962C8B-B14F-4D97-AF65-F5344CB8AC3E}">
        <p14:creationId xmlns:p14="http://schemas.microsoft.com/office/powerpoint/2010/main" val="8824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20436" y="258618"/>
            <a:ext cx="5892800" cy="6156325"/>
          </a:xfrm>
        </p:spPr>
        <p:txBody>
          <a:bodyPr>
            <a:noAutofit/>
          </a:bodyPr>
          <a:lstStyle/>
          <a:p>
            <a:r>
              <a:rPr lang="hu-HU" sz="1500" b="1" dirty="0" smtClean="0">
                <a:latin typeface="Candara" panose="020E0502030303020204" pitchFamily="34" charset="0"/>
                <a:hlinkClick r:id="rId2"/>
              </a:rPr>
              <a:t>Soroló</a:t>
            </a:r>
            <a:endParaRPr lang="hu-HU" sz="1500" b="1" dirty="0" smtClean="0">
              <a:latin typeface="Candara" panose="020E0502030303020204" pitchFamily="34" charset="0"/>
            </a:endParaRPr>
          </a:p>
          <a:p>
            <a:endParaRPr lang="hu-HU" sz="1500" b="1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G</a:t>
            </a:r>
            <a:r>
              <a:rPr lang="hu-HU" sz="1600" dirty="0">
                <a:latin typeface="Candara" panose="020E0502030303020204" pitchFamily="34" charset="0"/>
              </a:rPr>
              <a:t>...r...l a, g...r...l a, g...r...l a labda,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borul </a:t>
            </a:r>
            <a:r>
              <a:rPr lang="hu-HU" sz="1600" dirty="0">
                <a:latin typeface="Candara" panose="020E0502030303020204" pitchFamily="34" charset="0"/>
              </a:rPr>
              <a:t>a borul a borul a k...</a:t>
            </a:r>
            <a:r>
              <a:rPr lang="hu-HU" sz="1600" dirty="0" err="1">
                <a:latin typeface="Candara" panose="020E0502030303020204" pitchFamily="34" charset="0"/>
              </a:rPr>
              <a:t>nn</a:t>
            </a:r>
            <a:r>
              <a:rPr lang="hu-HU" sz="1600" dirty="0">
                <a:latin typeface="Candara" panose="020E0502030303020204" pitchFamily="34" charset="0"/>
              </a:rPr>
              <a:t>....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P</a:t>
            </a:r>
            <a:r>
              <a:rPr lang="hu-HU" sz="1600" dirty="0">
                <a:latin typeface="Candara" panose="020E0502030303020204" pitchFamily="34" charset="0"/>
              </a:rPr>
              <a:t>...r...g a, p...r...g a, p...r...g az orsó,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pereg </a:t>
            </a:r>
            <a:r>
              <a:rPr lang="hu-HU" sz="1600" dirty="0">
                <a:latin typeface="Candara" panose="020E0502030303020204" pitchFamily="34" charset="0"/>
              </a:rPr>
              <a:t>a, pereg a, pereg a b...</a:t>
            </a:r>
            <a:r>
              <a:rPr lang="hu-HU" sz="1600" dirty="0" err="1">
                <a:latin typeface="Candara" panose="020E0502030303020204" pitchFamily="34" charset="0"/>
              </a:rPr>
              <a:t>rs</a:t>
            </a:r>
            <a:r>
              <a:rPr lang="hu-HU" sz="1600" dirty="0">
                <a:latin typeface="Candara" panose="020E0502030303020204" pitchFamily="34" charset="0"/>
              </a:rPr>
              <a:t>....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Lobog </a:t>
            </a:r>
            <a:r>
              <a:rPr lang="hu-HU" sz="1600" dirty="0">
                <a:latin typeface="Candara" panose="020E0502030303020204" pitchFamily="34" charset="0"/>
              </a:rPr>
              <a:t>a, lobog a lobog a sz...l...g,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err="1" smtClean="0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...b...g a, 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...b...g a, 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...b...g a patak</a:t>
            </a:r>
            <a:r>
              <a:rPr lang="hu-HU" sz="1600" dirty="0" smtClean="0">
                <a:latin typeface="Candara" panose="020E0502030303020204" pitchFamily="34" charset="0"/>
              </a:rPr>
              <a:t>.</a:t>
            </a:r>
          </a:p>
          <a:p>
            <a:r>
              <a:rPr lang="hu-HU" sz="1600" dirty="0" smtClean="0">
                <a:latin typeface="Candara" panose="020E0502030303020204" pitchFamily="34" charset="0"/>
              </a:rPr>
              <a:t> </a:t>
            </a:r>
            <a:r>
              <a:rPr lang="hu-HU" sz="1600" dirty="0">
                <a:latin typeface="Candara" panose="020E0502030303020204" pitchFamily="34" charset="0"/>
              </a:rPr>
              <a:t>Sz...l...d a, sz...l...d a, sz...l...d a csikó,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f</a:t>
            </a:r>
            <a:r>
              <a:rPr lang="hu-HU" sz="1600" dirty="0">
                <a:latin typeface="Candara" panose="020E0502030303020204" pitchFamily="34" charset="0"/>
              </a:rPr>
              <a:t>...</a:t>
            </a:r>
            <a:r>
              <a:rPr lang="hu-HU" sz="1600" dirty="0" err="1">
                <a:latin typeface="Candara" panose="020E0502030303020204" pitchFamily="34" charset="0"/>
              </a:rPr>
              <a:t>ty</a:t>
            </a:r>
            <a:r>
              <a:rPr lang="hu-HU" sz="1600" dirty="0">
                <a:latin typeface="Candara" panose="020E0502030303020204" pitchFamily="34" charset="0"/>
              </a:rPr>
              <a:t>...l a, f...</a:t>
            </a:r>
            <a:r>
              <a:rPr lang="hu-HU" sz="1600" dirty="0" err="1">
                <a:latin typeface="Candara" panose="020E0502030303020204" pitchFamily="34" charset="0"/>
              </a:rPr>
              <a:t>ty</a:t>
            </a:r>
            <a:r>
              <a:rPr lang="hu-HU" sz="1600" dirty="0">
                <a:latin typeface="Candara" panose="020E0502030303020204" pitchFamily="34" charset="0"/>
              </a:rPr>
              <a:t>...l a , f...</a:t>
            </a:r>
            <a:r>
              <a:rPr lang="hu-HU" sz="1600" dirty="0" err="1">
                <a:latin typeface="Candara" panose="020E0502030303020204" pitchFamily="34" charset="0"/>
              </a:rPr>
              <a:t>ty</a:t>
            </a:r>
            <a:r>
              <a:rPr lang="hu-HU" sz="1600" dirty="0">
                <a:latin typeface="Candara" panose="020E0502030303020204" pitchFamily="34" charset="0"/>
              </a:rPr>
              <a:t>...l a rigó.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Forog </a:t>
            </a:r>
            <a:r>
              <a:rPr lang="hu-HU" sz="1600" dirty="0">
                <a:latin typeface="Candara" panose="020E0502030303020204" pitchFamily="34" charset="0"/>
              </a:rPr>
              <a:t>a, forog a, forog a k...r...k,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csipog </a:t>
            </a:r>
            <a:r>
              <a:rPr lang="hu-HU" sz="1600" dirty="0">
                <a:latin typeface="Candara" panose="020E0502030303020204" pitchFamily="34" charset="0"/>
              </a:rPr>
              <a:t>a csipog a csipog a v...r...b.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Csöpög </a:t>
            </a:r>
            <a:r>
              <a:rPr lang="hu-HU" sz="1600" dirty="0">
                <a:latin typeface="Candara" panose="020E0502030303020204" pitchFamily="34" charset="0"/>
              </a:rPr>
              <a:t>a, csöpög a, csöpög az ...s...,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r</a:t>
            </a:r>
            <a:r>
              <a:rPr lang="hu-HU" sz="1600" dirty="0">
                <a:latin typeface="Candara" panose="020E0502030303020204" pitchFamily="34" charset="0"/>
              </a:rPr>
              <a:t>...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...g a, r...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...g a, r...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...g a tető.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Csenget </a:t>
            </a:r>
            <a:r>
              <a:rPr lang="hu-HU" sz="1600" dirty="0">
                <a:latin typeface="Candara" panose="020E0502030303020204" pitchFamily="34" charset="0"/>
              </a:rPr>
              <a:t>a, csenget a, csenget a </a:t>
            </a:r>
            <a:r>
              <a:rPr lang="hu-HU" sz="1600" dirty="0" err="1">
                <a:latin typeface="Candara" panose="020E0502030303020204" pitchFamily="34" charset="0"/>
              </a:rPr>
              <a:t>cs</a:t>
            </a:r>
            <a:r>
              <a:rPr lang="hu-HU" sz="1600" dirty="0">
                <a:latin typeface="Candara" panose="020E0502030303020204" pitchFamily="34" charset="0"/>
              </a:rPr>
              <a:t>...</a:t>
            </a:r>
            <a:r>
              <a:rPr lang="hu-HU" sz="1600" dirty="0" err="1">
                <a:latin typeface="Candara" panose="020E0502030303020204" pitchFamily="34" charset="0"/>
              </a:rPr>
              <a:t>ng</a:t>
            </a:r>
            <a:r>
              <a:rPr lang="hu-HU" sz="1600" dirty="0">
                <a:latin typeface="Candara" panose="020E0502030303020204" pitchFamily="34" charset="0"/>
              </a:rPr>
              <a:t>...,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d</a:t>
            </a:r>
            <a:r>
              <a:rPr lang="hu-HU" sz="1600" dirty="0">
                <a:latin typeface="Candara" panose="020E0502030303020204" pitchFamily="34" charset="0"/>
              </a:rPr>
              <a:t>...</a:t>
            </a:r>
            <a:r>
              <a:rPr lang="hu-HU" sz="1600" dirty="0" err="1">
                <a:latin typeface="Candara" panose="020E0502030303020204" pitchFamily="34" charset="0"/>
              </a:rPr>
              <a:t>rran</a:t>
            </a:r>
            <a:r>
              <a:rPr lang="hu-HU" sz="1600" dirty="0">
                <a:latin typeface="Candara" panose="020E0502030303020204" pitchFamily="34" charset="0"/>
              </a:rPr>
              <a:t> a, </a:t>
            </a:r>
            <a:r>
              <a:rPr lang="hu-HU" sz="1600" dirty="0" smtClean="0">
                <a:latin typeface="Candara" panose="020E0502030303020204" pitchFamily="34" charset="0"/>
              </a:rPr>
              <a:t>d</a:t>
            </a:r>
            <a:r>
              <a:rPr lang="hu-HU" sz="1600" dirty="0">
                <a:latin typeface="Candara" panose="020E0502030303020204" pitchFamily="34" charset="0"/>
              </a:rPr>
              <a:t>...</a:t>
            </a:r>
            <a:r>
              <a:rPr lang="hu-HU" sz="1600" dirty="0" err="1">
                <a:latin typeface="Candara" panose="020E0502030303020204" pitchFamily="34" charset="0"/>
              </a:rPr>
              <a:t>rran</a:t>
            </a:r>
            <a:r>
              <a:rPr lang="hu-HU" sz="1600" dirty="0">
                <a:latin typeface="Candara" panose="020E0502030303020204" pitchFamily="34" charset="0"/>
              </a:rPr>
              <a:t> a, d...</a:t>
            </a:r>
            <a:r>
              <a:rPr lang="hu-HU" sz="1600" dirty="0" err="1">
                <a:latin typeface="Candara" panose="020E0502030303020204" pitchFamily="34" charset="0"/>
              </a:rPr>
              <a:t>rran</a:t>
            </a:r>
            <a:r>
              <a:rPr lang="hu-HU" sz="1600" dirty="0">
                <a:latin typeface="Candara" panose="020E0502030303020204" pitchFamily="34" charset="0"/>
              </a:rPr>
              <a:t> a pezsgő.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err="1" smtClean="0">
                <a:latin typeface="Candara" panose="020E0502030303020204" pitchFamily="34" charset="0"/>
              </a:rPr>
              <a:t>Rep</a:t>
            </a:r>
            <a:r>
              <a:rPr lang="hu-HU" sz="1600" dirty="0">
                <a:latin typeface="Candara" panose="020E0502030303020204" pitchFamily="34" charset="0"/>
              </a:rPr>
              <a:t>...l a, </a:t>
            </a:r>
            <a:r>
              <a:rPr lang="hu-HU" sz="1600" dirty="0" err="1">
                <a:latin typeface="Candara" panose="020E0502030303020204" pitchFamily="34" charset="0"/>
              </a:rPr>
              <a:t>rep</a:t>
            </a:r>
            <a:r>
              <a:rPr lang="hu-HU" sz="1600" dirty="0">
                <a:latin typeface="Candara" panose="020E0502030303020204" pitchFamily="34" charset="0"/>
              </a:rPr>
              <a:t>...l a, </a:t>
            </a:r>
            <a:r>
              <a:rPr lang="hu-HU" sz="1600" dirty="0" err="1">
                <a:latin typeface="Candara" panose="020E0502030303020204" pitchFamily="34" charset="0"/>
              </a:rPr>
              <a:t>rep</a:t>
            </a:r>
            <a:r>
              <a:rPr lang="hu-HU" sz="1600" dirty="0">
                <a:latin typeface="Candara" panose="020E0502030303020204" pitchFamily="34" charset="0"/>
              </a:rPr>
              <a:t>...l a </a:t>
            </a:r>
            <a:r>
              <a:rPr lang="hu-HU" sz="1600" dirty="0" err="1" smtClean="0">
                <a:latin typeface="Candara" panose="020E0502030303020204" pitchFamily="34" charset="0"/>
              </a:rPr>
              <a:t>lepk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e</a:t>
            </a:r>
            <a:r>
              <a:rPr lang="hu-HU" sz="1600" dirty="0">
                <a:latin typeface="Candara" panose="020E0502030303020204" pitchFamily="34" charset="0"/>
              </a:rPr>
              <a:t>, ...</a:t>
            </a:r>
            <a:r>
              <a:rPr lang="hu-HU" sz="1600" dirty="0" err="1">
                <a:latin typeface="Candara" panose="020E0502030303020204" pitchFamily="34" charset="0"/>
              </a:rPr>
              <a:t>lalszom</a:t>
            </a:r>
            <a:r>
              <a:rPr lang="hu-HU" sz="1600" dirty="0">
                <a:latin typeface="Candara" panose="020E0502030303020204" pitchFamily="34" charset="0"/>
              </a:rPr>
              <a:t>, ...</a:t>
            </a:r>
            <a:r>
              <a:rPr lang="hu-HU" sz="1600" dirty="0" err="1">
                <a:latin typeface="Candara" panose="020E0502030303020204" pitchFamily="34" charset="0"/>
              </a:rPr>
              <a:t>lalszom</a:t>
            </a:r>
            <a:r>
              <a:rPr lang="hu-HU" sz="1600" dirty="0">
                <a:latin typeface="Candara" panose="020E0502030303020204" pitchFamily="34" charset="0"/>
              </a:rPr>
              <a:t>, ...</a:t>
            </a:r>
            <a:r>
              <a:rPr lang="hu-HU" sz="1600" dirty="0" err="1">
                <a:latin typeface="Candara" panose="020E0502030303020204" pitchFamily="34" charset="0"/>
              </a:rPr>
              <a:t>lalszom</a:t>
            </a:r>
            <a:r>
              <a:rPr lang="hu-HU" sz="1600" dirty="0">
                <a:latin typeface="Candara" panose="020E0502030303020204" pitchFamily="34" charset="0"/>
              </a:rPr>
              <a:t> ...</a:t>
            </a:r>
            <a:r>
              <a:rPr lang="hu-HU" sz="1600" dirty="0" err="1">
                <a:latin typeface="Candara" panose="020E0502030303020204" pitchFamily="34" charset="0"/>
              </a:rPr>
              <a:t>st</a:t>
            </a:r>
            <a:r>
              <a:rPr lang="hu-HU" sz="1600" dirty="0">
                <a:latin typeface="Candara" panose="020E0502030303020204" pitchFamily="34" charset="0"/>
              </a:rPr>
              <a:t>.... </a:t>
            </a:r>
            <a:endParaRPr lang="hu-HU" sz="1600" dirty="0" smtClean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(</a:t>
            </a:r>
            <a:r>
              <a:rPr lang="hu-HU" sz="1600" dirty="0">
                <a:latin typeface="Candara" panose="020E0502030303020204" pitchFamily="34" charset="0"/>
              </a:rPr>
              <a:t>Bartos </a:t>
            </a:r>
            <a:r>
              <a:rPr lang="hu-HU" sz="1600" dirty="0" smtClean="0">
                <a:latin typeface="Candara" panose="020E0502030303020204" pitchFamily="34" charset="0"/>
              </a:rPr>
              <a:t>Erika)</a:t>
            </a:r>
            <a:endParaRPr lang="hu-HU" sz="1500" dirty="0">
              <a:latin typeface="Candara" panose="020E0502030303020204" pitchFamily="34" charset="0"/>
            </a:endParaRPr>
          </a:p>
        </p:txBody>
      </p:sp>
      <p:pic>
        <p:nvPicPr>
          <p:cNvPr id="2050" name="Picture 2" descr="https://www.bartoserika.hu/bartoserika_uploads/images/konyvek/versek/sorolo/sorol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179" y="612689"/>
            <a:ext cx="3837941" cy="544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562948" y="6174389"/>
            <a:ext cx="5022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https://www.bartoserika.hu/konyvek/versek/sorolo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93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29673" y="166254"/>
            <a:ext cx="5892800" cy="6156325"/>
          </a:xfrm>
        </p:spPr>
        <p:txBody>
          <a:bodyPr>
            <a:noAutofit/>
          </a:bodyPr>
          <a:lstStyle/>
          <a:p>
            <a:r>
              <a:rPr lang="hu-HU" sz="1500" b="1" dirty="0" smtClean="0">
                <a:latin typeface="Candara" panose="020E0502030303020204" pitchFamily="34" charset="0"/>
              </a:rPr>
              <a:t>Soroló</a:t>
            </a:r>
          </a:p>
          <a:p>
            <a:endParaRPr lang="hu-HU" sz="1500" b="1" dirty="0" smtClean="0">
              <a:latin typeface="Candara" panose="020E0502030303020204" pitchFamily="34" charset="0"/>
            </a:endParaRPr>
          </a:p>
          <a:p>
            <a:r>
              <a:rPr lang="hu-HU" sz="1600" dirty="0">
                <a:latin typeface="Candara" panose="020E0502030303020204" pitchFamily="34" charset="0"/>
              </a:rPr>
              <a:t>Gurul a, gurul a, gurul a labda,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borul a borul a borul a kanna.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Pörög a, pörög a, pörög az orsó,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pereg a, pereg a, pereg a borsó.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Lobog a, lobog a lobog a szalag,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csobog a, csobog a, csobog a patak.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Szalad a, szalad a, szalad a csikó,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fütyül a, fütyül a , fütyül a rigó.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Forog a, forog a, forog a kerék,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csipog a csipog a csipog a veréb.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Csöpög a, csöpög a, csöpög az eső,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recseg a recseg a, recseg a tető.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Csenget a, csenget a, csenget a csengő,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durran a, durran a, durran a pezsgő.</a:t>
            </a:r>
          </a:p>
          <a:p>
            <a:r>
              <a:rPr lang="hu-HU" sz="1600" dirty="0">
                <a:latin typeface="Candara" panose="020E0502030303020204" pitchFamily="34" charset="0"/>
              </a:rPr>
              <a:t>Repül a, repül a, repül a lepke,</a:t>
            </a:r>
          </a:p>
          <a:p>
            <a:r>
              <a:rPr lang="hu-HU" sz="1600" dirty="0">
                <a:latin typeface="Candara" panose="020E0502030303020204" pitchFamily="34" charset="0"/>
              </a:rPr>
              <a:t>elalszom, elalszom, elalszom este</a:t>
            </a:r>
            <a:r>
              <a:rPr lang="hu-HU" sz="1600" dirty="0" smtClean="0">
                <a:latin typeface="Candara" panose="020E0502030303020204" pitchFamily="34" charset="0"/>
              </a:rPr>
              <a:t>.</a:t>
            </a:r>
            <a:endParaRPr lang="hu-HU" sz="1600" dirty="0">
              <a:latin typeface="Candara" panose="020E0502030303020204" pitchFamily="34" charset="0"/>
            </a:endParaRPr>
          </a:p>
          <a:p>
            <a:r>
              <a:rPr lang="hu-HU" sz="1600" dirty="0" smtClean="0">
                <a:latin typeface="Candara" panose="020E0502030303020204" pitchFamily="34" charset="0"/>
              </a:rPr>
              <a:t>(</a:t>
            </a:r>
            <a:r>
              <a:rPr lang="hu-HU" sz="1600" dirty="0">
                <a:latin typeface="Candara" panose="020E0502030303020204" pitchFamily="34" charset="0"/>
              </a:rPr>
              <a:t>Bartos </a:t>
            </a:r>
            <a:r>
              <a:rPr lang="hu-HU" sz="1600" dirty="0" smtClean="0">
                <a:latin typeface="Candara" panose="020E0502030303020204" pitchFamily="34" charset="0"/>
              </a:rPr>
              <a:t>Erika)</a:t>
            </a:r>
            <a:endParaRPr lang="hu-HU" sz="1500" dirty="0">
              <a:latin typeface="Candara" panose="020E0502030303020204" pitchFamily="34" charset="0"/>
            </a:endParaRPr>
          </a:p>
        </p:txBody>
      </p:sp>
      <p:pic>
        <p:nvPicPr>
          <p:cNvPr id="4" name="Picture 2" descr="https://www.bartoserika.hu/bartoserika_uploads/images/konyvek/versek/sorolo/soro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179" y="612689"/>
            <a:ext cx="3837941" cy="544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562948" y="6174389"/>
            <a:ext cx="5022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https://www.bartoserika.hu/konyvek/versek/sorolo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539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2020-05-08T19:49:07Z</dcterms:created>
  <dcterms:modified xsi:type="dcterms:W3CDTF">2020-05-08T19:49:27Z</dcterms:modified>
</cp:coreProperties>
</file>