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316" r:id="rId3"/>
    <p:sldId id="317" r:id="rId4"/>
    <p:sldId id="301" r:id="rId5"/>
    <p:sldId id="292" r:id="rId6"/>
    <p:sldId id="319" r:id="rId7"/>
    <p:sldId id="259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87388-A0D9-6C0F-7C70-98C4F9EF9877}" v="165" dt="2021-02-27T19:06:50.807"/>
    <p1510:client id="{0F71AF9F-807A-2000-7928-FAB23FE9DDE0}" v="587" dt="2021-02-27T19:52:54.787"/>
    <p1510:client id="{822C0F12-355F-0FFE-DD02-EBB980F6F0AD}" v="1560" dt="2021-02-27T18:54:33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3C26-217B-42CB-8CD9-F38E858D189F}" type="datetimeFigureOut">
              <a:rPr lang="hy-AM" smtClean="0"/>
              <a:t>11.05.2022</a:t>
            </a:fld>
            <a:endParaRPr lang="hy-AM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y-AM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hy-AM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86737-FD54-411D-9A4B-7EB4D6C11AB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7349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Sanallık, </a:t>
            </a:r>
            <a:r>
              <a:rPr lang="tr-TR" sz="12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postmodern</a:t>
            </a:r>
            <a:r>
              <a:rPr lang="tr-TR" sz="12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kültürlerin ve teknolojik olarak gelişmiş toplumların ortak bir özelliğidir.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86737-FD54-411D-9A4B-7EB4D6C11ABE}" type="slidenum">
              <a:rPr lang="hy-AM" smtClean="0"/>
              <a:t>4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1588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4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ovuncmeric/yeni-medya-nedir-yeni-medyann-zellikleri-nelerdi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3CB6DD-C22B-4EF4-A656-914DA820A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23" b="12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6374622-E185-4C9F-90C1-D6D317F9A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3638" y="180305"/>
            <a:ext cx="7572776" cy="149395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/>
                <a:cs typeface="Calibri Light"/>
              </a:rPr>
              <a:t>Yeni Medyada Ermeni Folkloru</a:t>
            </a:r>
            <a:br>
              <a:rPr lang="tr-TR" sz="4000" dirty="0" smtClean="0">
                <a:latin typeface="Times New Roman"/>
                <a:cs typeface="Calibri Light"/>
              </a:rPr>
            </a:br>
            <a:endParaRPr lang="tr-TR" sz="4000" dirty="0">
              <a:latin typeface="Times New Roman"/>
              <a:cs typeface="Times New Roman"/>
            </a:endParaRPr>
          </a:p>
        </p:txBody>
      </p:sp>
      <p:cxnSp>
        <p:nvCxnSpPr>
          <p:cNvPr id="21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7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8530"/>
          <a:stretch/>
        </p:blipFill>
        <p:spPr>
          <a:xfrm>
            <a:off x="0" y="0"/>
            <a:ext cx="12321298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E0A5C5C-2A95-428E-9F6A-0D29EBD57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056F38F-7C4E-461D-8709-7D0024AE1F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7278469-3C3C-49CE-AEEE-E176A4900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F8AE142-D696-4767-87D8-CC29FF1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400722" cy="3215373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Sanallık</a:t>
            </a:r>
            <a:br>
              <a:rPr lang="tr-TR" sz="3600" b="1" dirty="0" smtClean="0">
                <a:solidFill>
                  <a:schemeClr val="bg1"/>
                </a:solidFill>
              </a:rPr>
            </a:br>
            <a:r>
              <a:rPr lang="tr-TR" sz="3600" b="1" dirty="0" smtClean="0">
                <a:solidFill>
                  <a:schemeClr val="bg1"/>
                </a:solidFill>
              </a:rPr>
              <a:t>Sibernetik</a:t>
            </a:r>
            <a:br>
              <a:rPr lang="tr-TR" sz="3600" b="1" dirty="0" smtClean="0">
                <a:solidFill>
                  <a:schemeClr val="bg1"/>
                </a:solidFill>
              </a:rPr>
            </a:br>
            <a:r>
              <a:rPr lang="tr-TR" sz="3600" b="1" dirty="0" smtClean="0">
                <a:solidFill>
                  <a:schemeClr val="bg1"/>
                </a:solidFill>
              </a:rPr>
              <a:t>Siber Kültür</a:t>
            </a:r>
            <a:br>
              <a:rPr lang="tr-TR" sz="3600" b="1" dirty="0" smtClean="0">
                <a:solidFill>
                  <a:schemeClr val="bg1"/>
                </a:solidFill>
              </a:rPr>
            </a:br>
            <a:r>
              <a:rPr lang="tr-TR" sz="3600" b="1" dirty="0" smtClean="0">
                <a:solidFill>
                  <a:schemeClr val="bg1"/>
                </a:solidFill>
              </a:rPr>
              <a:t>Sanal Cemaat</a:t>
            </a:r>
            <a:br>
              <a:rPr lang="tr-TR" sz="3600" b="1" dirty="0" smtClean="0">
                <a:solidFill>
                  <a:schemeClr val="bg1"/>
                </a:solidFill>
              </a:rPr>
            </a:br>
            <a:r>
              <a:rPr lang="tr-TR" sz="3600" b="1" dirty="0" smtClean="0">
                <a:solidFill>
                  <a:schemeClr val="bg1"/>
                </a:solidFill>
              </a:rPr>
              <a:t>Hareketsiz Toplumsallaşma</a:t>
            </a:r>
            <a:br>
              <a:rPr lang="tr-TR" sz="3600" b="1" dirty="0" smtClean="0">
                <a:solidFill>
                  <a:schemeClr val="bg1"/>
                </a:solidFill>
              </a:rPr>
            </a:br>
            <a:r>
              <a:rPr lang="tr-TR" sz="3600" b="1" dirty="0" smtClean="0">
                <a:solidFill>
                  <a:schemeClr val="bg1"/>
                </a:solidFill>
              </a:rPr>
              <a:t/>
            </a:r>
            <a:br>
              <a:rPr lang="tr-TR" sz="3600" b="1" dirty="0" smtClean="0">
                <a:solidFill>
                  <a:schemeClr val="bg1"/>
                </a:solidFill>
              </a:rPr>
            </a:br>
            <a:endParaRPr lang="tr-TR" sz="36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3DC754C-7E09-422D-A8BB-AF632E90D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="" xmlns:a16="http://schemas.microsoft.com/office/drawing/2014/main" id="{4C6598AB-1C17-4D54-951C-A082D94AC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="" xmlns:a16="http://schemas.microsoft.com/office/drawing/2014/main" id="{C83B66D7-137D-4AC1-B172-53D60F08BE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6B92503-6984-4D15-8B98-8718709B78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08DDF938-524E-4C18-A47D-C00627832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75982C5-D906-4439-B3A4-B69D6C13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652332" cy="547830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tr-TR" sz="2400" dirty="0">
              <a:solidFill>
                <a:schemeClr val="bg1"/>
              </a:solidFill>
            </a:endParaRPr>
          </a:p>
        </p:txBody>
      </p:sp>
      <p:grpSp>
        <p:nvGrpSpPr>
          <p:cNvPr id="35" name="Graphic 185">
            <a:extLst>
              <a:ext uri="{FF2B5EF4-FFF2-40B4-BE49-F238E27FC236}">
                <a16:creationId xmlns="" xmlns:a16="http://schemas.microsoft.com/office/drawing/2014/main" id="{3773FAF5-C452-4455-9411-D6AF5EBD4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ECA0D96-F63C-4F7B-BE16-0F3FE76D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4F83A81-0546-400A-918A-90C9C48B81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741F692-A5B6-4215-86D9-B1FD4FF26A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C0876CB-9C60-4580-8FED-CD64EC766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879B3B7-48DB-4D3A-BB33-02766EAD3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30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ğ ve düğümlerden oluşan küre">
            <a:extLst>
              <a:ext uri="{FF2B5EF4-FFF2-40B4-BE49-F238E27FC236}">
                <a16:creationId xmlns="" xmlns:a16="http://schemas.microsoft.com/office/drawing/2014/main" id="{F0F1F44B-8AD1-4F6D-8C8C-2447BEE75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1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7" name="Group 20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1B75D3E-C88A-4DF3-8DB6-B943A7EC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10105"/>
            <a:ext cx="5245927" cy="59616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tr-TR" sz="15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tr-TR" sz="15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tr-TR" sz="15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tr-TR" sz="15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tr-TR" sz="15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tr-TR" sz="15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Sanal </a:t>
            </a:r>
            <a:r>
              <a:rPr lang="tr-TR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kelimesi gerçekte var olmayıp zihinde tasarlanan kavramları, olguları, mekânları tanımlamak için kullanılan, “sanmak” fiilinden türemiş bir kavramdır ve gerçeği değil, gerçek sanılanı kapsamaktadır.</a:t>
            </a:r>
            <a:endParaRPr lang="tr-TR" sz="20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pPr marL="0" indent="0">
              <a:buNone/>
            </a:pPr>
            <a:endParaRPr lang="tr-TR" sz="20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Sanallık</a:t>
            </a:r>
            <a:r>
              <a:rPr lang="tr-TR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ara yüzey ile kullanıcının kurduğu iletişim niteliğini açıklamaktadır. Sanallık, kullanıcıya orada olma hissi yaratır. </a:t>
            </a:r>
            <a:endParaRPr lang="tr-TR" sz="20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pPr marL="342900" indent="-342900">
              <a:buAutoNum type="romanUcPeriod"/>
            </a:pPr>
            <a:endParaRPr lang="tr-TR" sz="20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pPr marL="342900" indent="-342900">
              <a:buAutoNum type="romanUcPeriod"/>
            </a:pPr>
            <a:endParaRPr lang="tr-TR" sz="1500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grpSp>
        <p:nvGrpSpPr>
          <p:cNvPr id="25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57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 descr="metin, vektör grafikler içeren bir resim&#10;&#10;Açıklama otomatik olarak oluşturuldu">
            <a:extLst>
              <a:ext uri="{FF2B5EF4-FFF2-40B4-BE49-F238E27FC236}">
                <a16:creationId xmlns="" xmlns:a16="http://schemas.microsoft.com/office/drawing/2014/main" id="{E323201D-81F2-499F-A465-7B3597508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21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A4206507-76F5-4316-AAF5-4EAFEE5EBD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BC2B61-D77E-45AB-8722-15BC6A718A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0850D0D2-9FD8-41C3-AAAC-70455826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800" y="2678890"/>
            <a:ext cx="3366890" cy="12071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/>
                <a:cs typeface="Calibri"/>
              </a:rPr>
              <a:t>SİBER KÜLTÜR</a:t>
            </a:r>
            <a:endParaRPr lang="en-US" sz="320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9147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="" xmlns:a16="http://schemas.microsoft.com/office/drawing/2014/main" id="{A7AE9375-4664-4DB2-922D-2782A6E43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8">
            <a:extLst>
              <a:ext uri="{FF2B5EF4-FFF2-40B4-BE49-F238E27FC236}">
                <a16:creationId xmlns="" xmlns:a16="http://schemas.microsoft.com/office/drawing/2014/main" id="{EE504C98-6397-41C1-A8D8-2D9C4ED30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19347EA-6DB3-429F-8ED9-99173296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573" y="975599"/>
            <a:ext cx="9406666" cy="49351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tr-TR" dirty="0" smtClean="0">
              <a:solidFill>
                <a:schemeClr val="bg1"/>
              </a:solidFill>
              <a:ea typeface="+mn-lt"/>
              <a:cs typeface="+mn-lt"/>
            </a:endParaRPr>
          </a:p>
          <a:p>
            <a:endParaRPr lang="tr-TR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tr-TR" dirty="0" smtClean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tr-TR" dirty="0" smtClean="0">
                <a:solidFill>
                  <a:schemeClr val="bg1"/>
                </a:solidFill>
                <a:ea typeface="+mn-lt"/>
                <a:cs typeface="+mn-lt"/>
              </a:rPr>
              <a:t>Literatürde </a:t>
            </a:r>
            <a:r>
              <a:rPr lang="tr-TR" dirty="0">
                <a:solidFill>
                  <a:schemeClr val="bg1"/>
                </a:solidFill>
                <a:ea typeface="+mn-lt"/>
                <a:cs typeface="+mn-lt"/>
              </a:rPr>
              <a:t>“siber” (</a:t>
            </a:r>
            <a:r>
              <a:rPr lang="tr-TR" dirty="0" err="1">
                <a:solidFill>
                  <a:schemeClr val="bg1"/>
                </a:solidFill>
                <a:ea typeface="+mn-lt"/>
                <a:cs typeface="+mn-lt"/>
              </a:rPr>
              <a:t>cyber</a:t>
            </a:r>
            <a:r>
              <a:rPr lang="tr-TR" dirty="0">
                <a:solidFill>
                  <a:schemeClr val="bg1"/>
                </a:solidFill>
                <a:ea typeface="+mn-lt"/>
                <a:cs typeface="+mn-lt"/>
              </a:rPr>
              <a:t>) terimi “bir süreç ya da operasyonun otomatik kontrolü” karşılığı olarak internet ağlarının işleyişini ifade etmek amacıyla kullanılırken; “sanal” (</a:t>
            </a:r>
            <a:r>
              <a:rPr lang="tr-TR" dirty="0" err="1">
                <a:solidFill>
                  <a:schemeClr val="bg1"/>
                </a:solidFill>
                <a:ea typeface="+mn-lt"/>
                <a:cs typeface="+mn-lt"/>
              </a:rPr>
              <a:t>virtual</a:t>
            </a:r>
            <a:r>
              <a:rPr lang="tr-TR" dirty="0">
                <a:solidFill>
                  <a:schemeClr val="bg1"/>
                </a:solidFill>
                <a:ea typeface="+mn-lt"/>
                <a:cs typeface="+mn-lt"/>
              </a:rPr>
              <a:t>) terimi daha çok “gerçekte olmayan fakat zihinde tasarlanan” olguyu ifade etmekte kullanılmaktadır.</a:t>
            </a:r>
          </a:p>
          <a:p>
            <a:r>
              <a:rPr lang="tr-TR" dirty="0">
                <a:solidFill>
                  <a:schemeClr val="bg1"/>
                </a:solidFill>
                <a:ea typeface="+mn-lt"/>
                <a:cs typeface="+mn-lt"/>
              </a:rPr>
              <a:t>İlk olarak 1958 yılında Louis </a:t>
            </a:r>
            <a:r>
              <a:rPr lang="tr-TR" dirty="0" err="1">
                <a:solidFill>
                  <a:schemeClr val="bg1"/>
                </a:solidFill>
                <a:ea typeface="+mn-lt"/>
                <a:cs typeface="+mn-lt"/>
              </a:rPr>
              <a:t>Couffignal</a:t>
            </a:r>
            <a:r>
              <a:rPr lang="tr-TR" dirty="0">
                <a:solidFill>
                  <a:schemeClr val="bg1"/>
                </a:solidFill>
                <a:ea typeface="+mn-lt"/>
                <a:cs typeface="+mn-lt"/>
              </a:rPr>
              <a:t> tarafından kullanılan “siber” kelimesi "internete ait olan" ve "sanal gerçeklik" anlamlarında ve “sibernetik” biliminde kullanılmıştır. </a:t>
            </a:r>
            <a:endParaRPr lang="tr-TR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="" xmlns:a16="http://schemas.microsoft.com/office/drawing/2014/main" id="{9DD005C1-8C51-42D6-9BEE-B9B838497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7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1C5B1A9-AC99-497F-B421-322BC060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tr-TR" sz="6200">
                <a:solidFill>
                  <a:schemeClr val="bg1"/>
                </a:solidFill>
                <a:cs typeface="Calibri Light"/>
              </a:rPr>
              <a:t>KAYNAKLAR</a:t>
            </a:r>
            <a:endParaRPr lang="tr-TR" sz="62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7633D1-6EE6-4118-B9F0-B363477BE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AD7FFC6-42A9-49CB-B5E9-B3F6B0383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74A3D2F-A25F-4EA2-AE32-0FDF5363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797"/>
            <a:ext cx="5008901" cy="6052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Binark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Mutlu (2010). Nefret Söyleminin Yeni Medya Ortamında Dolaşıma Girmesi ve Türetilmesi. (Editör: Tuğrul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Çomu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). Yeni Medyada Nefret Söylemi (1. Baskı). İstanbul: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Kalkedon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Yayınları, 11-53. </a:t>
            </a: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Aygül, Eser (2013). Yeni Medyada Nefret Söyleminin Üretimi: Bir Toplumsal Paylaşım Ağı Olarak Facebook Örneği, Yüksek Lisans Tezi, Gazi Üniversitesi Sosyal Bilimler Enstitüsü, Ankara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  <a:hlinkClick r:id="rId2"/>
              </a:rPr>
              <a:t>https://www.slideshare.net/ovuncmeric/yeni-medya-nedir-yeni-medyann-zellikleri-nelerdir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(27.02.2021, 17.50)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Mutlu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Binark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Barış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Kılıçbay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İnternet Toplum, Kültür,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Epos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Yayınları, Ankara, s. 16.  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cs typeface="Calibri"/>
              </a:rPr>
              <a:t>Durmuş Koçak (2019). 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 Kültürün Yeni Medya Kullanıcılarının tercih ve Eğilimleri Üzerine Etkisi: Üniversite Öğrencilerine Yönelik Bir Uygulama.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Doktara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Tezi, İstanbul Gelişim Üniversitesi Sosyal Bilimler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Ensititüsü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İstanbul. 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pPr marL="285750" indent="-285750"/>
            <a:r>
              <a:rPr lang="tr-TR" sz="1800" dirty="0">
                <a:solidFill>
                  <a:schemeClr val="bg1"/>
                </a:solidFill>
                <a:latin typeface="Times New Roman"/>
                <a:cs typeface="Calibri"/>
              </a:rPr>
              <a:t>Uğur Dolgun, (2016). 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Kitle İletişim Araçları ve Yeni̇ Medya.</a:t>
            </a:r>
          </a:p>
          <a:p>
            <a:endParaRPr lang="tr-TR" sz="18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endParaRPr lang="tr-TR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5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188</Words>
  <Application>Microsoft Office PowerPoint</Application>
  <PresentationFormat>Geniş ekran</PresentationFormat>
  <Paragraphs>26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Ofis Teması</vt:lpstr>
      <vt:lpstr>Yeni Medyada Ermeni Folkloru </vt:lpstr>
      <vt:lpstr>PowerPoint Sunusu</vt:lpstr>
      <vt:lpstr>Sanallık Sibernetik Siber Kültür Sanal Cemaat Hareketsiz Toplumsallaşma  </vt:lpstr>
      <vt:lpstr>PowerPoint Sunusu</vt:lpstr>
      <vt:lpstr>PowerPoint Sunusu</vt:lpstr>
      <vt:lpstr>PowerPoint Sunusu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cihan</cp:lastModifiedBy>
  <cp:revision>776</cp:revision>
  <dcterms:created xsi:type="dcterms:W3CDTF">2021-02-27T12:29:12Z</dcterms:created>
  <dcterms:modified xsi:type="dcterms:W3CDTF">2022-05-11T14:09:19Z</dcterms:modified>
</cp:coreProperties>
</file>