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605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834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49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0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0175577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07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5787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41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24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4272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753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7517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t"/>
            <a:r>
              <a:rPr lang="tr-TR" dirty="0" err="1" smtClean="0">
                <a:effectLst/>
              </a:rPr>
              <a:t>Eukaryotic</a:t>
            </a:r>
            <a:r>
              <a:rPr lang="tr-TR" dirty="0" smtClean="0">
                <a:effectLst/>
              </a:rPr>
              <a:t> </a:t>
            </a:r>
            <a:r>
              <a:rPr lang="tr-TR" dirty="0">
                <a:effectLst/>
              </a:rPr>
              <a:t>Cell </a:t>
            </a:r>
            <a:r>
              <a:rPr lang="tr-TR" dirty="0" err="1">
                <a:effectLst/>
              </a:rPr>
              <a:t>Formation</a:t>
            </a:r>
            <a:endParaRPr lang="tr-TR" dirty="0"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84784"/>
            <a:ext cx="8229600" cy="4970024"/>
          </a:xfrm>
        </p:spPr>
        <p:txBody>
          <a:bodyPr>
            <a:normAutofit/>
          </a:bodyPr>
          <a:lstStyle/>
          <a:p>
            <a:r>
              <a:rPr lang="en-US" dirty="0"/>
              <a:t>There are 2 hypotheses:</a:t>
            </a:r>
          </a:p>
          <a:p>
            <a:r>
              <a:rPr lang="en-US" dirty="0"/>
              <a:t>Eukaryotes started as nuclei bearing lineages, and later acquired mitochondria and chloroplasts with endosymbiosis.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5144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AutoNum type="arabicPeriod"/>
            </a:pPr>
            <a:r>
              <a:rPr lang="en-US" dirty="0"/>
              <a:t>Phenotypic: morphological, metabolic, physiological and chemical characters</a:t>
            </a:r>
          </a:p>
          <a:p>
            <a:pPr marL="578358" indent="-514350">
              <a:buAutoNum type="arabicPeriod"/>
            </a:pPr>
            <a:r>
              <a:rPr lang="en-US" dirty="0"/>
              <a:t>Genotypic: emphasizes the characters of the genome.</a:t>
            </a:r>
          </a:p>
          <a:p>
            <a:pPr marL="578358" indent="-514350">
              <a:buAutoNum type="arabicPeriod"/>
            </a:pPr>
            <a:r>
              <a:rPr lang="en-US" dirty="0"/>
              <a:t>Phylogenetic: places organisms in an evolutionary framework.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3544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1781" y="1292872"/>
            <a:ext cx="10972800" cy="4572000"/>
          </a:xfrm>
        </p:spPr>
        <p:txBody>
          <a:bodyPr/>
          <a:lstStyle/>
          <a:p>
            <a:pPr>
              <a:buNone/>
            </a:pPr>
            <a:r>
              <a:rPr lang="en-US" b="1" dirty="0" err="1">
                <a:solidFill>
                  <a:srgbClr val="FFC000"/>
                </a:solidFill>
              </a:rPr>
              <a:t>Bergey’s</a:t>
            </a:r>
            <a:r>
              <a:rPr lang="en-US" b="1" dirty="0">
                <a:solidFill>
                  <a:srgbClr val="FFC000"/>
                </a:solidFill>
              </a:rPr>
              <a:t> Manual</a:t>
            </a:r>
          </a:p>
          <a:p>
            <a:pPr>
              <a:buNone/>
            </a:pPr>
            <a:r>
              <a:rPr lang="en-US" dirty="0"/>
              <a:t>Classification system in which Bacteria and </a:t>
            </a:r>
            <a:r>
              <a:rPr lang="en-US" dirty="0" err="1" smtClean="0"/>
              <a:t>Archae</a:t>
            </a: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are dealt mainly at taxonomic level</a:t>
            </a:r>
          </a:p>
          <a:p>
            <a:pPr>
              <a:buNone/>
            </a:pPr>
            <a:r>
              <a:rPr lang="tr-TR" b="1" dirty="0">
                <a:solidFill>
                  <a:srgbClr val="FFC000"/>
                </a:solidFill>
              </a:rPr>
              <a:t>P</a:t>
            </a:r>
            <a:r>
              <a:rPr lang="en-US" b="1" dirty="0" err="1" smtClean="0">
                <a:solidFill>
                  <a:srgbClr val="FFC000"/>
                </a:solidFill>
              </a:rPr>
              <a:t>rokaryotes</a:t>
            </a:r>
            <a:endParaRPr lang="en-US" b="1" dirty="0">
              <a:solidFill>
                <a:srgbClr val="FFC000"/>
              </a:solidFill>
            </a:endParaRPr>
          </a:p>
          <a:p>
            <a:pPr>
              <a:buNone/>
            </a:pPr>
            <a:r>
              <a:rPr lang="en-US" dirty="0"/>
              <a:t>It contains details about the enrichment, isolation and cultivation of Bacteria and </a:t>
            </a:r>
            <a:r>
              <a:rPr lang="en-US" dirty="0" err="1" smtClean="0"/>
              <a:t>Archae</a:t>
            </a:r>
            <a:r>
              <a:rPr lang="tr-TR" dirty="0" smtClean="0"/>
              <a:t>a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71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1700808"/>
            <a:ext cx="8229600" cy="6454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C000"/>
                </a:solidFill>
              </a:rPr>
              <a:t>b. </a:t>
            </a:r>
            <a:r>
              <a:rPr lang="tr-TR" dirty="0" smtClean="0"/>
              <a:t>H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 err="1"/>
              <a:t>Hypothesis</a:t>
            </a:r>
            <a:r>
              <a:rPr lang="tr-TR" dirty="0"/>
              <a:t>: </a:t>
            </a:r>
            <a:r>
              <a:rPr lang="tr-TR" dirty="0" err="1"/>
              <a:t>Eukaryotic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emerged</a:t>
            </a:r>
            <a:r>
              <a:rPr lang="tr-TR" dirty="0"/>
              <a:t> in </a:t>
            </a:r>
            <a:r>
              <a:rPr lang="tr-TR" dirty="0" err="1"/>
              <a:t>conjunction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H</a:t>
            </a:r>
            <a:r>
              <a:rPr lang="tr-TR" baseline="-25000" dirty="0"/>
              <a:t>2</a:t>
            </a:r>
            <a:r>
              <a:rPr lang="tr-TR" dirty="0"/>
              <a:t> </a:t>
            </a:r>
            <a:r>
              <a:rPr lang="tr-TR" dirty="0" err="1"/>
              <a:t>producer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 </a:t>
            </a:r>
            <a:r>
              <a:rPr lang="tr-TR" dirty="0" err="1"/>
              <a:t>species</a:t>
            </a:r>
            <a:r>
              <a:rPr lang="tr-TR" dirty="0"/>
              <a:t> (</a:t>
            </a:r>
            <a:r>
              <a:rPr lang="tr-TR" dirty="0" err="1"/>
              <a:t>forming</a:t>
            </a:r>
            <a:r>
              <a:rPr lang="tr-TR" dirty="0"/>
              <a:t> </a:t>
            </a:r>
            <a:r>
              <a:rPr lang="tr-TR" dirty="0" err="1"/>
              <a:t>mitochondria</a:t>
            </a:r>
            <a:r>
              <a:rPr lang="tr-TR" dirty="0"/>
              <a:t>) and a </a:t>
            </a:r>
            <a:r>
              <a:rPr lang="tr-TR" dirty="0" err="1"/>
              <a:t>host</a:t>
            </a:r>
            <a:r>
              <a:rPr lang="tr-TR" dirty="0"/>
              <a:t> H</a:t>
            </a:r>
            <a:r>
              <a:rPr lang="tr-TR" baseline="-25000" dirty="0"/>
              <a:t>2</a:t>
            </a:r>
            <a:r>
              <a:rPr lang="tr-TR" dirty="0"/>
              <a:t> </a:t>
            </a:r>
            <a:r>
              <a:rPr lang="tr-TR" dirty="0" err="1"/>
              <a:t>consumer</a:t>
            </a:r>
            <a:r>
              <a:rPr lang="tr-TR" dirty="0"/>
              <a:t> </a:t>
            </a:r>
            <a:r>
              <a:rPr lang="tr-TR" dirty="0" err="1" smtClean="0"/>
              <a:t>Archaea</a:t>
            </a:r>
            <a:r>
              <a:rPr lang="tr-TR" dirty="0" smtClean="0"/>
              <a:t> </a:t>
            </a:r>
            <a:r>
              <a:rPr lang="tr-TR" dirty="0" err="1"/>
              <a:t>species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752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Genes </a:t>
            </a:r>
            <a:r>
              <a:rPr lang="en-US" sz="3200" dirty="0" smtClean="0"/>
              <a:t>that</a:t>
            </a:r>
            <a:r>
              <a:rPr lang="tr-TR" sz="3200" dirty="0" smtClean="0"/>
              <a:t> are used</a:t>
            </a:r>
            <a:r>
              <a:rPr lang="en-US" sz="3200" dirty="0" smtClean="0"/>
              <a:t> </a:t>
            </a:r>
            <a:r>
              <a:rPr lang="en-US" sz="3200" dirty="0"/>
              <a:t>in phylogenetic analysis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02890" y="1435908"/>
            <a:ext cx="9866671" cy="5186048"/>
          </a:xfrm>
        </p:spPr>
        <p:txBody>
          <a:bodyPr>
            <a:normAutofit/>
          </a:bodyPr>
          <a:lstStyle/>
          <a:p>
            <a:r>
              <a:rPr lang="en-US" dirty="0"/>
              <a:t>Part of the small subunit of the 16S </a:t>
            </a:r>
            <a:r>
              <a:rPr lang="en-US" dirty="0" err="1"/>
              <a:t>rRNA</a:t>
            </a:r>
            <a:r>
              <a:rPr lang="en-US" dirty="0"/>
              <a:t> (prokaryote) and 18S </a:t>
            </a:r>
            <a:r>
              <a:rPr lang="en-US" dirty="0" err="1"/>
              <a:t>rRNA</a:t>
            </a:r>
            <a:r>
              <a:rPr lang="en-US" dirty="0"/>
              <a:t> (eukaryotic) </a:t>
            </a:r>
            <a:r>
              <a:rPr lang="en-US" dirty="0" smtClean="0"/>
              <a:t>ribosome</a:t>
            </a:r>
            <a:r>
              <a:rPr lang="tr-TR" dirty="0" smtClean="0"/>
              <a:t>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SSU </a:t>
            </a:r>
            <a:r>
              <a:rPr lang="en-US" b="1" dirty="0" err="1"/>
              <a:t>rRNA</a:t>
            </a:r>
            <a:r>
              <a:rPr lang="en-US" b="1" dirty="0"/>
              <a:t> </a:t>
            </a:r>
            <a:r>
              <a:rPr lang="en-US" dirty="0"/>
              <a:t>genes are excellent for phylogenetic analysis. Because;</a:t>
            </a:r>
          </a:p>
          <a:p>
            <a:r>
              <a:rPr lang="en-US" dirty="0"/>
              <a:t>Universally common</a:t>
            </a:r>
          </a:p>
          <a:p>
            <a:r>
              <a:rPr lang="en-US" dirty="0"/>
              <a:t>Functions fixed</a:t>
            </a:r>
          </a:p>
          <a:p>
            <a:r>
              <a:rPr lang="en-US" dirty="0"/>
              <a:t>Quite preserved</a:t>
            </a:r>
          </a:p>
          <a:p>
            <a:r>
              <a:rPr lang="en-US" dirty="0"/>
              <a:t>Enough length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445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SSU </a:t>
            </a:r>
            <a:r>
              <a:rPr lang="en-US" dirty="0" err="1"/>
              <a:t>rRNAs</a:t>
            </a:r>
            <a:r>
              <a:rPr lang="en-US" dirty="0"/>
              <a:t> are often insufficient to differentiate closely related species (other gene sequences and multiple genes are used to resolve this situation)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6344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562" y="179004"/>
            <a:ext cx="10972800" cy="139903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/>
              <a:t>Microbial</a:t>
            </a:r>
            <a:r>
              <a:rPr lang="tr-TR" dirty="0"/>
              <a:t> </a:t>
            </a:r>
            <a:r>
              <a:rPr lang="tr-TR" dirty="0" err="1"/>
              <a:t>Phylogeny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07574" y="1786402"/>
            <a:ext cx="8229600" cy="2225159"/>
          </a:xfrm>
        </p:spPr>
        <p:txBody>
          <a:bodyPr/>
          <a:lstStyle/>
          <a:p>
            <a:r>
              <a:rPr lang="en-US" dirty="0"/>
              <a:t>Cellular life in the world has evolved over 3 basic lines called "domains":</a:t>
            </a:r>
          </a:p>
          <a:p>
            <a:r>
              <a:rPr lang="en-US" dirty="0"/>
              <a:t>Bacteria, Archaea and Eukarya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385441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Bacteria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been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/>
              <a:t>than</a:t>
            </a:r>
            <a:r>
              <a:rPr lang="tr-TR" dirty="0"/>
              <a:t> 80 </a:t>
            </a:r>
            <a:r>
              <a:rPr lang="tr-TR" dirty="0" err="1"/>
              <a:t>phyla</a:t>
            </a:r>
            <a:endParaRPr lang="tr-TR" dirty="0"/>
          </a:p>
          <a:p>
            <a:r>
              <a:rPr lang="tr-TR" dirty="0" err="1"/>
              <a:t>Proteobacteria</a:t>
            </a:r>
            <a:r>
              <a:rPr lang="tr-TR" dirty="0"/>
              <a:t> are </a:t>
            </a:r>
            <a:r>
              <a:rPr lang="tr-TR" dirty="0" err="1"/>
              <a:t>best</a:t>
            </a:r>
            <a:r>
              <a:rPr lang="tr-TR" dirty="0"/>
              <a:t> </a:t>
            </a:r>
            <a:r>
              <a:rPr lang="tr-TR" dirty="0" err="1"/>
              <a:t>known</a:t>
            </a:r>
            <a:endParaRPr lang="tr-TR" dirty="0"/>
          </a:p>
          <a:p>
            <a:r>
              <a:rPr lang="tr-TR" dirty="0" err="1"/>
              <a:t>Organelles</a:t>
            </a:r>
            <a:r>
              <a:rPr lang="tr-TR" dirty="0"/>
              <a:t> </a:t>
            </a:r>
            <a:r>
              <a:rPr lang="tr-TR" dirty="0" err="1"/>
              <a:t>originated</a:t>
            </a:r>
            <a:r>
              <a:rPr lang="tr-TR" dirty="0"/>
              <a:t> from </a:t>
            </a:r>
            <a:r>
              <a:rPr lang="tr-TR" dirty="0" err="1"/>
              <a:t>Bacteria</a:t>
            </a:r>
            <a:r>
              <a:rPr lang="tr-TR" dirty="0"/>
              <a:t> domain</a:t>
            </a:r>
          </a:p>
          <a:p>
            <a:r>
              <a:rPr lang="tr-TR" dirty="0" err="1" smtClean="0"/>
              <a:t>Mitochondria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/>
              <a:t>Proteobacteria</a:t>
            </a:r>
            <a:endParaRPr lang="tr-TR" dirty="0"/>
          </a:p>
          <a:p>
            <a:r>
              <a:rPr lang="tr-TR" dirty="0" err="1"/>
              <a:t>Chloroplasts</a:t>
            </a:r>
            <a:r>
              <a:rPr lang="tr-TR" dirty="0"/>
              <a:t> from </a:t>
            </a:r>
            <a:r>
              <a:rPr lang="tr-TR" dirty="0" err="1"/>
              <a:t>Cyanobacteria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31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Archaea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882808"/>
            <a:ext cx="8507288" cy="4572000"/>
          </a:xfrm>
        </p:spPr>
        <p:txBody>
          <a:bodyPr>
            <a:normAutofit/>
          </a:bodyPr>
          <a:lstStyle/>
          <a:p>
            <a:r>
              <a:rPr lang="tr-TR" dirty="0" err="1"/>
              <a:t>There</a:t>
            </a:r>
            <a:r>
              <a:rPr lang="tr-TR" dirty="0"/>
              <a:t> are 5 </a:t>
            </a:r>
            <a:r>
              <a:rPr lang="tr-TR" dirty="0" err="1"/>
              <a:t>phyla</a:t>
            </a:r>
            <a:r>
              <a:rPr lang="tr-TR" dirty="0"/>
              <a:t> (</a:t>
            </a:r>
            <a:r>
              <a:rPr lang="tr-TR" dirty="0" err="1"/>
              <a:t>Crenarchaeota</a:t>
            </a:r>
            <a:r>
              <a:rPr lang="tr-TR" dirty="0"/>
              <a:t>, </a:t>
            </a:r>
            <a:r>
              <a:rPr lang="tr-TR" dirty="0" err="1"/>
              <a:t>Euryarchaeota</a:t>
            </a:r>
            <a:r>
              <a:rPr lang="tr-TR" dirty="0"/>
              <a:t>, </a:t>
            </a:r>
            <a:r>
              <a:rPr lang="tr-TR" dirty="0" err="1"/>
              <a:t>Nanoarchaeota</a:t>
            </a:r>
            <a:r>
              <a:rPr lang="tr-TR" dirty="0"/>
              <a:t>, </a:t>
            </a:r>
            <a:r>
              <a:rPr lang="tr-TR" dirty="0" err="1"/>
              <a:t>Korarchaeota</a:t>
            </a:r>
            <a:r>
              <a:rPr lang="tr-TR" dirty="0"/>
              <a:t>, </a:t>
            </a:r>
            <a:r>
              <a:rPr lang="tr-TR" dirty="0" err="1"/>
              <a:t>Thaumarchaeota</a:t>
            </a:r>
            <a:r>
              <a:rPr lang="tr-TR" dirty="0"/>
              <a:t>)</a:t>
            </a:r>
          </a:p>
          <a:p>
            <a:r>
              <a:rPr lang="tr-TR" dirty="0" err="1"/>
              <a:t>Crenarchaeota</a:t>
            </a:r>
            <a:r>
              <a:rPr lang="tr-TR" dirty="0"/>
              <a:t> is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the </a:t>
            </a:r>
            <a:r>
              <a:rPr lang="tr-TR" dirty="0" err="1"/>
              <a:t>root</a:t>
            </a:r>
            <a:r>
              <a:rPr lang="tr-TR" dirty="0"/>
              <a:t> of the </a:t>
            </a:r>
            <a:r>
              <a:rPr lang="tr-TR" dirty="0" err="1"/>
              <a:t>universal</a:t>
            </a:r>
            <a:r>
              <a:rPr lang="tr-TR" dirty="0"/>
              <a:t> </a:t>
            </a:r>
            <a:r>
              <a:rPr lang="tr-TR" dirty="0" err="1"/>
              <a:t>tree</a:t>
            </a:r>
            <a:r>
              <a:rPr lang="tr-TR" dirty="0"/>
              <a:t>. </a:t>
            </a:r>
            <a:r>
              <a:rPr lang="tr-TR" i="1" dirty="0" err="1"/>
              <a:t>Pyrolobus</a:t>
            </a:r>
            <a:r>
              <a:rPr lang="tr-TR" dirty="0"/>
              <a:t> </a:t>
            </a:r>
            <a:r>
              <a:rPr lang="tr-TR" dirty="0" err="1"/>
              <a:t>hyperthermophil</a:t>
            </a:r>
            <a:endParaRPr lang="tr-TR" dirty="0"/>
          </a:p>
          <a:p>
            <a:r>
              <a:rPr lang="tr-TR" dirty="0" err="1"/>
              <a:t>There</a:t>
            </a:r>
            <a:r>
              <a:rPr lang="tr-TR" dirty="0"/>
              <a:t> are </a:t>
            </a:r>
            <a:r>
              <a:rPr lang="tr-TR" dirty="0" err="1"/>
              <a:t>methanogenic</a:t>
            </a:r>
            <a:r>
              <a:rPr lang="tr-TR" dirty="0"/>
              <a:t>, </a:t>
            </a:r>
            <a:r>
              <a:rPr lang="tr-TR" dirty="0" err="1"/>
              <a:t>extreme</a:t>
            </a:r>
            <a:r>
              <a:rPr lang="tr-TR" dirty="0"/>
              <a:t> </a:t>
            </a:r>
            <a:r>
              <a:rPr lang="tr-TR" dirty="0" err="1"/>
              <a:t>halophil</a:t>
            </a:r>
            <a:r>
              <a:rPr lang="tr-TR" dirty="0"/>
              <a:t> and </a:t>
            </a:r>
            <a:r>
              <a:rPr lang="tr-TR" dirty="0" err="1"/>
              <a:t>extreme</a:t>
            </a:r>
            <a:r>
              <a:rPr lang="tr-TR" dirty="0"/>
              <a:t> </a:t>
            </a:r>
            <a:r>
              <a:rPr lang="tr-TR" dirty="0" err="1"/>
              <a:t>acidophil</a:t>
            </a:r>
            <a:r>
              <a:rPr lang="tr-TR" dirty="0"/>
              <a:t> </a:t>
            </a:r>
            <a:r>
              <a:rPr lang="tr-TR" dirty="0" err="1"/>
              <a:t>species</a:t>
            </a:r>
            <a:r>
              <a:rPr lang="tr-TR" dirty="0"/>
              <a:t> </a:t>
            </a:r>
            <a:r>
              <a:rPr lang="tr-TR" dirty="0" err="1"/>
              <a:t>included</a:t>
            </a:r>
            <a:r>
              <a:rPr lang="tr-TR" dirty="0"/>
              <a:t> in </a:t>
            </a:r>
            <a:r>
              <a:rPr lang="tr-TR" dirty="0" err="1"/>
              <a:t>Euryarchaeota</a:t>
            </a:r>
            <a:r>
              <a:rPr lang="tr-TR" dirty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68284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Traditional</a:t>
            </a:r>
            <a:r>
              <a:rPr lang="tr-TR" b="1" dirty="0"/>
              <a:t> </a:t>
            </a:r>
            <a:r>
              <a:rPr lang="tr-TR" b="1" dirty="0" err="1"/>
              <a:t>approaches</a:t>
            </a:r>
            <a:r>
              <a:rPr lang="tr-TR" b="1" dirty="0"/>
              <a:t> in </a:t>
            </a:r>
            <a:r>
              <a:rPr lang="tr-TR" b="1" dirty="0" err="1"/>
              <a:t>bacterial</a:t>
            </a:r>
            <a:r>
              <a:rPr lang="tr-TR" b="1" dirty="0"/>
              <a:t> </a:t>
            </a:r>
            <a:r>
              <a:rPr lang="tr-TR" b="1" dirty="0" err="1"/>
              <a:t>taxonomy</a:t>
            </a:r>
            <a:r>
              <a:rPr lang="tr-TR" b="1" dirty="0"/>
              <a:t>;</a:t>
            </a:r>
          </a:p>
          <a:p>
            <a:r>
              <a:rPr lang="tr-TR" dirty="0" err="1"/>
              <a:t>Diagnosis</a:t>
            </a:r>
            <a:r>
              <a:rPr lang="tr-TR" dirty="0"/>
              <a:t> and </a:t>
            </a:r>
            <a:r>
              <a:rPr lang="tr-TR" dirty="0" err="1"/>
              <a:t>identification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often</a:t>
            </a:r>
            <a:r>
              <a:rPr lang="tr-TR" dirty="0"/>
              <a:t> </a:t>
            </a:r>
            <a:r>
              <a:rPr lang="tr-TR" dirty="0" err="1"/>
              <a:t>compare</a:t>
            </a:r>
            <a:r>
              <a:rPr lang="tr-TR" dirty="0"/>
              <a:t> </a:t>
            </a:r>
            <a:r>
              <a:rPr lang="tr-TR" dirty="0" err="1"/>
              <a:t>phenotypic</a:t>
            </a:r>
            <a:r>
              <a:rPr lang="tr-TR" dirty="0"/>
              <a:t> </a:t>
            </a:r>
            <a:r>
              <a:rPr lang="tr-TR" dirty="0" err="1"/>
              <a:t>activities</a:t>
            </a:r>
            <a:r>
              <a:rPr lang="tr-TR" dirty="0"/>
              <a:t>. For </a:t>
            </a:r>
            <a:r>
              <a:rPr lang="tr-TR" dirty="0" err="1"/>
              <a:t>example</a:t>
            </a:r>
            <a:r>
              <a:rPr lang="tr-TR" dirty="0"/>
              <a:t>; such as </a:t>
            </a:r>
            <a:r>
              <a:rPr lang="tr-TR" dirty="0" err="1"/>
              <a:t>morphology</a:t>
            </a:r>
            <a:r>
              <a:rPr lang="tr-TR" dirty="0"/>
              <a:t>, </a:t>
            </a:r>
            <a:r>
              <a:rPr lang="tr-TR" dirty="0" err="1"/>
              <a:t>movement</a:t>
            </a:r>
            <a:r>
              <a:rPr lang="tr-TR" dirty="0"/>
              <a:t>, </a:t>
            </a:r>
            <a:r>
              <a:rPr lang="tr-TR" dirty="0" err="1"/>
              <a:t>metabolism</a:t>
            </a:r>
            <a:r>
              <a:rPr lang="tr-TR" dirty="0"/>
              <a:t>, </a:t>
            </a:r>
            <a:r>
              <a:rPr lang="tr-TR" dirty="0" err="1"/>
              <a:t>physiology</a:t>
            </a:r>
            <a:r>
              <a:rPr lang="tr-TR" dirty="0"/>
              <a:t>,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wall</a:t>
            </a:r>
            <a:r>
              <a:rPr lang="tr-TR" dirty="0"/>
              <a:t> </a:t>
            </a:r>
            <a:r>
              <a:rPr lang="tr-TR" dirty="0" err="1"/>
              <a:t>chemistry</a:t>
            </a:r>
            <a:r>
              <a:rPr lang="tr-TR" dirty="0"/>
              <a:t>, </a:t>
            </a:r>
            <a:r>
              <a:rPr lang="tr-TR" dirty="0" err="1"/>
              <a:t>cellular</a:t>
            </a:r>
            <a:r>
              <a:rPr lang="tr-TR" dirty="0"/>
              <a:t> </a:t>
            </a:r>
            <a:r>
              <a:rPr lang="tr-TR" dirty="0" err="1"/>
              <a:t>fatty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, pigment </a:t>
            </a:r>
            <a:r>
              <a:rPr lang="tr-TR" dirty="0" err="1"/>
              <a:t>formation</a:t>
            </a:r>
            <a:r>
              <a:rPr lang="tr-TR" dirty="0"/>
              <a:t>, </a:t>
            </a:r>
            <a:r>
              <a:rPr lang="tr-TR" dirty="0" err="1"/>
              <a:t>luminescent</a:t>
            </a:r>
            <a:r>
              <a:rPr lang="tr-TR" dirty="0"/>
              <a:t> </a:t>
            </a:r>
            <a:r>
              <a:rPr lang="tr-TR" dirty="0" err="1"/>
              <a:t>property</a:t>
            </a:r>
            <a:r>
              <a:rPr lang="tr-TR" dirty="0"/>
              <a:t>, </a:t>
            </a:r>
            <a:r>
              <a:rPr lang="tr-TR" dirty="0" err="1"/>
              <a:t>antibiotic</a:t>
            </a:r>
            <a:r>
              <a:rPr lang="tr-TR" dirty="0"/>
              <a:t> </a:t>
            </a:r>
            <a:r>
              <a:rPr lang="tr-TR" dirty="0" err="1"/>
              <a:t>susceptibility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76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Today, </a:t>
            </a:r>
            <a:r>
              <a:rPr lang="en-US" dirty="0" smtClean="0"/>
              <a:t>DNA </a:t>
            </a:r>
            <a:r>
              <a:rPr lang="en-US" dirty="0"/>
              <a:t>sequence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reflects </a:t>
            </a:r>
            <a:r>
              <a:rPr lang="en-US" dirty="0"/>
              <a:t>phylogenetic </a:t>
            </a:r>
            <a:r>
              <a:rPr lang="en-US" dirty="0" smtClean="0"/>
              <a:t>relationships</a:t>
            </a:r>
            <a:r>
              <a:rPr lang="tr-TR" dirty="0" smtClean="0"/>
              <a:t>.</a:t>
            </a:r>
          </a:p>
          <a:p>
            <a:r>
              <a:rPr lang="en-US" dirty="0" smtClean="0"/>
              <a:t>There </a:t>
            </a:r>
            <a:r>
              <a:rPr lang="en-US" dirty="0"/>
              <a:t>is now a polyphasic approach in taxonomy, that is, 3 types of methods are used in the diagnosis and identification of bacteria: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692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353</Words>
  <Application>Microsoft Office PowerPoint</Application>
  <PresentationFormat>Geniş ekran</PresentationFormat>
  <Paragraphs>36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Century Gothic</vt:lpstr>
      <vt:lpstr>Verdana</vt:lpstr>
      <vt:lpstr>Wingdings 2</vt:lpstr>
      <vt:lpstr>Canlı</vt:lpstr>
      <vt:lpstr>Eukaryotic Cell Formation</vt:lpstr>
      <vt:lpstr>PowerPoint Sunusu</vt:lpstr>
      <vt:lpstr>Genes that are used in phylogenetic analysis</vt:lpstr>
      <vt:lpstr>PowerPoint Sunusu</vt:lpstr>
      <vt:lpstr> Microbial Phylogeny </vt:lpstr>
      <vt:lpstr>Bacteria</vt:lpstr>
      <vt:lpstr>Archaea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Ökaryotik Hücre Oluşumu</dc:title>
  <dc:creator>sevgi</dc:creator>
  <cp:lastModifiedBy>sevgi</cp:lastModifiedBy>
  <cp:revision>6</cp:revision>
  <dcterms:created xsi:type="dcterms:W3CDTF">2020-01-07T09:17:19Z</dcterms:created>
  <dcterms:modified xsi:type="dcterms:W3CDTF">2020-01-21T11:06:05Z</dcterms:modified>
</cp:coreProperties>
</file>