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4" r:id="rId6"/>
    <p:sldId id="273" r:id="rId7"/>
    <p:sldId id="272" r:id="rId8"/>
    <p:sldId id="27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240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42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287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11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478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546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419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034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03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406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000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73463-0281-48FC-9C9B-8CE24494B329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1DBDC-B827-4EFA-AC6E-8DC1D5989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239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hemical_substance" TargetMode="External"/><Relationship Id="rId2" Type="http://schemas.openxmlformats.org/officeDocument/2006/relationships/hyperlink" Target="https://en.wikipedia.org/wiki/Concentration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nalyte" TargetMode="External"/><Relationship Id="rId2" Type="http://schemas.openxmlformats.org/officeDocument/2006/relationships/hyperlink" Target="https://en.wikipedia.org/wiki/Analytical_chemistry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.wikipedia.org/wiki/Scientific_instrument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X-ray_fluorescence_spectroscopy" TargetMode="External"/><Relationship Id="rId13" Type="http://schemas.openxmlformats.org/officeDocument/2006/relationships/hyperlink" Target="https://en.wikipedia.org/wiki/M%C3%B6ssbauer_spectroscopy" TargetMode="External"/><Relationship Id="rId3" Type="http://schemas.openxmlformats.org/officeDocument/2006/relationships/hyperlink" Target="https://en.wikipedia.org/wiki/Molecule" TargetMode="External"/><Relationship Id="rId7" Type="http://schemas.openxmlformats.org/officeDocument/2006/relationships/hyperlink" Target="https://en.wikipedia.org/wiki/Ultraviolet-visible_spectroscopy" TargetMode="External"/><Relationship Id="rId12" Type="http://schemas.openxmlformats.org/officeDocument/2006/relationships/hyperlink" Target="https://en.wikipedia.org/wiki/Photoemission_spectroscopy" TargetMode="External"/><Relationship Id="rId2" Type="http://schemas.openxmlformats.org/officeDocument/2006/relationships/hyperlink" Target="https://en.wikipedia.org/wiki/Spectroscopy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Emission_spectroscopy" TargetMode="External"/><Relationship Id="rId11" Type="http://schemas.openxmlformats.org/officeDocument/2006/relationships/hyperlink" Target="https://en.wikipedia.org/wiki/Nuclear_magnetic_resonance_spectroscopy" TargetMode="External"/><Relationship Id="rId5" Type="http://schemas.openxmlformats.org/officeDocument/2006/relationships/hyperlink" Target="https://en.wikipedia.org/wiki/Atomic_absorption_spectroscopy" TargetMode="External"/><Relationship Id="rId10" Type="http://schemas.openxmlformats.org/officeDocument/2006/relationships/hyperlink" Target="https://en.wikipedia.org/wiki/Raman_spectroscopy" TargetMode="External"/><Relationship Id="rId4" Type="http://schemas.openxmlformats.org/officeDocument/2006/relationships/hyperlink" Target="https://en.wikipedia.org/wiki/Electromagnetic_spectrum" TargetMode="External"/><Relationship Id="rId9" Type="http://schemas.openxmlformats.org/officeDocument/2006/relationships/hyperlink" Target="https://en.wikipedia.org/wiki/Infrared_spectroscopy" TargetMode="External"/><Relationship Id="rId14" Type="http://schemas.openxmlformats.org/officeDocument/2006/relationships/hyperlink" Target="https://en.wikipedia.org/wiki/Circular_dichroism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Fast_atom_bombardment" TargetMode="External"/><Relationship Id="rId13" Type="http://schemas.openxmlformats.org/officeDocument/2006/relationships/hyperlink" Target="https://en.wikipedia.org/wiki/Time-of-flight_mass_spectrometry" TargetMode="External"/><Relationship Id="rId18" Type="http://schemas.openxmlformats.org/officeDocument/2006/relationships/hyperlink" Target="https://en.wikipedia.org/wiki/Electromagnetic_radiation" TargetMode="External"/><Relationship Id="rId3" Type="http://schemas.openxmlformats.org/officeDocument/2006/relationships/hyperlink" Target="https://en.wikipedia.org/wiki/Electric_field" TargetMode="External"/><Relationship Id="rId7" Type="http://schemas.openxmlformats.org/officeDocument/2006/relationships/hyperlink" Target="https://en.wikipedia.org/wiki/Electrospray" TargetMode="External"/><Relationship Id="rId12" Type="http://schemas.openxmlformats.org/officeDocument/2006/relationships/hyperlink" Target="https://en.wikipedia.org/wiki/Quadrupole_ion_trap" TargetMode="External"/><Relationship Id="rId17" Type="http://schemas.openxmlformats.org/officeDocument/2006/relationships/hyperlink" Target="https://en.wikipedia.org/wiki/Diffraction" TargetMode="External"/><Relationship Id="rId2" Type="http://schemas.openxmlformats.org/officeDocument/2006/relationships/hyperlink" Target="https://en.wikipedia.org/wiki/Mass_spectrometry" TargetMode="External"/><Relationship Id="rId16" Type="http://schemas.openxmlformats.org/officeDocument/2006/relationships/hyperlink" Target="https://en.wikipedia.org/wiki/Atom" TargetMode="External"/><Relationship Id="rId20" Type="http://schemas.openxmlformats.org/officeDocument/2006/relationships/hyperlink" Target="https://en.wikipedia.org/wiki/X-ray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Chemical_ionization" TargetMode="External"/><Relationship Id="rId11" Type="http://schemas.openxmlformats.org/officeDocument/2006/relationships/hyperlink" Target="https://en.wikipedia.org/wiki/Quadrupole_mass_analyzer" TargetMode="External"/><Relationship Id="rId5" Type="http://schemas.openxmlformats.org/officeDocument/2006/relationships/hyperlink" Target="https://en.wikipedia.org/wiki/Electron_ionization" TargetMode="External"/><Relationship Id="rId15" Type="http://schemas.openxmlformats.org/officeDocument/2006/relationships/hyperlink" Target="https://en.wikipedia.org/wiki/Crystallography" TargetMode="External"/><Relationship Id="rId10" Type="http://schemas.openxmlformats.org/officeDocument/2006/relationships/hyperlink" Target="https://en.wikipedia.org/wiki/Magnetic-sector" TargetMode="External"/><Relationship Id="rId19" Type="http://schemas.openxmlformats.org/officeDocument/2006/relationships/hyperlink" Target="https://en.wikipedia.org/wiki/Elementary_particle" TargetMode="External"/><Relationship Id="rId4" Type="http://schemas.openxmlformats.org/officeDocument/2006/relationships/hyperlink" Target="https://en.wikipedia.org/wiki/Magnetic_field" TargetMode="External"/><Relationship Id="rId9" Type="http://schemas.openxmlformats.org/officeDocument/2006/relationships/hyperlink" Target="https://en.wikipedia.org/wiki/Matrix-assisted_laser_desorption/ionization" TargetMode="External"/><Relationship Id="rId14" Type="http://schemas.openxmlformats.org/officeDocument/2006/relationships/hyperlink" Target="https://en.wikipedia.org/wiki/Fourier_transform_ion_cyclotron_resonanc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Instrumental_chemistry#cite_note-1" TargetMode="External"/><Relationship Id="rId13" Type="http://schemas.openxmlformats.org/officeDocument/2006/relationships/hyperlink" Target="https://en.wikipedia.org/wiki/Calorimetry" TargetMode="External"/><Relationship Id="rId3" Type="http://schemas.openxmlformats.org/officeDocument/2006/relationships/hyperlink" Target="https://en.wikipedia.org/wiki/Electric_potential" TargetMode="External"/><Relationship Id="rId7" Type="http://schemas.openxmlformats.org/officeDocument/2006/relationships/hyperlink" Target="https://en.wikipedia.org/wiki/Electrochemical_cell" TargetMode="External"/><Relationship Id="rId12" Type="http://schemas.openxmlformats.org/officeDocument/2006/relationships/hyperlink" Target="https://en.wikipedia.org/wiki/Voltammetry" TargetMode="External"/><Relationship Id="rId2" Type="http://schemas.openxmlformats.org/officeDocument/2006/relationships/hyperlink" Target="https://en.wikipedia.org/wiki/Electroanalytical_method" TargetMode="External"/><Relationship Id="rId16" Type="http://schemas.openxmlformats.org/officeDocument/2006/relationships/hyperlink" Target="https://en.wikipedia.org/wiki/Heat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Ampere" TargetMode="External"/><Relationship Id="rId11" Type="http://schemas.openxmlformats.org/officeDocument/2006/relationships/hyperlink" Target="https://en.wikipedia.org/wiki/Coulometry" TargetMode="External"/><Relationship Id="rId5" Type="http://schemas.openxmlformats.org/officeDocument/2006/relationships/hyperlink" Target="https://en.wikipedia.org/wiki/Electric_current" TargetMode="External"/><Relationship Id="rId15" Type="http://schemas.openxmlformats.org/officeDocument/2006/relationships/hyperlink" Target="https://en.wikipedia.org/wiki/Thermogravimetric_analysis" TargetMode="External"/><Relationship Id="rId10" Type="http://schemas.openxmlformats.org/officeDocument/2006/relationships/hyperlink" Target="https://en.wikipedia.org/wiki/Potentiometry" TargetMode="External"/><Relationship Id="rId4" Type="http://schemas.openxmlformats.org/officeDocument/2006/relationships/hyperlink" Target="https://en.wikipedia.org/wiki/Volt" TargetMode="External"/><Relationship Id="rId9" Type="http://schemas.openxmlformats.org/officeDocument/2006/relationships/hyperlink" Target="https://en.wikipedia.org/wiki/Instrumental_chemistry#cite_note-2" TargetMode="External"/><Relationship Id="rId14" Type="http://schemas.openxmlformats.org/officeDocument/2006/relationships/hyperlink" Target="https://en.wikipedia.org/wiki/Thermal_analysis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Instrumental_chemistry#cite_note-pmid9008869-4" TargetMode="External"/><Relationship Id="rId13" Type="http://schemas.openxmlformats.org/officeDocument/2006/relationships/hyperlink" Target="https://en.wikipedia.org/wiki/Chemistry" TargetMode="External"/><Relationship Id="rId3" Type="http://schemas.openxmlformats.org/officeDocument/2006/relationships/hyperlink" Target="https://en.wikipedia.org/wiki/Separation_process" TargetMode="External"/><Relationship Id="rId7" Type="http://schemas.openxmlformats.org/officeDocument/2006/relationships/hyperlink" Target="https://en.wikipedia.org/wiki/Instrumental_chemistry#cite_note-pmid6353577-3" TargetMode="External"/><Relationship Id="rId12" Type="http://schemas.openxmlformats.org/officeDocument/2006/relationships/hyperlink" Target="https://en.wikipedia.org/wiki/Gas_chromatography-mass_spectrometry" TargetMode="External"/><Relationship Id="rId2" Type="http://schemas.openxmlformats.org/officeDocument/2006/relationships/hyperlink" Target="https://en.wikipedia.org/w/index.php?title=Instrumental_chemistry&amp;action=edit&amp;section=6" TargetMode="External"/><Relationship Id="rId16" Type="http://schemas.openxmlformats.org/officeDocument/2006/relationships/hyperlink" Target="https://en.wikipedia.org/wiki/Hyphe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/index.php?title=Instrumental_chemistry&amp;action=edit&amp;section=7" TargetMode="External"/><Relationship Id="rId11" Type="http://schemas.openxmlformats.org/officeDocument/2006/relationships/hyperlink" Target="https://en.wikipedia.org/wiki/Instrumental_chemistry#cite_note-pmid12462615-7" TargetMode="External"/><Relationship Id="rId5" Type="http://schemas.openxmlformats.org/officeDocument/2006/relationships/hyperlink" Target="https://en.wikipedia.org/wiki/Electrophoresis" TargetMode="External"/><Relationship Id="rId15" Type="http://schemas.openxmlformats.org/officeDocument/2006/relationships/hyperlink" Target="https://en.wikipedia.org/wiki/Slash_(punctuation)" TargetMode="External"/><Relationship Id="rId10" Type="http://schemas.openxmlformats.org/officeDocument/2006/relationships/hyperlink" Target="https://en.wikipedia.org/wiki/Instrumental_chemistry#cite_note-pmid12462614-6" TargetMode="External"/><Relationship Id="rId4" Type="http://schemas.openxmlformats.org/officeDocument/2006/relationships/hyperlink" Target="https://en.wikipedia.org/wiki/Chromatography" TargetMode="External"/><Relationship Id="rId9" Type="http://schemas.openxmlformats.org/officeDocument/2006/relationships/hyperlink" Target="https://en.wikipedia.org/wiki/Instrumental_chemistry#cite_note-pmid9253184-5" TargetMode="External"/><Relationship Id="rId14" Type="http://schemas.openxmlformats.org/officeDocument/2006/relationships/hyperlink" Target="https://en.wikipedia.org/wiki/Biochemistr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APPLIED ANALYSIS METHODS</a:t>
            </a:r>
            <a:br>
              <a:rPr lang="en-US" dirty="0" smtClean="0"/>
            </a:br>
            <a:r>
              <a:rPr lang="en-US" dirty="0" smtClean="0"/>
              <a:t>Types of Analysis and Basic Concepts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87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1764" y="1007918"/>
            <a:ext cx="75022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Analysis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• Qualitative Analysis:</a:t>
            </a:r>
          </a:p>
          <a:p>
            <a:r>
              <a:rPr lang="en-US" dirty="0"/>
              <a:t>In chemistry, qualitative analysis is the determination of the chemical composition of a sample. It encompasses a set of techniques that provide non-numerical information about a specimen.  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• Quantitative Analysis:</a:t>
            </a:r>
          </a:p>
          <a:p>
            <a:r>
              <a:rPr lang="tr-TR" dirty="0" smtClean="0"/>
              <a:t>Q</a:t>
            </a:r>
            <a:r>
              <a:rPr lang="en-US" dirty="0" err="1" smtClean="0"/>
              <a:t>uantitative</a:t>
            </a:r>
            <a:r>
              <a:rPr lang="en-US" dirty="0" smtClean="0"/>
              <a:t> </a:t>
            </a:r>
            <a:r>
              <a:rPr lang="en-US" dirty="0"/>
              <a:t>analysis is the determination of the absolute or relative abundance (often expressed as a </a:t>
            </a:r>
            <a:r>
              <a:rPr lang="en-US" dirty="0">
                <a:hlinkClick r:id="rId2" tooltip="Concentration"/>
              </a:rPr>
              <a:t>concentration</a:t>
            </a:r>
            <a:r>
              <a:rPr lang="en-US" dirty="0"/>
              <a:t>) of one, several or all particular </a:t>
            </a:r>
            <a:r>
              <a:rPr lang="en-US" dirty="0">
                <a:hlinkClick r:id="rId3" tooltip="Chemical substance"/>
              </a:rPr>
              <a:t>substance(s)</a:t>
            </a:r>
            <a:r>
              <a:rPr lang="en-US" dirty="0"/>
              <a:t> present in a sample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4904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1997839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• Classic Analysis:</a:t>
            </a:r>
          </a:p>
          <a:p>
            <a:r>
              <a:rPr lang="en-US" dirty="0" smtClean="0"/>
              <a:t>Bases such as scales, oven, oven</a:t>
            </a:r>
          </a:p>
          <a:p>
            <a:r>
              <a:rPr lang="en-US" dirty="0" smtClean="0"/>
              <a:t>using laboratory equipment</a:t>
            </a:r>
          </a:p>
          <a:p>
            <a:r>
              <a:rPr lang="en-US" dirty="0" smtClean="0"/>
              <a:t>major and / or minor</a:t>
            </a:r>
          </a:p>
          <a:p>
            <a:r>
              <a:rPr lang="en-US" dirty="0" smtClean="0"/>
              <a:t>components.</a:t>
            </a:r>
            <a:endParaRPr lang="tr-TR" dirty="0" smtClean="0"/>
          </a:p>
          <a:p>
            <a:endParaRPr lang="en-US" dirty="0" smtClean="0"/>
          </a:p>
          <a:p>
            <a:r>
              <a:rPr lang="en-US" dirty="0" smtClean="0"/>
              <a:t>1-5 </a:t>
            </a:r>
            <a:r>
              <a:rPr lang="en-US" dirty="0" err="1" smtClean="0"/>
              <a:t>cation</a:t>
            </a:r>
            <a:r>
              <a:rPr lang="en-US" dirty="0" smtClean="0"/>
              <a:t> and 1-5 anion analyzes</a:t>
            </a:r>
            <a:r>
              <a:rPr lang="tr-TR" dirty="0" smtClean="0"/>
              <a:t> are</a:t>
            </a:r>
            <a:endParaRPr lang="en-US" dirty="0" smtClean="0"/>
          </a:p>
          <a:p>
            <a:r>
              <a:rPr lang="en-US" dirty="0" smtClean="0"/>
              <a:t>classical qualitative analysis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tr-TR" dirty="0" smtClean="0"/>
              <a:t>G</a:t>
            </a:r>
            <a:r>
              <a:rPr lang="en-US" dirty="0" err="1" smtClean="0"/>
              <a:t>ravimetric</a:t>
            </a:r>
            <a:r>
              <a:rPr lang="en-US" dirty="0" smtClean="0"/>
              <a:t> and</a:t>
            </a:r>
          </a:p>
          <a:p>
            <a:r>
              <a:rPr lang="en-US" dirty="0" smtClean="0"/>
              <a:t>volumetric analysis (classic)</a:t>
            </a:r>
          </a:p>
          <a:p>
            <a:r>
              <a:rPr lang="tr-TR" dirty="0" smtClean="0"/>
              <a:t>also</a:t>
            </a:r>
            <a:r>
              <a:rPr lang="en-US" dirty="0" smtClean="0"/>
              <a:t> quantitative analysis.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98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06437" y="2077411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• Instrumental Analysis:</a:t>
            </a:r>
          </a:p>
          <a:p>
            <a:r>
              <a:rPr lang="en-US" b="1" dirty="0"/>
              <a:t>Instrumental analysis</a:t>
            </a:r>
            <a:r>
              <a:rPr lang="en-US" dirty="0"/>
              <a:t> is a field of </a:t>
            </a:r>
            <a:r>
              <a:rPr lang="en-US" dirty="0">
                <a:hlinkClick r:id="rId2" tooltip="Analytical chemistry"/>
              </a:rPr>
              <a:t>analytical chemistry</a:t>
            </a:r>
            <a:r>
              <a:rPr lang="en-US" dirty="0"/>
              <a:t> that investigates </a:t>
            </a:r>
            <a:r>
              <a:rPr lang="en-US" dirty="0" err="1">
                <a:hlinkClick r:id="rId3" tooltip="Analyte"/>
              </a:rPr>
              <a:t>analytes</a:t>
            </a:r>
            <a:r>
              <a:rPr lang="en-US" dirty="0"/>
              <a:t> using </a:t>
            </a:r>
            <a:r>
              <a:rPr lang="en-US" u="sng" dirty="0">
                <a:hlinkClick r:id="rId4"/>
              </a:rPr>
              <a:t>scientific instruments</a:t>
            </a:r>
            <a:r>
              <a:rPr lang="en-US" dirty="0"/>
              <a:t>.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They are the methods.</a:t>
            </a:r>
          </a:p>
          <a:p>
            <a:r>
              <a:rPr lang="tr-TR" dirty="0" smtClean="0"/>
              <a:t>1- Spectroscopic Methods</a:t>
            </a:r>
          </a:p>
          <a:p>
            <a:r>
              <a:rPr lang="tr-TR" dirty="0" smtClean="0"/>
              <a:t>2- Electrochemical Methods</a:t>
            </a:r>
          </a:p>
          <a:p>
            <a:r>
              <a:rPr lang="tr-TR" dirty="0" smtClean="0"/>
              <a:t>3- Chromatographic methods</a:t>
            </a:r>
          </a:p>
          <a:p>
            <a:r>
              <a:rPr lang="tr-TR" dirty="0" smtClean="0"/>
              <a:t>4- Thermal analysis methods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855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9191" y="1859340"/>
            <a:ext cx="73048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Linux Libertine"/>
              </a:rPr>
              <a:t>Spectroscopy</a:t>
            </a:r>
            <a:endParaRPr lang="tr-TR" dirty="0">
              <a:solidFill>
                <a:srgbClr val="54595D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Linux Libertine"/>
            </a:endParaRPr>
          </a:p>
          <a:p>
            <a:r>
              <a:rPr lang="en-US" i="1" dirty="0">
                <a:solidFill>
                  <a:srgbClr val="222222"/>
                </a:solidFill>
                <a:latin typeface="Arial" panose="020B0604020202020204" pitchFamily="34" charset="0"/>
              </a:rPr>
              <a:t>Further information: </a:t>
            </a:r>
            <a:r>
              <a:rPr lang="en-US" i="1" dirty="0">
                <a:solidFill>
                  <a:srgbClr val="0B0080"/>
                </a:solidFill>
                <a:latin typeface="Arial" panose="020B0604020202020204" pitchFamily="34" charset="0"/>
                <a:hlinkClick r:id="rId2" tooltip="Spectroscopy"/>
              </a:rPr>
              <a:t>Spectroscopy</a:t>
            </a:r>
            <a:endParaRPr lang="en-US" i="1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Spectroscopy measures the interaction of the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3" tooltip="Molecule"/>
              </a:rPr>
              <a:t>molecules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with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4" tooltip="Electromagnetic spectrum"/>
              </a:rPr>
              <a:t>electromagnetic radiation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. Spectroscopy consists of many different applications such as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5" tooltip="Atomic absorption spectroscopy"/>
              </a:rPr>
              <a:t>atomic absorption spectroscopy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6" tooltip="Emission spectroscopy"/>
              </a:rPr>
              <a:t>atomic emission spectroscopy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7" tooltip="Ultraviolet-visible spectroscopy"/>
              </a:rPr>
              <a:t>ultraviolet-visible spectroscopy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8" tooltip="X-ray fluorescence spectroscopy"/>
              </a:rPr>
              <a:t>x-ray fluorescence spectroscopy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9" tooltip="Infrared spectroscopy"/>
              </a:rPr>
              <a:t>infrared spectroscopy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0" tooltip="Raman spectroscopy"/>
              </a:rPr>
              <a:t>Raman spectroscopy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1" tooltip="Nuclear magnetic resonance spectroscopy"/>
              </a:rPr>
              <a:t>nuclear magnetic resonance spectroscopy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2" tooltip="Photoemission spectroscopy"/>
              </a:rPr>
              <a:t>photoemission spectroscopy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 err="1">
                <a:solidFill>
                  <a:srgbClr val="0B0080"/>
                </a:solidFill>
                <a:latin typeface="Arial" panose="020B0604020202020204" pitchFamily="34" charset="0"/>
                <a:hlinkClick r:id="rId13" tooltip="Mössbauer spectroscopy"/>
              </a:rPr>
              <a:t>Mössbauer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3" tooltip="Mössbauer spectroscopy"/>
              </a:rPr>
              <a:t> spectroscopy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4" tooltip="Circular dichroism"/>
              </a:rPr>
              <a:t>Circular </a:t>
            </a:r>
            <a:r>
              <a:rPr lang="en-US" dirty="0" err="1">
                <a:solidFill>
                  <a:srgbClr val="0B0080"/>
                </a:solidFill>
                <a:latin typeface="Arial" panose="020B0604020202020204" pitchFamily="34" charset="0"/>
                <a:hlinkClick r:id="rId14" tooltip="Circular dichroism"/>
              </a:rPr>
              <a:t>dichroism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4" tooltip="Circular dichroism"/>
              </a:rPr>
              <a:t> spectroscopy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and so on.</a:t>
            </a:r>
          </a:p>
        </p:txBody>
      </p:sp>
    </p:spTree>
    <p:extLst>
      <p:ext uri="{BB962C8B-B14F-4D97-AF65-F5344CB8AC3E}">
        <p14:creationId xmlns:p14="http://schemas.microsoft.com/office/powerpoint/2010/main" val="265526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9418" y="1038872"/>
            <a:ext cx="847898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Linux Libertine"/>
              </a:rPr>
              <a:t>Mass </a:t>
            </a:r>
            <a:r>
              <a:rPr lang="en-US" dirty="0" smtClean="0">
                <a:solidFill>
                  <a:srgbClr val="000000"/>
                </a:solidFill>
                <a:latin typeface="Linux Libertine"/>
              </a:rPr>
              <a:t>spectrometry</a:t>
            </a:r>
            <a:endParaRPr lang="tr-TR" dirty="0">
              <a:solidFill>
                <a:srgbClr val="54595D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Linux Libertine"/>
            </a:endParaRPr>
          </a:p>
          <a:p>
            <a:r>
              <a:rPr lang="en-US" i="1" dirty="0">
                <a:solidFill>
                  <a:srgbClr val="222222"/>
                </a:solidFill>
                <a:latin typeface="Arial" panose="020B0604020202020204" pitchFamily="34" charset="0"/>
              </a:rPr>
              <a:t>Further information: </a:t>
            </a:r>
            <a:r>
              <a:rPr lang="en-US" i="1" dirty="0">
                <a:solidFill>
                  <a:srgbClr val="0B0080"/>
                </a:solidFill>
                <a:latin typeface="Arial" panose="020B0604020202020204" pitchFamily="34" charset="0"/>
                <a:hlinkClick r:id="rId2" tooltip="Mass spectrometry"/>
              </a:rPr>
              <a:t>Mass spectrometry</a:t>
            </a:r>
            <a:endParaRPr lang="en-US" i="1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Mass spectrometry measures mass-to-charge ratio of molecules using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3" tooltip="Electric field"/>
              </a:rPr>
              <a:t>electric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and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4" tooltip="Magnetic field"/>
              </a:rPr>
              <a:t>magnetic fields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. There are several ionization methods: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5" tooltip="Electron ionization"/>
              </a:rPr>
              <a:t>electron ionization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6" tooltip="Chemical ionization"/>
              </a:rPr>
              <a:t>chemical ionization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7" tooltip="Electrospray"/>
              </a:rPr>
              <a:t>electrospray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8" tooltip="Fast atom bombardment"/>
              </a:rPr>
              <a:t>fast atom bombardment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9" tooltip="Matrix-assisted laser desorption/ionization"/>
              </a:rPr>
              <a:t>matrix-assisted laser desorption/ionization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and others. Also, mass spectrometry is categorized by approaches of mass analyzers: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0" tooltip="Magnetic-sector"/>
              </a:rPr>
              <a:t>magnetic-sector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 err="1">
                <a:solidFill>
                  <a:srgbClr val="0B0080"/>
                </a:solidFill>
                <a:latin typeface="Arial" panose="020B0604020202020204" pitchFamily="34" charset="0"/>
                <a:hlinkClick r:id="rId11" tooltip="Quadrupole mass analyzer"/>
              </a:rPr>
              <a:t>quadrupole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1" tooltip="Quadrupole mass analyzer"/>
              </a:rPr>
              <a:t> mass analyzer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 err="1">
                <a:solidFill>
                  <a:srgbClr val="0B0080"/>
                </a:solidFill>
                <a:latin typeface="Arial" panose="020B0604020202020204" pitchFamily="34" charset="0"/>
                <a:hlinkClick r:id="rId12" tooltip="Quadrupole ion trap"/>
              </a:rPr>
              <a:t>quadrupole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2" tooltip="Quadrupole ion trap"/>
              </a:rPr>
              <a:t> ion trap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3" tooltip="Time-of-flight mass spectrometry"/>
              </a:rPr>
              <a:t>time-of-flight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4" tooltip="Fourier transform ion cyclotron resonance"/>
              </a:rPr>
              <a:t>Fourier transform ion cyclotron resonance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and so on</a:t>
            </a:r>
            <a:r>
              <a:rPr lang="en-US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tr-TR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Linux Libertine"/>
              </a:rPr>
              <a:t>Crystallography</a:t>
            </a:r>
            <a:endParaRPr lang="en-US" dirty="0">
              <a:solidFill>
                <a:srgbClr val="000000"/>
              </a:solidFill>
              <a:latin typeface="Linux Libertine"/>
            </a:endParaRPr>
          </a:p>
          <a:p>
            <a:r>
              <a:rPr lang="en-US" i="1" dirty="0">
                <a:solidFill>
                  <a:srgbClr val="222222"/>
                </a:solidFill>
                <a:latin typeface="Arial" panose="020B0604020202020204" pitchFamily="34" charset="0"/>
              </a:rPr>
              <a:t>Further information: </a:t>
            </a:r>
            <a:r>
              <a:rPr lang="en-US" i="1" dirty="0">
                <a:solidFill>
                  <a:srgbClr val="0B0080"/>
                </a:solidFill>
                <a:latin typeface="Arial" panose="020B0604020202020204" pitchFamily="34" charset="0"/>
                <a:hlinkClick r:id="rId15" tooltip="Crystallography"/>
              </a:rPr>
              <a:t>Crystallography</a:t>
            </a:r>
            <a:endParaRPr lang="en-US" i="1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Crystallography is a technique that characterizes the chemical structure of materials at the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6" tooltip="Atom"/>
              </a:rPr>
              <a:t>atomic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level by analyzing the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7" tooltip="Diffraction"/>
              </a:rPr>
              <a:t>diffraction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patterns of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8" tooltip="Electromagnetic radiation"/>
              </a:rPr>
              <a:t>electromagnetic radiation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or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9" tooltip="Elementary particle"/>
              </a:rPr>
              <a:t>particles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that have been deflected by atoms in the material.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20" tooltip="X-ray"/>
              </a:rPr>
              <a:t>X-rays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are most commonly used. From the raw data the relative placement of atoms in space may be determined.</a:t>
            </a:r>
          </a:p>
        </p:txBody>
      </p:sp>
    </p:spTree>
    <p:extLst>
      <p:ext uri="{BB962C8B-B14F-4D97-AF65-F5344CB8AC3E}">
        <p14:creationId xmlns:p14="http://schemas.microsoft.com/office/powerpoint/2010/main" val="212480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91146" y="1301924"/>
            <a:ext cx="78555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Linux Libertine"/>
              </a:rPr>
              <a:t>Electrochemical </a:t>
            </a:r>
            <a:r>
              <a:rPr lang="en-US" dirty="0" smtClean="0">
                <a:solidFill>
                  <a:srgbClr val="000000"/>
                </a:solidFill>
                <a:latin typeface="Linux Libertine"/>
              </a:rPr>
              <a:t>analysis</a:t>
            </a:r>
            <a:endParaRPr lang="tr-TR" dirty="0">
              <a:solidFill>
                <a:srgbClr val="54595D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Linux Libertine"/>
            </a:endParaRPr>
          </a:p>
          <a:p>
            <a:r>
              <a:rPr lang="en-US" i="1" dirty="0">
                <a:solidFill>
                  <a:srgbClr val="222222"/>
                </a:solidFill>
                <a:latin typeface="Arial" panose="020B0604020202020204" pitchFamily="34" charset="0"/>
              </a:rPr>
              <a:t>Further information: </a:t>
            </a:r>
            <a:r>
              <a:rPr lang="en-US" i="1" dirty="0" err="1">
                <a:solidFill>
                  <a:srgbClr val="0B0080"/>
                </a:solidFill>
                <a:latin typeface="Arial" panose="020B0604020202020204" pitchFamily="34" charset="0"/>
                <a:hlinkClick r:id="rId2" tooltip="Electroanalytical method"/>
              </a:rPr>
              <a:t>Electroanalytical</a:t>
            </a:r>
            <a:r>
              <a:rPr lang="en-US" i="1" dirty="0">
                <a:solidFill>
                  <a:srgbClr val="0B0080"/>
                </a:solidFill>
                <a:latin typeface="Arial" panose="020B0604020202020204" pitchFamily="34" charset="0"/>
                <a:hlinkClick r:id="rId2" tooltip="Electroanalytical method"/>
              </a:rPr>
              <a:t> method</a:t>
            </a:r>
            <a:endParaRPr lang="en-US" i="1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dirty="0" err="1">
                <a:solidFill>
                  <a:srgbClr val="0B0080"/>
                </a:solidFill>
                <a:latin typeface="Arial" panose="020B0604020202020204" pitchFamily="34" charset="0"/>
                <a:hlinkClick r:id="rId2" tooltip="Electroanalytical method"/>
              </a:rPr>
              <a:t>Electroanalytical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2" tooltip="Electroanalytical method"/>
              </a:rPr>
              <a:t> methods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measure the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3" tooltip="Electric potential"/>
              </a:rPr>
              <a:t>electric potential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in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4" tooltip="Volt"/>
              </a:rPr>
              <a:t>volts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and/or the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5" tooltip="Electric current"/>
              </a:rPr>
              <a:t>electric current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in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6" tooltip="Ampere"/>
              </a:rPr>
              <a:t>amps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in an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7" tooltip="Electrochemical cell"/>
              </a:rPr>
              <a:t>electrochemical cell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containing the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analyte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r>
              <a:rPr lang="en-US" baseline="30000" dirty="0">
                <a:solidFill>
                  <a:srgbClr val="0B0080"/>
                </a:solidFill>
                <a:latin typeface="Arial" panose="020B0604020202020204" pitchFamily="34" charset="0"/>
                <a:hlinkClick r:id="rId8"/>
              </a:rPr>
              <a:t>[1]</a:t>
            </a:r>
            <a:r>
              <a:rPr lang="en-US" baseline="30000" dirty="0">
                <a:solidFill>
                  <a:srgbClr val="0B0080"/>
                </a:solidFill>
                <a:latin typeface="Arial" panose="020B0604020202020204" pitchFamily="34" charset="0"/>
                <a:hlinkClick r:id="rId9"/>
              </a:rPr>
              <a:t>[2]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These methods can be categorized according to which aspects of the cell are controlled and which are measured. The three main categories are </a:t>
            </a:r>
            <a:r>
              <a:rPr lang="en-US" dirty="0" err="1">
                <a:solidFill>
                  <a:srgbClr val="0B0080"/>
                </a:solidFill>
                <a:latin typeface="Arial" panose="020B0604020202020204" pitchFamily="34" charset="0"/>
                <a:hlinkClick r:id="rId10" tooltip="Potentiometry"/>
              </a:rPr>
              <a:t>potentiometry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(the difference in electrode potentials is measured), </a:t>
            </a:r>
            <a:r>
              <a:rPr lang="en-US" dirty="0" err="1">
                <a:solidFill>
                  <a:srgbClr val="0B0080"/>
                </a:solidFill>
                <a:latin typeface="Arial" panose="020B0604020202020204" pitchFamily="34" charset="0"/>
                <a:hlinkClick r:id="rId11" tooltip="Coulometry"/>
              </a:rPr>
              <a:t>coulometry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(the cell's current is measured over time), and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2" tooltip="Voltammetry"/>
              </a:rPr>
              <a:t>voltammetry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(the cell's current is measured while actively altering the cell's potential</a:t>
            </a:r>
            <a:r>
              <a:rPr lang="en-US" dirty="0" smtClean="0">
                <a:solidFill>
                  <a:srgbClr val="222222"/>
                </a:solidFill>
                <a:latin typeface="Arial" panose="020B0604020202020204" pitchFamily="34" charset="0"/>
              </a:rPr>
              <a:t>).</a:t>
            </a:r>
            <a:endParaRPr lang="tr-TR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inux Libertine"/>
              </a:rPr>
              <a:t>Thermal </a:t>
            </a:r>
            <a:r>
              <a:rPr lang="en-US" dirty="0" smtClean="0">
                <a:solidFill>
                  <a:srgbClr val="000000"/>
                </a:solidFill>
                <a:latin typeface="Linux Libertine"/>
              </a:rPr>
              <a:t>analysis</a:t>
            </a:r>
            <a:endParaRPr lang="en-US" dirty="0">
              <a:solidFill>
                <a:srgbClr val="000000"/>
              </a:solidFill>
              <a:latin typeface="Linux Libertine"/>
            </a:endParaRPr>
          </a:p>
          <a:p>
            <a:r>
              <a:rPr lang="en-US" i="1" dirty="0">
                <a:solidFill>
                  <a:srgbClr val="222222"/>
                </a:solidFill>
                <a:latin typeface="Arial" panose="020B0604020202020204" pitchFamily="34" charset="0"/>
              </a:rPr>
              <a:t>Further information: </a:t>
            </a:r>
            <a:r>
              <a:rPr lang="en-US" i="1" dirty="0" err="1">
                <a:solidFill>
                  <a:srgbClr val="0B0080"/>
                </a:solidFill>
                <a:latin typeface="Arial" panose="020B0604020202020204" pitchFamily="34" charset="0"/>
                <a:hlinkClick r:id="rId13" tooltip="Calorimetry"/>
              </a:rPr>
              <a:t>Calorimetry</a:t>
            </a:r>
            <a:r>
              <a:rPr lang="en-US" i="1" dirty="0">
                <a:solidFill>
                  <a:srgbClr val="222222"/>
                </a:solidFill>
                <a:latin typeface="Arial" panose="020B0604020202020204" pitchFamily="34" charset="0"/>
              </a:rPr>
              <a:t> and </a:t>
            </a:r>
            <a:r>
              <a:rPr lang="en-US" i="1" dirty="0">
                <a:solidFill>
                  <a:srgbClr val="0B0080"/>
                </a:solidFill>
                <a:latin typeface="Arial" panose="020B0604020202020204" pitchFamily="34" charset="0"/>
                <a:hlinkClick r:id="rId14" tooltip="Thermal analysis"/>
              </a:rPr>
              <a:t>Thermal analysis</a:t>
            </a:r>
            <a:endParaRPr lang="en-US" i="1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Calorimetry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and </a:t>
            </a:r>
            <a:r>
              <a:rPr lang="en-US" dirty="0" err="1">
                <a:solidFill>
                  <a:srgbClr val="0B0080"/>
                </a:solidFill>
                <a:latin typeface="Arial" panose="020B0604020202020204" pitchFamily="34" charset="0"/>
                <a:hlinkClick r:id="rId15" tooltip="Thermogravimetric analysis"/>
              </a:rPr>
              <a:t>thermogravimetric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5" tooltip="Thermogravimetric analysis"/>
              </a:rPr>
              <a:t> analysis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measure the interaction of a material and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6" tooltip="Heat"/>
              </a:rPr>
              <a:t>heat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465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1316" y="1839685"/>
            <a:ext cx="1134687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Linux Libertine"/>
              </a:rPr>
              <a:t>Separation</a:t>
            </a:r>
            <a:r>
              <a:rPr lang="en-US" dirty="0">
                <a:solidFill>
                  <a:srgbClr val="54595D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2" tooltip="Edit section: Separation"/>
              </a:rPr>
              <a:t>edit</a:t>
            </a:r>
            <a:r>
              <a:rPr lang="en-US" dirty="0">
                <a:solidFill>
                  <a:srgbClr val="54595D"/>
                </a:solidFill>
                <a:latin typeface="Arial" panose="020B0604020202020204" pitchFamily="34" charset="0"/>
              </a:rPr>
              <a:t>]</a:t>
            </a:r>
            <a:endParaRPr lang="en-US" dirty="0">
              <a:solidFill>
                <a:srgbClr val="000000"/>
              </a:solidFill>
              <a:latin typeface="Linux Libertine"/>
            </a:endParaRPr>
          </a:p>
          <a:p>
            <a:r>
              <a:rPr lang="en-US" i="1" dirty="0">
                <a:solidFill>
                  <a:srgbClr val="222222"/>
                </a:solidFill>
                <a:latin typeface="Arial" panose="020B0604020202020204" pitchFamily="34" charset="0"/>
              </a:rPr>
              <a:t>Further information: </a:t>
            </a:r>
            <a:r>
              <a:rPr lang="en-US" i="1" dirty="0">
                <a:solidFill>
                  <a:srgbClr val="0B0080"/>
                </a:solidFill>
                <a:latin typeface="Arial" panose="020B0604020202020204" pitchFamily="34" charset="0"/>
                <a:hlinkClick r:id="rId3" tooltip="Separation process"/>
              </a:rPr>
              <a:t>Separation process</a:t>
            </a:r>
            <a:r>
              <a:rPr lang="en-US" i="1" dirty="0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i="1" dirty="0">
                <a:solidFill>
                  <a:srgbClr val="0B0080"/>
                </a:solidFill>
                <a:latin typeface="Arial" panose="020B0604020202020204" pitchFamily="34" charset="0"/>
                <a:hlinkClick r:id="rId4" tooltip="Chromatography"/>
              </a:rPr>
              <a:t>Chromatography</a:t>
            </a:r>
            <a:r>
              <a:rPr lang="en-US" i="1" dirty="0">
                <a:solidFill>
                  <a:srgbClr val="222222"/>
                </a:solidFill>
                <a:latin typeface="Arial" panose="020B0604020202020204" pitchFamily="34" charset="0"/>
              </a:rPr>
              <a:t>, and </a:t>
            </a:r>
            <a:r>
              <a:rPr lang="en-US" i="1" dirty="0">
                <a:solidFill>
                  <a:srgbClr val="0B0080"/>
                </a:solidFill>
                <a:latin typeface="Arial" panose="020B0604020202020204" pitchFamily="34" charset="0"/>
                <a:hlinkClick r:id="rId5" tooltip="Electrophoresis"/>
              </a:rPr>
              <a:t>Electrophoresis</a:t>
            </a:r>
            <a:endParaRPr lang="en-US" i="1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3" tooltip="Separation process"/>
              </a:rPr>
              <a:t>Separation processes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are used to decrease the complexity of material mixtures.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4" tooltip="Chromatography"/>
              </a:rPr>
              <a:t>Chromatography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and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5" tooltip="Electrophoresis"/>
              </a:rPr>
              <a:t>electrophoresis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are representative of this field.</a:t>
            </a:r>
          </a:p>
          <a:p>
            <a:r>
              <a:rPr lang="en-US" dirty="0">
                <a:solidFill>
                  <a:srgbClr val="000000"/>
                </a:solidFill>
                <a:latin typeface="Linux Libertine"/>
              </a:rPr>
              <a:t>Hybrid techniques</a:t>
            </a:r>
            <a:r>
              <a:rPr lang="en-US" dirty="0">
                <a:solidFill>
                  <a:srgbClr val="54595D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6" tooltip="Edit section: Hybrid techniques"/>
              </a:rPr>
              <a:t>edit</a:t>
            </a:r>
            <a:r>
              <a:rPr lang="en-US" dirty="0">
                <a:solidFill>
                  <a:srgbClr val="54595D"/>
                </a:solidFill>
                <a:latin typeface="Arial" panose="020B0604020202020204" pitchFamily="34" charset="0"/>
              </a:rPr>
              <a:t>]</a:t>
            </a:r>
            <a:endParaRPr lang="en-US" dirty="0">
              <a:solidFill>
                <a:srgbClr val="000000"/>
              </a:solidFill>
              <a:latin typeface="Linux Libertine"/>
            </a:endParaRP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Combinations of the above techniques produce "hybrid" or "hyphenated" techniques.</a:t>
            </a:r>
            <a:r>
              <a:rPr lang="en-US" baseline="30000" dirty="0">
                <a:solidFill>
                  <a:srgbClr val="0B0080"/>
                </a:solidFill>
                <a:latin typeface="Arial" panose="020B0604020202020204" pitchFamily="34" charset="0"/>
                <a:hlinkClick r:id="rId7"/>
              </a:rPr>
              <a:t>[3]</a:t>
            </a:r>
            <a:r>
              <a:rPr lang="en-US" baseline="30000" dirty="0">
                <a:solidFill>
                  <a:srgbClr val="0B0080"/>
                </a:solidFill>
                <a:latin typeface="Arial" panose="020B0604020202020204" pitchFamily="34" charset="0"/>
                <a:hlinkClick r:id="rId8"/>
              </a:rPr>
              <a:t>[4]</a:t>
            </a:r>
            <a:r>
              <a:rPr lang="en-US" baseline="30000" dirty="0">
                <a:solidFill>
                  <a:srgbClr val="0B0080"/>
                </a:solidFill>
                <a:latin typeface="Arial" panose="020B0604020202020204" pitchFamily="34" charset="0"/>
                <a:hlinkClick r:id="rId9"/>
              </a:rPr>
              <a:t>[5]</a:t>
            </a:r>
            <a:r>
              <a:rPr lang="en-US" baseline="30000" dirty="0">
                <a:solidFill>
                  <a:srgbClr val="0B0080"/>
                </a:solidFill>
                <a:latin typeface="Arial" panose="020B0604020202020204" pitchFamily="34" charset="0"/>
                <a:hlinkClick r:id="rId10"/>
              </a:rPr>
              <a:t>[6]</a:t>
            </a:r>
            <a:r>
              <a:rPr lang="en-US" baseline="30000" dirty="0">
                <a:solidFill>
                  <a:srgbClr val="0B0080"/>
                </a:solidFill>
                <a:latin typeface="Arial" panose="020B0604020202020204" pitchFamily="34" charset="0"/>
                <a:hlinkClick r:id="rId11"/>
              </a:rPr>
              <a:t>[7]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Several examples are in popular use today and new hybrid techniques are under development. For example,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2" tooltip="Gas chromatography-mass spectrometry"/>
              </a:rPr>
              <a:t>gas chromatography-mass spectrometry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LC-MS, GC-IR, LC-NMR, LC-IR, CE-MS, ICP-MS, and so on.</a:t>
            </a: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Hyphenated separation techniques refers to a combination of two or more techniques to separate chemicals from solutions and detect them. Most often the other technique is some form of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4" tooltip="Chromatography"/>
              </a:rPr>
              <a:t>chromatography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. Hyphenated techniques are widely used in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3" tooltip="Chemistry"/>
              </a:rPr>
              <a:t>chemistry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and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4" tooltip="Biochemistry"/>
              </a:rPr>
              <a:t>biochemistry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. A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5" tooltip="Slash (punctuation)"/>
              </a:rPr>
              <a:t>slash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 is sometimes used instead of </a:t>
            </a:r>
            <a:r>
              <a:rPr lang="en-US" dirty="0">
                <a:solidFill>
                  <a:srgbClr val="0B0080"/>
                </a:solidFill>
                <a:latin typeface="Arial" panose="020B0604020202020204" pitchFamily="34" charset="0"/>
                <a:hlinkClick r:id="rId16" tooltip="Hyphen"/>
              </a:rPr>
              <a:t>hyphen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especially if the name of one of the methods contains a hyphen itself.</a:t>
            </a: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Examples of hyphenated techniques</a:t>
            </a:r>
            <a:r>
              <a:rPr lang="en-US" dirty="0" smtClean="0">
                <a:solidFill>
                  <a:srgbClr val="222222"/>
                </a:solidFill>
                <a:latin typeface="Arial" panose="020B0604020202020204" pitchFamily="34" charset="0"/>
              </a:rPr>
              <a:t>:</a:t>
            </a:r>
            <a:endParaRPr lang="en-US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89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91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Linux Libertine</vt:lpstr>
      <vt:lpstr>Office Theme</vt:lpstr>
      <vt:lpstr>APPLIED ANALYSIS METHODS Types of Analysis and Basic Concepts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APPLIED ANALYSIS METHODS Types of Analysis and Basic Concepts</dc:title>
  <dc:creator>kullanicii</dc:creator>
  <cp:lastModifiedBy>kullanicii</cp:lastModifiedBy>
  <cp:revision>9</cp:revision>
  <dcterms:created xsi:type="dcterms:W3CDTF">2018-10-04T11:24:23Z</dcterms:created>
  <dcterms:modified xsi:type="dcterms:W3CDTF">2019-02-19T12:01:32Z</dcterms:modified>
</cp:coreProperties>
</file>