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879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3140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0257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9202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2300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18738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525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6449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9452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9380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907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23F51-A67A-5A41-8344-3B826CE94A9C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A0A6D-8E4C-0347-8424-04DCCA9477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982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99" y="1054100"/>
            <a:ext cx="2926241" cy="9652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L’ETÀ DI CARLO V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3937000"/>
            <a:ext cx="6756400" cy="18415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275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535099" y="1043432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193801" y="1070975"/>
            <a:ext cx="608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FINE DELLA LUNGA STAGIONE DI GUERRE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536798" y="18823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1557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643299" y="18823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papa Paolo IV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195998" y="1882330"/>
            <a:ext cx="23732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alleò con tutti i nemici della Spagna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195998" y="2682430"/>
            <a:ext cx="23732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ella battaglia di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San Quintino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948348" y="3431730"/>
            <a:ext cx="28685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spagnoli ottennero una grande vittoria contro l’esercito francese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535099" y="4385672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1559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43299" y="4385672"/>
            <a:ext cx="23732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rimata la pace di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Cateau-Cambrésis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1193801" y="5298630"/>
            <a:ext cx="2373201" cy="1254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Spagna era la potenza egemone (Spagna, Paesi Bassi, Milano, Napoli, Sicilia, Sardegna, Genova, Corsica, Stato dei Presìdi e domini americani)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161797" y="5298630"/>
            <a:ext cx="2373201" cy="1254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tolse Calais agli inglesi e controllava il Piemonte e il Marchesato di Saluzzo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Pentagono 17"/>
          <p:cNvSpPr>
            <a:spLocks noChangeAspect="1"/>
          </p:cNvSpPr>
          <p:nvPr/>
        </p:nvSpPr>
        <p:spPr>
          <a:xfrm>
            <a:off x="8407400" y="6237312"/>
            <a:ext cx="51593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Connettore 2 19"/>
          <p:cNvCxnSpPr>
            <a:stCxn id="9" idx="0"/>
            <a:endCxn id="10" idx="1"/>
          </p:cNvCxnSpPr>
          <p:nvPr/>
        </p:nvCxnSpPr>
        <p:spPr>
          <a:xfrm>
            <a:off x="1906700" y="2078459"/>
            <a:ext cx="736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0" idx="3"/>
            <a:endCxn id="11" idx="1"/>
          </p:cNvCxnSpPr>
          <p:nvPr/>
        </p:nvCxnSpPr>
        <p:spPr>
          <a:xfrm>
            <a:off x="4419599" y="2078459"/>
            <a:ext cx="776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11" idx="2"/>
            <a:endCxn id="12" idx="0"/>
          </p:cNvCxnSpPr>
          <p:nvPr/>
        </p:nvCxnSpPr>
        <p:spPr>
          <a:xfrm>
            <a:off x="6382599" y="2274588"/>
            <a:ext cx="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12" idx="2"/>
            <a:endCxn id="13" idx="0"/>
          </p:cNvCxnSpPr>
          <p:nvPr/>
        </p:nvCxnSpPr>
        <p:spPr>
          <a:xfrm>
            <a:off x="6382599" y="3074688"/>
            <a:ext cx="0" cy="357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3" idx="2"/>
            <a:endCxn id="15" idx="0"/>
          </p:cNvCxnSpPr>
          <p:nvPr/>
        </p:nvCxnSpPr>
        <p:spPr>
          <a:xfrm flipH="1">
            <a:off x="3829900" y="3823988"/>
            <a:ext cx="2552699" cy="56168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4" idx="0"/>
            <a:endCxn id="15" idx="1"/>
          </p:cNvCxnSpPr>
          <p:nvPr/>
        </p:nvCxnSpPr>
        <p:spPr>
          <a:xfrm>
            <a:off x="1905001" y="4581801"/>
            <a:ext cx="738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5" idx="2"/>
            <a:endCxn id="16" idx="0"/>
          </p:cNvCxnSpPr>
          <p:nvPr/>
        </p:nvCxnSpPr>
        <p:spPr>
          <a:xfrm flipH="1">
            <a:off x="2380402" y="4777930"/>
            <a:ext cx="1449498" cy="520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5" idx="2"/>
            <a:endCxn id="17" idx="0"/>
          </p:cNvCxnSpPr>
          <p:nvPr/>
        </p:nvCxnSpPr>
        <p:spPr>
          <a:xfrm>
            <a:off x="3829900" y="4777930"/>
            <a:ext cx="1518498" cy="520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334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>
            <a:spLocks noChangeAspect="1"/>
          </p:cNvSpPr>
          <p:nvPr/>
        </p:nvSpPr>
        <p:spPr>
          <a:xfrm>
            <a:off x="535099" y="1043432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219200" y="1041813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IL MUTARE DEGLI EQUILIBRI IN EUROPA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Pentagono 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9" name="Rounded Rectangle 14"/>
          <p:cNvSpPr/>
          <p:nvPr/>
        </p:nvSpPr>
        <p:spPr>
          <a:xfrm>
            <a:off x="464399" y="197549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Intorno al 1515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90899" y="19754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Europa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628900" y="2482334"/>
            <a:ext cx="1082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c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’era questa </a:t>
            </a:r>
          </a:p>
          <a:p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situazione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04098" y="32327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Asburgo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490899" y="32327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Spagna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410297" y="32327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Francia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04098" y="3969394"/>
            <a:ext cx="1275502" cy="11233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ontrollavano Austria, Borgogna e Paesi Bassi e avevano il titolo imperiale</a:t>
            </a:r>
            <a:endParaRPr lang="it-IT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490899" y="3969394"/>
            <a:ext cx="1369902" cy="11233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controllava i territori spagnoli, l’Italia meridionale e i domini americani</a:t>
            </a:r>
            <a:endParaRPr lang="it-IT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410297" y="3969394"/>
            <a:ext cx="1369902" cy="11233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ontrollava il territorio francese e il Ducato di Milano</a:t>
            </a:r>
            <a:endParaRPr lang="it-IT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9" idx="0"/>
            <a:endCxn id="10" idx="1"/>
          </p:cNvCxnSpPr>
          <p:nvPr/>
        </p:nvCxnSpPr>
        <p:spPr>
          <a:xfrm>
            <a:off x="1974000" y="2171623"/>
            <a:ext cx="51689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2" idx="2"/>
            <a:endCxn id="14" idx="0"/>
          </p:cNvCxnSpPr>
          <p:nvPr/>
        </p:nvCxnSpPr>
        <p:spPr>
          <a:xfrm>
            <a:off x="3170312" y="2943999"/>
            <a:ext cx="5538" cy="2887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2" idx="2"/>
            <a:endCxn id="15" idx="0"/>
          </p:cNvCxnSpPr>
          <p:nvPr/>
        </p:nvCxnSpPr>
        <p:spPr>
          <a:xfrm>
            <a:off x="3170312" y="2943999"/>
            <a:ext cx="1924936" cy="2887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2" idx="2"/>
            <a:endCxn id="13" idx="0"/>
          </p:cNvCxnSpPr>
          <p:nvPr/>
        </p:nvCxnSpPr>
        <p:spPr>
          <a:xfrm flipH="1">
            <a:off x="1289049" y="2943999"/>
            <a:ext cx="1881263" cy="2887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3" idx="2"/>
          </p:cNvCxnSpPr>
          <p:nvPr/>
        </p:nvCxnSpPr>
        <p:spPr>
          <a:xfrm>
            <a:off x="1289049" y="3625053"/>
            <a:ext cx="0" cy="3443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4" idx="2"/>
            <a:endCxn id="18" idx="0"/>
          </p:cNvCxnSpPr>
          <p:nvPr/>
        </p:nvCxnSpPr>
        <p:spPr>
          <a:xfrm>
            <a:off x="3175850" y="3625053"/>
            <a:ext cx="0" cy="3443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5" idx="2"/>
            <a:endCxn id="19" idx="0"/>
          </p:cNvCxnSpPr>
          <p:nvPr/>
        </p:nvCxnSpPr>
        <p:spPr>
          <a:xfrm>
            <a:off x="5095248" y="3625053"/>
            <a:ext cx="0" cy="3443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Immagin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320" y="1440307"/>
            <a:ext cx="3101680" cy="234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583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13198" y="1226195"/>
            <a:ext cx="2779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L’equilibrio politico dell’Europa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13198" y="1911995"/>
            <a:ext cx="27796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ambiò grazie alla politica matrimoniale degli Asburgo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89099" y="27882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Massimiliano d’Asburgo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796841" y="27882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Maria di Borgogna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536645" y="27882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Ferdinando d’Aragona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521241" y="27882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Isabella di Castiglia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932099" y="36645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Filippo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618399" y="36645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Giovanna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166743" y="4604395"/>
            <a:ext cx="136990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Carlo V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6" idx="2"/>
            <a:endCxn id="7" idx="0"/>
          </p:cNvCxnSpPr>
          <p:nvPr/>
        </p:nvCxnSpPr>
        <p:spPr>
          <a:xfrm>
            <a:off x="4502999" y="1618453"/>
            <a:ext cx="0" cy="293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8" idx="3"/>
            <a:endCxn id="9" idx="1"/>
          </p:cNvCxnSpPr>
          <p:nvPr/>
        </p:nvCxnSpPr>
        <p:spPr>
          <a:xfrm>
            <a:off x="2159001" y="2984424"/>
            <a:ext cx="63784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2" idx="3"/>
            <a:endCxn id="14" idx="1"/>
          </p:cNvCxnSpPr>
          <p:nvPr/>
        </p:nvCxnSpPr>
        <p:spPr>
          <a:xfrm>
            <a:off x="6906547" y="2984424"/>
            <a:ext cx="614694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8" idx="2"/>
            <a:endCxn id="15" idx="0"/>
          </p:cNvCxnSpPr>
          <p:nvPr/>
        </p:nvCxnSpPr>
        <p:spPr>
          <a:xfrm>
            <a:off x="1474050" y="3180553"/>
            <a:ext cx="1143000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9" idx="2"/>
            <a:endCxn id="15" idx="0"/>
          </p:cNvCxnSpPr>
          <p:nvPr/>
        </p:nvCxnSpPr>
        <p:spPr>
          <a:xfrm flipH="1">
            <a:off x="2617050" y="3180553"/>
            <a:ext cx="864742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2" idx="2"/>
            <a:endCxn id="16" idx="0"/>
          </p:cNvCxnSpPr>
          <p:nvPr/>
        </p:nvCxnSpPr>
        <p:spPr>
          <a:xfrm>
            <a:off x="6221596" y="3180553"/>
            <a:ext cx="1081754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14" idx="2"/>
            <a:endCxn id="16" idx="0"/>
          </p:cNvCxnSpPr>
          <p:nvPr/>
        </p:nvCxnSpPr>
        <p:spPr>
          <a:xfrm flipH="1">
            <a:off x="7303350" y="3180553"/>
            <a:ext cx="902842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15" idx="2"/>
            <a:endCxn id="17" idx="0"/>
          </p:cNvCxnSpPr>
          <p:nvPr/>
        </p:nvCxnSpPr>
        <p:spPr>
          <a:xfrm>
            <a:off x="2617050" y="4056853"/>
            <a:ext cx="2234644" cy="547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16" idx="2"/>
            <a:endCxn id="17" idx="0"/>
          </p:cNvCxnSpPr>
          <p:nvPr/>
        </p:nvCxnSpPr>
        <p:spPr>
          <a:xfrm flipH="1">
            <a:off x="4851694" y="4056853"/>
            <a:ext cx="2451656" cy="547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15" idx="3"/>
            <a:endCxn id="16" idx="1"/>
          </p:cNvCxnSpPr>
          <p:nvPr/>
        </p:nvCxnSpPr>
        <p:spPr>
          <a:xfrm>
            <a:off x="3302001" y="3860724"/>
            <a:ext cx="3316398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14"/>
          <p:cNvSpPr/>
          <p:nvPr/>
        </p:nvSpPr>
        <p:spPr>
          <a:xfrm>
            <a:off x="1932099" y="5436888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1516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2" name="Rounded Rectangle 14"/>
          <p:cNvSpPr/>
          <p:nvPr/>
        </p:nvSpPr>
        <p:spPr>
          <a:xfrm>
            <a:off x="4166744" y="5429894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3" name="Rounded Rectangle 14"/>
          <p:cNvSpPr/>
          <p:nvPr/>
        </p:nvSpPr>
        <p:spPr>
          <a:xfrm>
            <a:off x="6618399" y="5436888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1932099" y="6204595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di Spagna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4166744" y="6204594"/>
            <a:ext cx="1369902" cy="53910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reditò i domini asburgici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6618399" y="6179118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eletto imperatore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8" name="Connettore 2 57"/>
          <p:cNvCxnSpPr>
            <a:stCxn id="17" idx="2"/>
            <a:endCxn id="51" idx="3"/>
          </p:cNvCxnSpPr>
          <p:nvPr/>
        </p:nvCxnSpPr>
        <p:spPr>
          <a:xfrm flipH="1">
            <a:off x="2617050" y="4996653"/>
            <a:ext cx="2234644" cy="4402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17" idx="2"/>
            <a:endCxn id="52" idx="3"/>
          </p:cNvCxnSpPr>
          <p:nvPr/>
        </p:nvCxnSpPr>
        <p:spPr>
          <a:xfrm>
            <a:off x="4851694" y="4996653"/>
            <a:ext cx="1" cy="4332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stCxn id="17" idx="2"/>
            <a:endCxn id="53" idx="3"/>
          </p:cNvCxnSpPr>
          <p:nvPr/>
        </p:nvCxnSpPr>
        <p:spPr>
          <a:xfrm>
            <a:off x="4851694" y="4996653"/>
            <a:ext cx="2451656" cy="4402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66"/>
          <p:cNvCxnSpPr>
            <a:stCxn id="51" idx="1"/>
            <a:endCxn id="54" idx="0"/>
          </p:cNvCxnSpPr>
          <p:nvPr/>
        </p:nvCxnSpPr>
        <p:spPr>
          <a:xfrm>
            <a:off x="2617050" y="5829146"/>
            <a:ext cx="0" cy="3754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>
            <a:stCxn id="52" idx="1"/>
            <a:endCxn id="55" idx="0"/>
          </p:cNvCxnSpPr>
          <p:nvPr/>
        </p:nvCxnSpPr>
        <p:spPr>
          <a:xfrm>
            <a:off x="4851695" y="5822152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>
            <a:stCxn id="53" idx="1"/>
            <a:endCxn id="56" idx="0"/>
          </p:cNvCxnSpPr>
          <p:nvPr/>
        </p:nvCxnSpPr>
        <p:spPr>
          <a:xfrm>
            <a:off x="7303350" y="5829146"/>
            <a:ext cx="0" cy="3499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Pentagono 7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271242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464399" y="1200794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1520 e il 1555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13199" y="1226194"/>
            <a:ext cx="1839802" cy="60105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 dominò la politica europea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71982" y="2019300"/>
            <a:ext cx="16810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i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 suoi obiettivi erano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64399" y="2610494"/>
            <a:ext cx="1839802" cy="60105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ealizzare un Impero universale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113199" y="2610494"/>
            <a:ext cx="1839802" cy="60105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ancellare la riforma protestante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27823" y="2610494"/>
            <a:ext cx="1839802" cy="60105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espingere la minaccia turca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6" idx="0"/>
          </p:cNvCxnSpPr>
          <p:nvPr/>
        </p:nvCxnSpPr>
        <p:spPr>
          <a:xfrm>
            <a:off x="1974000" y="1514021"/>
            <a:ext cx="1023200" cy="99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9" idx="2"/>
          </p:cNvCxnSpPr>
          <p:nvPr/>
        </p:nvCxnSpPr>
        <p:spPr>
          <a:xfrm>
            <a:off x="4112492" y="2296299"/>
            <a:ext cx="0" cy="3141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9" idx="2"/>
            <a:endCxn id="10" idx="0"/>
          </p:cNvCxnSpPr>
          <p:nvPr/>
        </p:nvCxnSpPr>
        <p:spPr>
          <a:xfrm flipH="1">
            <a:off x="1384300" y="2296299"/>
            <a:ext cx="2728192" cy="3141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9" idx="2"/>
            <a:endCxn id="12" idx="0"/>
          </p:cNvCxnSpPr>
          <p:nvPr/>
        </p:nvCxnSpPr>
        <p:spPr>
          <a:xfrm>
            <a:off x="4112492" y="2296299"/>
            <a:ext cx="2635232" cy="3141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3517900"/>
            <a:ext cx="6146800" cy="2959100"/>
          </a:xfrm>
          <a:prstGeom prst="rect">
            <a:avLst/>
          </a:prstGeom>
        </p:spPr>
      </p:pic>
      <p:sp>
        <p:nvSpPr>
          <p:cNvPr id="30" name="Pentagono 2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62236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43432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41813"/>
            <a:ext cx="629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UN NUOVO CICLO DI GUERRE IN ITALIA (1521-1530)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534249" y="19204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17050" y="1920430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03050" y="1920430"/>
            <a:ext cx="26153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ccupò Milano e assediò Pavia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534249" y="26951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1524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617050" y="2695130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Francesco 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903050" y="2695130"/>
            <a:ext cx="26153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ssediò Pavia ma fu fatto prigioniero dall’imperatore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535099" y="34952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1526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17050" y="3495230"/>
            <a:ext cx="13699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il trattato di Madrid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903050" y="3495230"/>
            <a:ext cx="2615350" cy="8100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rinunciò a Milano, cedette i possedimenti in Borgogna e pagò un riscatto per liberare Francesco 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903050" y="4714430"/>
            <a:ext cx="26153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ppena libero creò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Lega di Cognac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contro l’imperatore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903050" y="5476430"/>
            <a:ext cx="2615350" cy="619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ormata da Francia, Venezia, Genova, Firenze, Stato della Chiesa e Inghilterra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904151" y="4714430"/>
            <a:ext cx="20828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Carlo V mandò in Italia i lanzichenecchi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Rounded Rectangle 14"/>
          <p:cNvSpPr/>
          <p:nvPr/>
        </p:nvSpPr>
        <p:spPr>
          <a:xfrm>
            <a:off x="534249" y="54764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1527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363050" y="5476430"/>
            <a:ext cx="1472350" cy="12164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Sacco di Roma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: i lanzichenecchi saccheggiarono Roma per giorni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3" name="Connettore 2 22"/>
          <p:cNvCxnSpPr>
            <a:stCxn id="8" idx="0"/>
            <a:endCxn id="9" idx="1"/>
          </p:cNvCxnSpPr>
          <p:nvPr/>
        </p:nvCxnSpPr>
        <p:spPr>
          <a:xfrm>
            <a:off x="1904151" y="2116559"/>
            <a:ext cx="712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9" idx="3"/>
            <a:endCxn id="10" idx="1"/>
          </p:cNvCxnSpPr>
          <p:nvPr/>
        </p:nvCxnSpPr>
        <p:spPr>
          <a:xfrm>
            <a:off x="3986952" y="2116559"/>
            <a:ext cx="91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11" idx="0"/>
            <a:endCxn id="12" idx="1"/>
          </p:cNvCxnSpPr>
          <p:nvPr/>
        </p:nvCxnSpPr>
        <p:spPr>
          <a:xfrm>
            <a:off x="1904151" y="2891259"/>
            <a:ext cx="712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2" idx="3"/>
            <a:endCxn id="13" idx="1"/>
          </p:cNvCxnSpPr>
          <p:nvPr/>
        </p:nvCxnSpPr>
        <p:spPr>
          <a:xfrm>
            <a:off x="3986952" y="2891259"/>
            <a:ext cx="916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4" idx="0"/>
            <a:endCxn id="15" idx="1"/>
          </p:cNvCxnSpPr>
          <p:nvPr/>
        </p:nvCxnSpPr>
        <p:spPr>
          <a:xfrm>
            <a:off x="1905001" y="3691359"/>
            <a:ext cx="7120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5" idx="3"/>
          </p:cNvCxnSpPr>
          <p:nvPr/>
        </p:nvCxnSpPr>
        <p:spPr>
          <a:xfrm>
            <a:off x="3986952" y="3691359"/>
            <a:ext cx="914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6" idx="2"/>
            <a:endCxn id="17" idx="0"/>
          </p:cNvCxnSpPr>
          <p:nvPr/>
        </p:nvCxnSpPr>
        <p:spPr>
          <a:xfrm>
            <a:off x="6210725" y="4305300"/>
            <a:ext cx="0" cy="4091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7" idx="2"/>
          </p:cNvCxnSpPr>
          <p:nvPr/>
        </p:nvCxnSpPr>
        <p:spPr>
          <a:xfrm>
            <a:off x="6210725" y="5106688"/>
            <a:ext cx="0" cy="4686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7" idx="1"/>
          </p:cNvCxnSpPr>
          <p:nvPr/>
        </p:nvCxnSpPr>
        <p:spPr>
          <a:xfrm flipH="1">
            <a:off x="3986952" y="4910559"/>
            <a:ext cx="916098" cy="17041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9" idx="2"/>
          </p:cNvCxnSpPr>
          <p:nvPr/>
        </p:nvCxnSpPr>
        <p:spPr>
          <a:xfrm>
            <a:off x="2945552" y="5106688"/>
            <a:ext cx="848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20" idx="0"/>
          </p:cNvCxnSpPr>
          <p:nvPr/>
        </p:nvCxnSpPr>
        <p:spPr>
          <a:xfrm flipV="1">
            <a:off x="1904151" y="5664200"/>
            <a:ext cx="458899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Pentagono 5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6" name="Freccia giù 55"/>
          <p:cNvSpPr/>
          <p:nvPr/>
        </p:nvSpPr>
        <p:spPr>
          <a:xfrm>
            <a:off x="976884" y="3137152"/>
            <a:ext cx="484632" cy="29483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Freccia giù 56"/>
          <p:cNvSpPr/>
          <p:nvPr/>
        </p:nvSpPr>
        <p:spPr>
          <a:xfrm>
            <a:off x="970610" y="2373458"/>
            <a:ext cx="484632" cy="29483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671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947250" y="1183830"/>
            <a:ext cx="26153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Dopo il Sacco di Roma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59100" y="20601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Medici furono cacciati da Firenze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18950" y="20601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continuò fino al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1529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218950" y="29237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pace fu siglata con due trattati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83550" y="3784292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rattato di 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Cambrai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300900" y="3784292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rattato di Barcellona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55800" y="4625530"/>
            <a:ext cx="1776300" cy="619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rinunciava al ogni pretesa in Italia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171700" y="4625530"/>
            <a:ext cx="1776300" cy="619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 cedette la Borgogna alla Francia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321400" y="4625530"/>
            <a:ext cx="1241200" cy="16609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Milano tornò a Francesco II Sforza, ma alla sua morte sarebbe andato a Carlo V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845400" y="4625530"/>
            <a:ext cx="1241200" cy="7084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Venezia rimase indipendente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456600" y="4625530"/>
            <a:ext cx="1241200" cy="6195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Firenze tornarono i Medici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6" idx="2"/>
            <a:endCxn id="7" idx="0"/>
          </p:cNvCxnSpPr>
          <p:nvPr/>
        </p:nvCxnSpPr>
        <p:spPr>
          <a:xfrm flipH="1">
            <a:off x="2947250" y="1576088"/>
            <a:ext cx="1307675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6" idx="2"/>
            <a:endCxn id="8" idx="0"/>
          </p:cNvCxnSpPr>
          <p:nvPr/>
        </p:nvCxnSpPr>
        <p:spPr>
          <a:xfrm>
            <a:off x="4254925" y="1576088"/>
            <a:ext cx="852175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8" idx="2"/>
            <a:endCxn id="9" idx="0"/>
          </p:cNvCxnSpPr>
          <p:nvPr/>
        </p:nvCxnSpPr>
        <p:spPr>
          <a:xfrm>
            <a:off x="5107100" y="2452388"/>
            <a:ext cx="0" cy="471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9" idx="2"/>
            <a:endCxn id="10" idx="0"/>
          </p:cNvCxnSpPr>
          <p:nvPr/>
        </p:nvCxnSpPr>
        <p:spPr>
          <a:xfrm flipH="1">
            <a:off x="2171700" y="3315988"/>
            <a:ext cx="2935400" cy="4683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9" idx="2"/>
            <a:endCxn id="11" idx="0"/>
          </p:cNvCxnSpPr>
          <p:nvPr/>
        </p:nvCxnSpPr>
        <p:spPr>
          <a:xfrm>
            <a:off x="5107100" y="3315988"/>
            <a:ext cx="2081950" cy="4683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0" idx="2"/>
            <a:endCxn id="12" idx="0"/>
          </p:cNvCxnSpPr>
          <p:nvPr/>
        </p:nvCxnSpPr>
        <p:spPr>
          <a:xfrm flipH="1">
            <a:off x="1043950" y="4176550"/>
            <a:ext cx="1127750" cy="448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0" idx="2"/>
            <a:endCxn id="13" idx="0"/>
          </p:cNvCxnSpPr>
          <p:nvPr/>
        </p:nvCxnSpPr>
        <p:spPr>
          <a:xfrm>
            <a:off x="2171700" y="4176550"/>
            <a:ext cx="888150" cy="448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1" idx="2"/>
            <a:endCxn id="14" idx="0"/>
          </p:cNvCxnSpPr>
          <p:nvPr/>
        </p:nvCxnSpPr>
        <p:spPr>
          <a:xfrm flipH="1">
            <a:off x="4942000" y="4176550"/>
            <a:ext cx="2247050" cy="448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11" idx="2"/>
            <a:endCxn id="15" idx="0"/>
          </p:cNvCxnSpPr>
          <p:nvPr/>
        </p:nvCxnSpPr>
        <p:spPr>
          <a:xfrm flipH="1">
            <a:off x="6466000" y="4176550"/>
            <a:ext cx="723050" cy="448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11" idx="2"/>
            <a:endCxn id="16" idx="0"/>
          </p:cNvCxnSpPr>
          <p:nvPr/>
        </p:nvCxnSpPr>
        <p:spPr>
          <a:xfrm>
            <a:off x="7189050" y="4176550"/>
            <a:ext cx="888150" cy="448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Pentagono 46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36252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43432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93800" y="1070975"/>
            <a:ext cx="783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GUERRE DALL’ITALIA, ALL’EUROPA AL MEDITERRANEO (1535-1556)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5099" y="1906134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Carlo 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60798" y="1906134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sentiva minacciato dai turchi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ounded Rectangle 14"/>
          <p:cNvSpPr/>
          <p:nvPr/>
        </p:nvSpPr>
        <p:spPr>
          <a:xfrm>
            <a:off x="534249" y="26951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1535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960798" y="2695130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 conquistò La Goletta e Tunisi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907198" y="2695130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minaccia turca non fu eliminata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34250" y="3634930"/>
            <a:ext cx="17771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Francesco II Sforza morì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960798" y="3634930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 occupò Milano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960798" y="4485830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Francesco I si alleò con tutti i nemici di Carlo V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960798" y="5285930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iprese la guerra che si concluse con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907198" y="4878088"/>
            <a:ext cx="2157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Francesco I rinunciò a Milano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907198" y="5634458"/>
            <a:ext cx="2157301" cy="80444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Pier Luigi Farnese, figlio di papa Paolo III divenne duca di Parma e Piacenza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8" idx="3"/>
            <a:endCxn id="9" idx="1"/>
          </p:cNvCxnSpPr>
          <p:nvPr/>
        </p:nvCxnSpPr>
        <p:spPr>
          <a:xfrm>
            <a:off x="2311399" y="2102263"/>
            <a:ext cx="649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endCxn id="10" idx="3"/>
          </p:cNvCxnSpPr>
          <p:nvPr/>
        </p:nvCxnSpPr>
        <p:spPr>
          <a:xfrm>
            <a:off x="1219200" y="2298392"/>
            <a:ext cx="0" cy="3967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0" idx="0"/>
            <a:endCxn id="11" idx="1"/>
          </p:cNvCxnSpPr>
          <p:nvPr/>
        </p:nvCxnSpPr>
        <p:spPr>
          <a:xfrm>
            <a:off x="1904151" y="2891259"/>
            <a:ext cx="10566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1" idx="3"/>
            <a:endCxn id="12" idx="1"/>
          </p:cNvCxnSpPr>
          <p:nvPr/>
        </p:nvCxnSpPr>
        <p:spPr>
          <a:xfrm>
            <a:off x="5118099" y="2891259"/>
            <a:ext cx="7890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0" idx="1"/>
          </p:cNvCxnSpPr>
          <p:nvPr/>
        </p:nvCxnSpPr>
        <p:spPr>
          <a:xfrm>
            <a:off x="1219200" y="3087388"/>
            <a:ext cx="0" cy="547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3" idx="3"/>
            <a:endCxn id="14" idx="1"/>
          </p:cNvCxnSpPr>
          <p:nvPr/>
        </p:nvCxnSpPr>
        <p:spPr>
          <a:xfrm>
            <a:off x="2311400" y="3831059"/>
            <a:ext cx="6493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4" idx="2"/>
            <a:endCxn id="15" idx="0"/>
          </p:cNvCxnSpPr>
          <p:nvPr/>
        </p:nvCxnSpPr>
        <p:spPr>
          <a:xfrm>
            <a:off x="4039449" y="4027188"/>
            <a:ext cx="0" cy="458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5" idx="2"/>
            <a:endCxn id="16" idx="0"/>
          </p:cNvCxnSpPr>
          <p:nvPr/>
        </p:nvCxnSpPr>
        <p:spPr>
          <a:xfrm>
            <a:off x="4039449" y="4878088"/>
            <a:ext cx="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6" idx="3"/>
            <a:endCxn id="17" idx="1"/>
          </p:cNvCxnSpPr>
          <p:nvPr/>
        </p:nvCxnSpPr>
        <p:spPr>
          <a:xfrm flipV="1">
            <a:off x="5118099" y="5074217"/>
            <a:ext cx="789099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6" idx="3"/>
            <a:endCxn id="18" idx="1"/>
          </p:cNvCxnSpPr>
          <p:nvPr/>
        </p:nvCxnSpPr>
        <p:spPr>
          <a:xfrm>
            <a:off x="5118099" y="5482059"/>
            <a:ext cx="789099" cy="554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entagono 51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249437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394549" y="12727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1547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43299" y="12727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Francesco I morì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43299" y="22379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figlio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Enrico II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005499" y="22379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iprese la guerra contro Carlo V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435600" y="2698234"/>
            <a:ext cx="1022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s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i alleò con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659300" y="34190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Solimano il Magnifico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383885" y="34190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prìncipi luterani tedeschi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383885" y="4333430"/>
            <a:ext cx="1776300" cy="6576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si spostò dall’Italia alla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394549" y="5547001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1555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43298" y="5547001"/>
            <a:ext cx="2551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guerra finì con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pace di Augusta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383885" y="5473531"/>
            <a:ext cx="1776300" cy="12193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allì il sogno di Carlo V di ricomporre la frattura fra cattolici e luterani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6" idx="0"/>
            <a:endCxn id="7" idx="1"/>
          </p:cNvCxnSpPr>
          <p:nvPr/>
        </p:nvCxnSpPr>
        <p:spPr>
          <a:xfrm>
            <a:off x="1764451" y="1468859"/>
            <a:ext cx="8788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7" idx="2"/>
            <a:endCxn id="8" idx="0"/>
          </p:cNvCxnSpPr>
          <p:nvPr/>
        </p:nvCxnSpPr>
        <p:spPr>
          <a:xfrm>
            <a:off x="3531449" y="1664988"/>
            <a:ext cx="0" cy="57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8" idx="3"/>
            <a:endCxn id="9" idx="1"/>
          </p:cNvCxnSpPr>
          <p:nvPr/>
        </p:nvCxnSpPr>
        <p:spPr>
          <a:xfrm>
            <a:off x="4419599" y="2434059"/>
            <a:ext cx="585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0" idx="2"/>
            <a:endCxn id="11" idx="0"/>
          </p:cNvCxnSpPr>
          <p:nvPr/>
        </p:nvCxnSpPr>
        <p:spPr>
          <a:xfrm flipH="1">
            <a:off x="4547450" y="2975233"/>
            <a:ext cx="1399543" cy="4437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0" idx="2"/>
            <a:endCxn id="12" idx="0"/>
          </p:cNvCxnSpPr>
          <p:nvPr/>
        </p:nvCxnSpPr>
        <p:spPr>
          <a:xfrm>
            <a:off x="5946993" y="2975233"/>
            <a:ext cx="1325042" cy="4437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2" idx="2"/>
            <a:endCxn id="13" idx="0"/>
          </p:cNvCxnSpPr>
          <p:nvPr/>
        </p:nvCxnSpPr>
        <p:spPr>
          <a:xfrm>
            <a:off x="7272035" y="3811288"/>
            <a:ext cx="0" cy="522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4" idx="0"/>
            <a:endCxn id="15" idx="1"/>
          </p:cNvCxnSpPr>
          <p:nvPr/>
        </p:nvCxnSpPr>
        <p:spPr>
          <a:xfrm>
            <a:off x="1764451" y="5743130"/>
            <a:ext cx="8788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>
            <a:stCxn id="13" idx="2"/>
          </p:cNvCxnSpPr>
          <p:nvPr/>
        </p:nvCxnSpPr>
        <p:spPr>
          <a:xfrm>
            <a:off x="7272035" y="4991100"/>
            <a:ext cx="0" cy="241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flipH="1">
            <a:off x="3771900" y="5232400"/>
            <a:ext cx="35001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3771900" y="5232400"/>
            <a:ext cx="0" cy="3146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15" idx="3"/>
          </p:cNvCxnSpPr>
          <p:nvPr/>
        </p:nvCxnSpPr>
        <p:spPr>
          <a:xfrm>
            <a:off x="5194299" y="5743130"/>
            <a:ext cx="10541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Pentagono 4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650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L’ETÀ DI CARLO V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394549" y="1272730"/>
            <a:ext cx="1369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1556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43299" y="1272730"/>
            <a:ext cx="1776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Carlo 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43299" y="2174430"/>
            <a:ext cx="1776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bdicò e scelse due successori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372449" y="3101530"/>
            <a:ext cx="1776300" cy="9116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 fratello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Ferdinando 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lasciò Austria, Tirolo, Boemia e Ungheria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340949" y="3101530"/>
            <a:ext cx="1776300" cy="12672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 figlio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Filippo II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lasciò Spagna, Milano, Napoli, Sicilia, Sardegna, Paesi Bassi e domini americani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802" y="2566688"/>
            <a:ext cx="3354198" cy="1835150"/>
          </a:xfrm>
          <a:prstGeom prst="rect">
            <a:avLst/>
          </a:prstGeom>
        </p:spPr>
      </p:pic>
      <p:cxnSp>
        <p:nvCxnSpPr>
          <p:cNvPr id="14" name="Connettore 2 13"/>
          <p:cNvCxnSpPr>
            <a:stCxn id="7" idx="0"/>
            <a:endCxn id="8" idx="1"/>
          </p:cNvCxnSpPr>
          <p:nvPr/>
        </p:nvCxnSpPr>
        <p:spPr>
          <a:xfrm>
            <a:off x="1764451" y="1468859"/>
            <a:ext cx="8788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2"/>
            <a:endCxn id="9" idx="0"/>
          </p:cNvCxnSpPr>
          <p:nvPr/>
        </p:nvCxnSpPr>
        <p:spPr>
          <a:xfrm>
            <a:off x="3531449" y="1664988"/>
            <a:ext cx="0" cy="509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9" idx="2"/>
            <a:endCxn id="11" idx="0"/>
          </p:cNvCxnSpPr>
          <p:nvPr/>
        </p:nvCxnSpPr>
        <p:spPr>
          <a:xfrm>
            <a:off x="3531449" y="2566688"/>
            <a:ext cx="697650" cy="534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2"/>
            <a:endCxn id="10" idx="0"/>
          </p:cNvCxnSpPr>
          <p:nvPr/>
        </p:nvCxnSpPr>
        <p:spPr>
          <a:xfrm flipH="1">
            <a:off x="2260599" y="2566688"/>
            <a:ext cx="1270850" cy="534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entagono 2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25358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657</Words>
  <Application>Microsoft Office PowerPoint</Application>
  <PresentationFormat>Presentazione su schermo (4:3)</PresentationFormat>
  <Paragraphs>149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24</cp:revision>
  <dcterms:created xsi:type="dcterms:W3CDTF">2018-03-22T13:39:28Z</dcterms:created>
  <dcterms:modified xsi:type="dcterms:W3CDTF">2020-04-29T11:56:21Z</dcterms:modified>
</cp:coreProperties>
</file>