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362" r:id="rId6"/>
    <p:sldId id="373" r:id="rId7"/>
    <p:sldId id="363" r:id="rId8"/>
    <p:sldId id="375" r:id="rId9"/>
    <p:sldId id="374" r:id="rId10"/>
    <p:sldId id="370" r:id="rId11"/>
    <p:sldId id="372" r:id="rId12"/>
    <p:sldId id="3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argı Organı" id="{760CDB3F-1C89-4C70-AA35-DC4551C5EF60}">
          <p14:sldIdLst>
            <p14:sldId id="328"/>
            <p14:sldId id="362"/>
            <p14:sldId id="373"/>
            <p14:sldId id="363"/>
            <p14:sldId id="375"/>
            <p14:sldId id="374"/>
            <p14:sldId id="370"/>
            <p14:sldId id="372"/>
            <p14:sldId id="3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BAB1EF-6636-41E4-9780-1DF10F7049BB}" v="2" dt="2020-05-27T14:32:10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424126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D6B9DA76-0947-4A66-BA63-C92C09BB0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tr-TR" dirty="0"/>
              <a:t>TANIMI VE DİĞER DEVLET ORGANLARINDAN AYRILMASI</a:t>
            </a:r>
          </a:p>
          <a:p>
            <a:pPr lvl="1"/>
            <a:r>
              <a:rPr lang="tr-TR" dirty="0"/>
              <a:t>İşlevsel açıdan yargı organı, hukuki uyuşmazlıkları veya hukuka aykırılık iddialarını çözen ve karara bağlayan devlet organıdır.</a:t>
            </a:r>
          </a:p>
          <a:p>
            <a:pPr lvl="1"/>
            <a:r>
              <a:rPr lang="tr-TR" dirty="0"/>
              <a:t>Yargı organı, bir veya birden fazla hâkimden oluşan ve hukukî uyuşmazlıkları çözen bir devlet organıdır. </a:t>
            </a:r>
          </a:p>
          <a:p>
            <a:pPr lvl="1"/>
            <a:r>
              <a:rPr lang="tr-TR" dirty="0"/>
              <a:t>Mahkeme, bir veya birden çok hakimden oluşan devlet organıdır.</a:t>
            </a:r>
          </a:p>
          <a:p>
            <a:pPr marL="365760" lvl="1" indent="0">
              <a:buNone/>
            </a:pPr>
            <a:endParaRPr lang="tr-TR" dirty="0"/>
          </a:p>
          <a:p>
            <a:pPr lvl="1"/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AEC4F9E4-95BA-4A4D-9844-92D3572CD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344068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C17E89A-DEC5-4A3C-903B-0A31E4D69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8532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tr-TR" dirty="0"/>
              <a:t>YARGI ORGANININ DERECELİ YAPISI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İlk derece mahkemeleri</a:t>
            </a:r>
          </a:p>
          <a:p>
            <a:pPr marL="731520" lvl="2" indent="0">
              <a:buNone/>
            </a:pPr>
            <a:r>
              <a:rPr lang="tr-TR" dirty="0"/>
              <a:t>Esas mahkemeleri / olay mahkemeleri / dava mahkemeleri</a:t>
            </a:r>
          </a:p>
          <a:p>
            <a:pPr marL="731520" lvl="2" indent="0">
              <a:buNone/>
            </a:pPr>
            <a:r>
              <a:rPr lang="tr-TR" dirty="0"/>
              <a:t>Davaların ilk defa görüldüğü mahkemelerdir.</a:t>
            </a:r>
          </a:p>
          <a:p>
            <a:pPr marL="731520" lvl="2" indent="0">
              <a:buNone/>
            </a:pPr>
            <a:r>
              <a:rPr lang="tr-TR" dirty="0"/>
              <a:t>Önlerine gelen uyuşmazlığı maddi ve hukuki bütün yönleriyle incelemeye yetkilidir.</a:t>
            </a:r>
          </a:p>
          <a:p>
            <a:pPr marL="731520" lvl="2" indent="0">
              <a:buNone/>
            </a:pPr>
            <a:r>
              <a:rPr lang="tr-TR" dirty="0"/>
              <a:t>Ülkenin geneline yayılmıştır.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İkinci derece mahkemeler</a:t>
            </a:r>
          </a:p>
          <a:p>
            <a:pPr marL="731520" lvl="2" indent="0">
              <a:buNone/>
            </a:pPr>
            <a:r>
              <a:rPr lang="tr-TR" dirty="0"/>
              <a:t>İstinaf yargılaması yapılır. Uyuşmazlığı maddi ve hukuki bütün yönlerinin incelenebildiği kanun yoludur.</a:t>
            </a:r>
          </a:p>
          <a:p>
            <a:pPr marL="731520" lvl="2" indent="0">
              <a:buNone/>
            </a:pPr>
            <a:r>
              <a:rPr lang="tr-TR" dirty="0"/>
              <a:t>Esas mahkemesinin kararında maddi veya hukuki hata tespit edilirse, esas hakkında karar verir.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Üçüncü derece mahkemeler</a:t>
            </a:r>
          </a:p>
          <a:p>
            <a:pPr marL="731520" lvl="2" indent="0">
              <a:buNone/>
            </a:pPr>
            <a:r>
              <a:rPr lang="tr-TR" dirty="0"/>
              <a:t>Temyiz yargılaması yapılır. Uyuşmazlıklar yalnızca hukuki yönleri ile incelenir. </a:t>
            </a:r>
          </a:p>
          <a:p>
            <a:pPr marL="731520" lvl="2" indent="0">
              <a:buNone/>
            </a:pPr>
            <a:r>
              <a:rPr lang="tr-TR" dirty="0"/>
              <a:t>Temyiz sonucunda, esas hakkında karar verilmez, «bozma» kararı verilir.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7FA7A27-FA26-406A-AAA9-7556182ED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379085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AC0461C-B8D6-405E-8976-1966EDF0A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3"/>
            </a:pPr>
            <a:r>
              <a:rPr lang="tr-TR" dirty="0"/>
              <a:t>YARGI ORGANININ ÖRGÜTLENMESİ BAKIMINDAN SİSTEMLER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Yargı birliği sistemi</a:t>
            </a:r>
          </a:p>
          <a:p>
            <a:pPr marL="1074420" lvl="2" indent="-342900"/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ülkelerinde uygulanır.</a:t>
            </a:r>
          </a:p>
          <a:p>
            <a:pPr marL="1074420" lvl="2" indent="-342900"/>
            <a:r>
              <a:rPr lang="tr-TR" dirty="0"/>
              <a:t>Kamu hukuku – özel hukuk ayrımı yoktur.</a:t>
            </a:r>
          </a:p>
          <a:p>
            <a:pPr marL="1074420" lvl="2" indent="-342900"/>
            <a:r>
              <a:rPr lang="tr-TR" dirty="0"/>
              <a:t>Kişiler arasındaki uyuşmazlıklar ve devlet ile kişiler arasındaki uyuşmazlıklar hukuka göre çözümlenir.</a:t>
            </a:r>
          </a:p>
          <a:p>
            <a:pPr marL="1074420" lvl="2" indent="-342900"/>
            <a:r>
              <a:rPr lang="tr-TR" dirty="0"/>
              <a:t>Ülkenin her yerinde aynı tür mahkemeler ve bunların üstünde tek bir yüksek mahkeme bulunur.</a:t>
            </a:r>
          </a:p>
          <a:p>
            <a:pPr marL="1074420" lvl="2" indent="-342900"/>
            <a:r>
              <a:rPr lang="tr-TR" dirty="0"/>
              <a:t>Genel mahkemelerden farklı isim taşıyan uzmanlık mahkemeleri olması yargı birliği sistemini bozmaz.</a:t>
            </a:r>
          </a:p>
          <a:p>
            <a:pPr marL="731520" lvl="2" indent="0">
              <a:buNone/>
            </a:pPr>
            <a:endParaRPr lang="tr-TR" dirty="0"/>
          </a:p>
          <a:p>
            <a:pPr marL="822960" lvl="1" indent="-457200">
              <a:buFont typeface="+mj-lt"/>
              <a:buAutoNum type="arabicPeriod"/>
            </a:pPr>
            <a:endParaRPr lang="tr-TR" dirty="0"/>
          </a:p>
          <a:p>
            <a:pPr marL="880110" lvl="1" indent="-514350">
              <a:buFont typeface="+mj-lt"/>
              <a:buAutoNum type="alphaUcPeriod" startAt="3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0A0F4EF8-90EA-43A4-B341-CF4B8589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3436927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A99744E5-BAD8-4F51-8195-6733EC5BE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0" lvl="1" indent="-457200">
              <a:buFont typeface="+mj-lt"/>
              <a:buAutoNum type="arabicPeriod" startAt="2"/>
            </a:pPr>
            <a:r>
              <a:rPr lang="tr-TR" dirty="0"/>
              <a:t>Yargı ayrılığı sistemi</a:t>
            </a:r>
          </a:p>
          <a:p>
            <a:pPr marL="1074420" lvl="2" indent="-342900"/>
            <a:r>
              <a:rPr lang="tr-TR" dirty="0"/>
              <a:t>Kıta Avrupası ülkelerinde görülen sistemdir.</a:t>
            </a:r>
          </a:p>
          <a:p>
            <a:pPr marL="1074420" lvl="2" indent="-342900"/>
            <a:r>
              <a:rPr lang="tr-TR" dirty="0"/>
              <a:t>Özel kişilere ve devlete ayrı hukuk uygulanır.</a:t>
            </a:r>
          </a:p>
          <a:p>
            <a:pPr marL="1074420" lvl="2" indent="-342900"/>
            <a:r>
              <a:rPr lang="tr-TR" dirty="0"/>
              <a:t>Adlî yargı ve idarî yargı olmak üzere birbirinden bağımsız iki ayrı düzen bulunur.</a:t>
            </a:r>
          </a:p>
          <a:p>
            <a:pPr marL="1074420" lvl="2" indent="-342900"/>
            <a:r>
              <a:rPr lang="tr-TR" dirty="0"/>
              <a:t>Bu iki düzenin her birine yargı kolu denir.</a:t>
            </a:r>
          </a:p>
          <a:p>
            <a:pPr marL="1074420" lvl="2" indent="-342900"/>
            <a:r>
              <a:rPr lang="tr-TR" dirty="0"/>
              <a:t>Adliye ve idare mahkemelerinin kendi üst mahkemeleri bulunur.</a:t>
            </a:r>
          </a:p>
          <a:p>
            <a:pPr marL="1074420" lvl="2" indent="-342900"/>
            <a:endParaRPr lang="tr-TR" dirty="0"/>
          </a:p>
          <a:p>
            <a:pPr marL="1074420" lvl="2" indent="-342900"/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B32B70F2-B6A5-4611-8880-154802EF9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3740346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708F29B1-C96C-4197-A8B1-058CBE813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 startAt="4"/>
            </a:pPr>
            <a:r>
              <a:rPr lang="tr-TR" dirty="0"/>
              <a:t>TEK HÂKİMLİ MAHKEME – KURUL HALİNDE MAHKEME</a:t>
            </a:r>
          </a:p>
          <a:p>
            <a:pPr lvl="1"/>
            <a:r>
              <a:rPr lang="tr-TR" dirty="0"/>
              <a:t>Kurul halinde mahkemelere mahkeme heyeti de denir.</a:t>
            </a:r>
          </a:p>
          <a:p>
            <a:pPr lvl="1"/>
            <a:r>
              <a:rPr lang="tr-TR" dirty="0"/>
              <a:t>Mahkeme heyetleri başkan ve üyelerden oluşur.</a:t>
            </a:r>
          </a:p>
          <a:p>
            <a:pPr lvl="1"/>
            <a:r>
              <a:rPr lang="tr-TR" dirty="0"/>
              <a:t>Yüksek mahkemelerin daireleri bir başkan ve dört üyeden oluşur.</a:t>
            </a:r>
          </a:p>
          <a:p>
            <a:pPr lvl="1"/>
            <a:r>
              <a:rPr lang="tr-TR" dirty="0"/>
              <a:t>Ağır ceza heyeti ise bir başkan ve iki üyeden oluşur.</a:t>
            </a:r>
          </a:p>
          <a:p>
            <a:pPr lvl="1"/>
            <a:r>
              <a:rPr lang="tr-TR" dirty="0"/>
              <a:t>Kurul halindeki mahkemelerde tek hakimli mahkemelere göre dava isabetli karar verilmesi ihtimali yüksektir.</a:t>
            </a:r>
          </a:p>
          <a:p>
            <a:pPr lvl="1"/>
            <a:r>
              <a:rPr lang="tr-TR" dirty="0"/>
              <a:t>Tüm mahkemelerin kurul halinde çalışması masraflı ve yavaş olacağından önemsiz görülen davalara tek hakimli mahkemelerde bakılır.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03317710-90B1-46B0-A84C-8046EB31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260640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036B267-24BE-4B13-B954-820F3FD78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 startAt="5"/>
            </a:pPr>
            <a:r>
              <a:rPr lang="tr-TR" dirty="0"/>
              <a:t>HÂKİM KAVRAMI</a:t>
            </a:r>
          </a:p>
          <a:p>
            <a:pPr lvl="1"/>
            <a:r>
              <a:rPr lang="tr-TR" dirty="0"/>
              <a:t>Hâkim, devlet tarafından atanan veya devletin tanıdığı usulle seçilen, kendisine sunulmuş bir hukukî uyuşmazlığı çözmekle görevli, tarafların dışında bir gerçek kişidir.</a:t>
            </a:r>
          </a:p>
          <a:p>
            <a:pPr lvl="1"/>
            <a:r>
              <a:rPr lang="tr-TR" dirty="0"/>
              <a:t>Meslekten hakimler sürekli olarak görev yaparlar. Meslekten olmayan hakimler ise halk arasından veya belirli bir meslek grubu arasından seçilen kişilerdir.</a:t>
            </a:r>
          </a:p>
          <a:p>
            <a:pPr lvl="1"/>
            <a:r>
              <a:rPr lang="tr-TR" dirty="0"/>
              <a:t>Tabiî hâkim ilkesi: Uyuşmazlık hakkında karar verecek olan hâkimin, uyuşmazlığın doğmasından önce kanunen belli olmasıdır.</a:t>
            </a:r>
          </a:p>
          <a:p>
            <a:pPr lvl="1"/>
            <a:r>
              <a:rPr lang="tr-TR" dirty="0"/>
              <a:t>Tabii hakim ilkesinin sonucu olarak, dava konusu olaydan sonra, belli bir olayı veya belli kişileri yargılamak amacıyla kurulan olağanüstü mahkemelerin kurulması yasaktır.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A36AD08-5C7F-4048-BBF7-49F216193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1524643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A41929EA-883F-4CC2-B16A-1C447F5E9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/>
              <a:t>Hâkimlerin bağımsızlığı: Yasama ve yürütme organının hâkimlere emir ve talimat verememesi ve tavsiyede bulunamamasıdır.</a:t>
            </a:r>
          </a:p>
          <a:p>
            <a:pPr lvl="1"/>
            <a:r>
              <a:rPr lang="tr-TR" dirty="0"/>
              <a:t>Bağımsızlık, hakim kavramının olmazsa olmaz unsuru değildir. Bağımsız olmamak bir hakimi, hakim olmaktan çıkarmaz.</a:t>
            </a:r>
          </a:p>
          <a:p>
            <a:pPr lvl="1"/>
            <a:r>
              <a:rPr lang="tr-TR" dirty="0"/>
              <a:t>Hâkimlik teminatı: Hâkimlerin maddi ve manevi baskılardan uzak, huzur içinde görevlerini yapabilmeleri için getirilmiş kişisel </a:t>
            </a:r>
            <a:r>
              <a:rPr lang="tr-TR"/>
              <a:t>güvencelerdir.</a:t>
            </a:r>
          </a:p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F9A54CA-DA0B-456A-B89A-70BAB9EF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4283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56A4B6B-69BF-4EDD-A82B-CC09CE8F7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6"/>
            </a:pPr>
            <a:r>
              <a:rPr lang="tr-TR" dirty="0"/>
              <a:t>JÜRİ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Belli bir davada maddi mesele hakkında karar vermek üzere halk arasından seçilen vatandaşlar topluluğudur. </a:t>
            </a:r>
          </a:p>
          <a:p>
            <a:pPr lvl="1"/>
            <a:r>
              <a:rPr lang="tr-TR" dirty="0"/>
              <a:t>Kurayla seçilir.</a:t>
            </a:r>
          </a:p>
          <a:p>
            <a:pPr lvl="1"/>
            <a:r>
              <a:rPr lang="tr-TR" dirty="0"/>
              <a:t>Jüri üyesi olmak zorunludur.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169169A0-9ECB-40DF-8819-1E90C4E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</a:t>
            </a:r>
          </a:p>
        </p:txBody>
      </p:sp>
    </p:spTree>
    <p:extLst>
      <p:ext uri="{BB962C8B-B14F-4D97-AF65-F5344CB8AC3E}">
        <p14:creationId xmlns:p14="http://schemas.microsoft.com/office/powerpoint/2010/main" val="309077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9EE30B-3447-4A9E-B96C-A55A092960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66D8AE-4ED4-4C98-8A6B-A003BA28D0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343B17-E82A-4D7A-ADD6-C2F8D6DB48A2}">
  <ds:schemaRefs>
    <ds:schemaRef ds:uri="http://purl.org/dc/dcmitype/"/>
    <ds:schemaRef ds:uri="http://purl.org/dc/terms/"/>
    <ds:schemaRef ds:uri="http://schemas.microsoft.com/office/2006/documentManagement/types"/>
    <ds:schemaRef ds:uri="560ef61b-03e2-46a8-aeae-79f8a710d1e9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523</Words>
  <Application>Microsoft Office PowerPoint</Application>
  <PresentationFormat>Ekran Gösterisi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YARGI ORGANI</vt:lpstr>
      <vt:lpstr>YARGI ORGANI</vt:lpstr>
      <vt:lpstr>YARGI ORGANI</vt:lpstr>
      <vt:lpstr>YARGI ORGANI</vt:lpstr>
      <vt:lpstr>YARGI ORGANI</vt:lpstr>
      <vt:lpstr>YARGI ORGANI</vt:lpstr>
      <vt:lpstr>YARGI ORGANI</vt:lpstr>
      <vt:lpstr>YARGI ORGANI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2020-04-02T12:22:19Z</dcterms:created>
  <dcterms:modified xsi:type="dcterms:W3CDTF">2020-05-27T14:32:11Z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