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8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648474EF-6D07-4EA4-BCEB-8E752817CDD9}" type="datetimeFigureOut">
              <a:rPr lang="tr-TR" smtClean="0"/>
              <a:t>28.01.2021</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82AD19A3-7B1A-4CF7-AFA5-7922D0616F3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648474EF-6D07-4EA4-BCEB-8E752817CDD9}" type="datetimeFigureOut">
              <a:rPr lang="tr-TR" smtClean="0"/>
              <a:t>28.01.2021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AD19A3-7B1A-4CF7-AFA5-7922D0616F3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648474EF-6D07-4EA4-BCEB-8E752817CDD9}" type="datetimeFigureOut">
              <a:rPr lang="tr-TR" smtClean="0"/>
              <a:t>28.01.2021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AD19A3-7B1A-4CF7-AFA5-7922D0616F3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648474EF-6D07-4EA4-BCEB-8E752817CDD9}" type="datetimeFigureOut">
              <a:rPr lang="tr-TR" smtClean="0"/>
              <a:t>28.01.2021</a:t>
            </a:fld>
            <a:endParaRPr lang="tr-TR"/>
          </a:p>
        </p:txBody>
      </p:sp>
      <p:sp>
        <p:nvSpPr>
          <p:cNvPr id="9" name="Slayt Numarası Yer Tutucusu 8"/>
          <p:cNvSpPr>
            <a:spLocks noGrp="1"/>
          </p:cNvSpPr>
          <p:nvPr>
            <p:ph type="sldNum" sz="quarter" idx="15"/>
          </p:nvPr>
        </p:nvSpPr>
        <p:spPr/>
        <p:txBody>
          <a:bodyPr rtlCol="0"/>
          <a:lstStyle/>
          <a:p>
            <a:fld id="{82AD19A3-7B1A-4CF7-AFA5-7922D0616F31}"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648474EF-6D07-4EA4-BCEB-8E752817CDD9}" type="datetimeFigureOut">
              <a:rPr lang="tr-TR" smtClean="0"/>
              <a:t>28.01.2021</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82AD19A3-7B1A-4CF7-AFA5-7922D0616F3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648474EF-6D07-4EA4-BCEB-8E752817CDD9}" type="datetimeFigureOut">
              <a:rPr lang="tr-TR" smtClean="0"/>
              <a:t>28.01.2021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AD19A3-7B1A-4CF7-AFA5-7922D0616F31}"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648474EF-6D07-4EA4-BCEB-8E752817CDD9}" type="datetimeFigureOut">
              <a:rPr lang="tr-TR" smtClean="0"/>
              <a:t>28.01.2021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AD19A3-7B1A-4CF7-AFA5-7922D0616F31}"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648474EF-6D07-4EA4-BCEB-8E752817CDD9}" type="datetimeFigureOut">
              <a:rPr lang="tr-TR" smtClean="0"/>
              <a:t>28.01.2021</a:t>
            </a:fld>
            <a:endParaRPr lang="tr-TR"/>
          </a:p>
        </p:txBody>
      </p:sp>
      <p:sp>
        <p:nvSpPr>
          <p:cNvPr id="7" name="Slayt Numarası Yer Tutucusu 6"/>
          <p:cNvSpPr>
            <a:spLocks noGrp="1"/>
          </p:cNvSpPr>
          <p:nvPr>
            <p:ph type="sldNum" sz="quarter" idx="11"/>
          </p:nvPr>
        </p:nvSpPr>
        <p:spPr/>
        <p:txBody>
          <a:bodyPr rtlCol="0"/>
          <a:lstStyle/>
          <a:p>
            <a:fld id="{82AD19A3-7B1A-4CF7-AFA5-7922D0616F31}"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8474EF-6D07-4EA4-BCEB-8E752817CDD9}" type="datetimeFigureOut">
              <a:rPr lang="tr-TR" smtClean="0"/>
              <a:t>28.01.2021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AD19A3-7B1A-4CF7-AFA5-7922D0616F3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648474EF-6D07-4EA4-BCEB-8E752817CDD9}" type="datetimeFigureOut">
              <a:rPr lang="tr-TR" smtClean="0"/>
              <a:t>28.01.2021</a:t>
            </a:fld>
            <a:endParaRPr lang="tr-TR"/>
          </a:p>
        </p:txBody>
      </p:sp>
      <p:sp>
        <p:nvSpPr>
          <p:cNvPr id="22" name="Slayt Numarası Yer Tutucusu 21"/>
          <p:cNvSpPr>
            <a:spLocks noGrp="1"/>
          </p:cNvSpPr>
          <p:nvPr>
            <p:ph type="sldNum" sz="quarter" idx="15"/>
          </p:nvPr>
        </p:nvSpPr>
        <p:spPr/>
        <p:txBody>
          <a:bodyPr rtlCol="0"/>
          <a:lstStyle/>
          <a:p>
            <a:fld id="{82AD19A3-7B1A-4CF7-AFA5-7922D0616F31}"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648474EF-6D07-4EA4-BCEB-8E752817CDD9}" type="datetimeFigureOut">
              <a:rPr lang="tr-TR" smtClean="0"/>
              <a:t>28.01.2021</a:t>
            </a:fld>
            <a:endParaRPr lang="tr-TR"/>
          </a:p>
        </p:txBody>
      </p:sp>
      <p:sp>
        <p:nvSpPr>
          <p:cNvPr id="18" name="Slayt Numarası Yer Tutucusu 17"/>
          <p:cNvSpPr>
            <a:spLocks noGrp="1"/>
          </p:cNvSpPr>
          <p:nvPr>
            <p:ph type="sldNum" sz="quarter" idx="11"/>
          </p:nvPr>
        </p:nvSpPr>
        <p:spPr/>
        <p:txBody>
          <a:bodyPr rtlCol="0"/>
          <a:lstStyle/>
          <a:p>
            <a:fld id="{82AD19A3-7B1A-4CF7-AFA5-7922D0616F31}"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48474EF-6D07-4EA4-BCEB-8E752817CDD9}" type="datetimeFigureOut">
              <a:rPr lang="tr-TR" smtClean="0"/>
              <a:t>28.01.2021</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2AD19A3-7B1A-4CF7-AFA5-7922D0616F3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Tasarım Hukuku</a:t>
            </a:r>
            <a:endParaRPr lang="tr-TR" dirty="0"/>
          </a:p>
        </p:txBody>
      </p:sp>
      <p:sp>
        <p:nvSpPr>
          <p:cNvPr id="3" name="Alt Başlık 2"/>
          <p:cNvSpPr>
            <a:spLocks noGrp="1"/>
          </p:cNvSpPr>
          <p:nvPr>
            <p:ph type="subTitle" idx="1"/>
          </p:nvPr>
        </p:nvSpPr>
        <p:spPr/>
        <p:txBody>
          <a:bodyPr/>
          <a:lstStyle/>
          <a:p>
            <a:r>
              <a:rPr lang="tr-TR" dirty="0" smtClean="0"/>
              <a:t>Tasarım Kapsamı </a:t>
            </a:r>
            <a:endParaRPr lang="tr-TR" dirty="0"/>
          </a:p>
        </p:txBody>
      </p:sp>
    </p:spTree>
    <p:extLst>
      <p:ext uri="{BB962C8B-B14F-4D97-AF65-F5344CB8AC3E}">
        <p14:creationId xmlns:p14="http://schemas.microsoft.com/office/powerpoint/2010/main" val="1408313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Tasarım Hakkının Sona Ermesi</a:t>
            </a:r>
            <a:r>
              <a:rPr lang="tr-TR" dirty="0" smtClean="0"/>
              <a:t/>
            </a:r>
            <a:br>
              <a:rPr lang="tr-TR" dirty="0" smtClean="0"/>
            </a:br>
            <a:endParaRPr lang="en-US"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Hükümsüzlük</a:t>
            </a:r>
          </a:p>
          <a:p>
            <a:pPr>
              <a:buClr>
                <a:srgbClr val="FF0000"/>
              </a:buClr>
            </a:pPr>
            <a:r>
              <a:rPr lang="tr-TR" dirty="0" smtClean="0">
                <a:solidFill>
                  <a:srgbClr val="002060"/>
                </a:solidFill>
              </a:rPr>
              <a:t>Yenilemenin yapılmaması: koruma süre 5’er yıldan maksimum 25 yıl</a:t>
            </a:r>
          </a:p>
          <a:p>
            <a:pPr>
              <a:buClr>
                <a:srgbClr val="FF0000"/>
              </a:buClr>
            </a:pPr>
            <a:r>
              <a:rPr lang="tr-TR" dirty="0" smtClean="0">
                <a:solidFill>
                  <a:srgbClr val="002060"/>
                </a:solidFill>
              </a:rPr>
              <a:t>Sürenin dolması</a:t>
            </a:r>
          </a:p>
          <a:p>
            <a:pPr>
              <a:buClr>
                <a:srgbClr val="FF0000"/>
              </a:buClr>
            </a:pPr>
            <a:r>
              <a:rPr lang="tr-TR" dirty="0" smtClean="0">
                <a:solidFill>
                  <a:srgbClr val="002060"/>
                </a:solidFill>
              </a:rPr>
              <a:t>Vazgeçme: başvuru veya tasarım sahibi tasarım hakkından tamamen veya kısmen vazgeçebilir</a:t>
            </a:r>
          </a:p>
          <a:p>
            <a:pPr>
              <a:buClr>
                <a:srgbClr val="FF0000"/>
              </a:buClr>
            </a:pPr>
            <a:endParaRPr lang="en-US" dirty="0">
              <a:solidFill>
                <a:srgbClr val="002060"/>
              </a:solidFill>
            </a:endParaRPr>
          </a:p>
        </p:txBody>
      </p:sp>
    </p:spTree>
    <p:extLst>
      <p:ext uri="{BB962C8B-B14F-4D97-AF65-F5344CB8AC3E}">
        <p14:creationId xmlns:p14="http://schemas.microsoft.com/office/powerpoint/2010/main" val="463597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Hükümsüzlük</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Ürün ve tasarım tanımına uygun olmaması</a:t>
            </a:r>
          </a:p>
          <a:p>
            <a:pPr>
              <a:buClr>
                <a:srgbClr val="FF0000"/>
              </a:buClr>
            </a:pPr>
            <a:r>
              <a:rPr lang="tr-TR" dirty="0" smtClean="0">
                <a:solidFill>
                  <a:srgbClr val="002060"/>
                </a:solidFill>
              </a:rPr>
              <a:t>Tasarımın yeni ve ayırt edici olmaması</a:t>
            </a:r>
          </a:p>
          <a:p>
            <a:pPr>
              <a:buClr>
                <a:srgbClr val="FF0000"/>
              </a:buClr>
            </a:pPr>
            <a:r>
              <a:rPr lang="tr-TR" dirty="0" smtClean="0">
                <a:solidFill>
                  <a:srgbClr val="002060"/>
                </a:solidFill>
              </a:rPr>
              <a:t>Teknik fonksiyonun tasarımı şekillendirmesi</a:t>
            </a:r>
          </a:p>
          <a:p>
            <a:pPr>
              <a:buClr>
                <a:srgbClr val="FF0000"/>
              </a:buClr>
            </a:pPr>
            <a:r>
              <a:rPr lang="tr-TR" dirty="0" smtClean="0">
                <a:solidFill>
                  <a:srgbClr val="002060"/>
                </a:solidFill>
              </a:rPr>
              <a:t>Kamu düzenine veya genel ahlaka aykırı olması</a:t>
            </a:r>
          </a:p>
          <a:p>
            <a:pPr>
              <a:buClr>
                <a:srgbClr val="FF0000"/>
              </a:buClr>
            </a:pPr>
            <a:r>
              <a:rPr lang="tr-TR" dirty="0" smtClean="0">
                <a:solidFill>
                  <a:srgbClr val="002060"/>
                </a:solidFill>
              </a:rPr>
              <a:t>Başkasına ait bir fikri mülkiyet hakkının yetkisiz kullanımını içermesi</a:t>
            </a:r>
          </a:p>
          <a:p>
            <a:pPr>
              <a:buClr>
                <a:srgbClr val="FF0000"/>
              </a:buClr>
            </a:pPr>
            <a:r>
              <a:rPr lang="tr-TR" dirty="0" smtClean="0">
                <a:solidFill>
                  <a:srgbClr val="002060"/>
                </a:solidFill>
              </a:rPr>
              <a:t>Aynı veya benzer başka bir tasarımın başvuru tarihi, tescilli tasarımın başvuru tarihinden önce olması</a:t>
            </a:r>
            <a:endParaRPr lang="en-US" dirty="0">
              <a:solidFill>
                <a:srgbClr val="002060"/>
              </a:solidFill>
            </a:endParaRPr>
          </a:p>
        </p:txBody>
      </p:sp>
    </p:spTree>
    <p:extLst>
      <p:ext uri="{BB962C8B-B14F-4D97-AF65-F5344CB8AC3E}">
        <p14:creationId xmlns:p14="http://schemas.microsoft.com/office/powerpoint/2010/main" val="376704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Tasarım Hakkına Tecavüz SMK md.81</a:t>
            </a:r>
            <a:endParaRPr lang="en-US" dirty="0">
              <a:solidFill>
                <a:srgbClr val="FF0000"/>
              </a:solidFill>
            </a:endParaRPr>
          </a:p>
        </p:txBody>
      </p:sp>
      <p:sp>
        <p:nvSpPr>
          <p:cNvPr id="3" name="İçerik Yer Tutucusu 2"/>
          <p:cNvSpPr>
            <a:spLocks noGrp="1"/>
          </p:cNvSpPr>
          <p:nvPr>
            <p:ph sz="quarter" idx="1"/>
          </p:nvPr>
        </p:nvSpPr>
        <p:spPr/>
        <p:txBody>
          <a:bodyPr>
            <a:normAutofit fontScale="92500"/>
          </a:bodyPr>
          <a:lstStyle/>
          <a:p>
            <a:pPr>
              <a:buClr>
                <a:srgbClr val="FF0000"/>
              </a:buClr>
            </a:pPr>
            <a:r>
              <a:rPr lang="tr-TR" dirty="0">
                <a:solidFill>
                  <a:srgbClr val="002060"/>
                </a:solidFill>
              </a:rPr>
              <a:t>Tasarım sahibinin izni </a:t>
            </a:r>
            <a:r>
              <a:rPr lang="tr-TR" dirty="0" smtClean="0">
                <a:solidFill>
                  <a:srgbClr val="002060"/>
                </a:solidFill>
              </a:rPr>
              <a:t>olmaksızın</a:t>
            </a:r>
          </a:p>
          <a:p>
            <a:pPr>
              <a:buClr>
                <a:srgbClr val="FF0000"/>
              </a:buClr>
            </a:pPr>
            <a:r>
              <a:rPr lang="tr-TR" dirty="0" smtClean="0">
                <a:solidFill>
                  <a:srgbClr val="002060"/>
                </a:solidFill>
              </a:rPr>
              <a:t> </a:t>
            </a:r>
            <a:r>
              <a:rPr lang="tr-TR" dirty="0">
                <a:solidFill>
                  <a:srgbClr val="002060"/>
                </a:solidFill>
              </a:rPr>
              <a:t>bu Kanun hükümlerine göre koruma kapsamındaki bir tasarımın kullanıldığı veya uygulandığı ürünün </a:t>
            </a:r>
            <a:endParaRPr lang="tr-TR" dirty="0" smtClean="0">
              <a:solidFill>
                <a:srgbClr val="002060"/>
              </a:solidFill>
            </a:endParaRPr>
          </a:p>
          <a:p>
            <a:pPr>
              <a:buClr>
                <a:srgbClr val="FF0000"/>
              </a:buClr>
            </a:pPr>
            <a:r>
              <a:rPr lang="tr-TR" b="1" dirty="0" smtClean="0">
                <a:solidFill>
                  <a:srgbClr val="002060"/>
                </a:solidFill>
              </a:rPr>
              <a:t>aynısını </a:t>
            </a:r>
            <a:r>
              <a:rPr lang="tr-TR" b="1" dirty="0">
                <a:solidFill>
                  <a:srgbClr val="002060"/>
                </a:solidFill>
              </a:rPr>
              <a:t>veya genel izlenim itibarıyla ayırt edilemeyecek kadar benzerini </a:t>
            </a:r>
            <a:endParaRPr lang="tr-TR" b="1" dirty="0" smtClean="0">
              <a:solidFill>
                <a:srgbClr val="002060"/>
              </a:solidFill>
            </a:endParaRPr>
          </a:p>
          <a:p>
            <a:pPr>
              <a:buClr>
                <a:srgbClr val="FF0000"/>
              </a:buClr>
            </a:pPr>
            <a:r>
              <a:rPr lang="tr-TR" dirty="0" smtClean="0">
                <a:solidFill>
                  <a:srgbClr val="002060"/>
                </a:solidFill>
              </a:rPr>
              <a:t>üretmek</a:t>
            </a:r>
            <a:r>
              <a:rPr lang="tr-TR" dirty="0">
                <a:solidFill>
                  <a:srgbClr val="002060"/>
                </a:solidFill>
              </a:rPr>
              <a:t>, piyasaya sunmak, satmak, sözleşme yapmak için öneride bulunmak, ticari amaçla kullanmak veya bu amaçlarla bulundurmak, başka bir şekilde ticaret alanına çıkarmak, ithal işlemine tabi tutmak</a:t>
            </a:r>
            <a:r>
              <a:rPr lang="tr-TR" dirty="0" smtClean="0">
                <a:solidFill>
                  <a:srgbClr val="002060"/>
                </a:solidFill>
              </a:rPr>
              <a:t>.</a:t>
            </a:r>
          </a:p>
          <a:p>
            <a:pPr>
              <a:buClr>
                <a:srgbClr val="FF0000"/>
              </a:buClr>
            </a:pPr>
            <a:r>
              <a:rPr lang="tr-TR" dirty="0">
                <a:solidFill>
                  <a:srgbClr val="002060"/>
                </a:solidFill>
              </a:rPr>
              <a:t>İzinsiz olarak lisans hakkının genişletilmesi veya devredilmesi</a:t>
            </a:r>
          </a:p>
          <a:p>
            <a:pPr>
              <a:buClr>
                <a:srgbClr val="FF0000"/>
              </a:buClr>
            </a:pPr>
            <a:r>
              <a:rPr lang="tr-TR" dirty="0">
                <a:solidFill>
                  <a:srgbClr val="002060"/>
                </a:solidFill>
              </a:rPr>
              <a:t>Tasarım hakkını gasp etmek.</a:t>
            </a:r>
          </a:p>
          <a:p>
            <a:pPr>
              <a:buClr>
                <a:srgbClr val="FF0000"/>
              </a:buClr>
            </a:pPr>
            <a:endParaRPr lang="en-US" dirty="0">
              <a:solidFill>
                <a:srgbClr val="002060"/>
              </a:solidFill>
            </a:endParaRPr>
          </a:p>
        </p:txBody>
      </p:sp>
    </p:spTree>
    <p:extLst>
      <p:ext uri="{BB962C8B-B14F-4D97-AF65-F5344CB8AC3E}">
        <p14:creationId xmlns:p14="http://schemas.microsoft.com/office/powerpoint/2010/main" val="4094541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Tescilsiz Tasarım</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İlk kez SMK ile gelmiştir</a:t>
            </a:r>
          </a:p>
          <a:p>
            <a:pPr>
              <a:buClr>
                <a:srgbClr val="FF0000"/>
              </a:buClr>
            </a:pPr>
            <a:r>
              <a:rPr lang="tr-TR" dirty="0" smtClean="0">
                <a:solidFill>
                  <a:srgbClr val="002060"/>
                </a:solidFill>
              </a:rPr>
              <a:t>SMK md.55/4: </a:t>
            </a:r>
            <a:r>
              <a:rPr lang="tr-TR" dirty="0">
                <a:solidFill>
                  <a:srgbClr val="002060"/>
                </a:solidFill>
              </a:rPr>
              <a:t>Tasarım; bu Kanun hükümleri uyarınca tescil edilmiş olması hâlinde tescilli tasarım, ilk kez Türkiye’de kamuya sunulmuş olması hâlinde ise tescilsiz tasarım olarak korunur</a:t>
            </a:r>
            <a:r>
              <a:rPr lang="tr-TR" dirty="0" smtClean="0">
                <a:solidFill>
                  <a:srgbClr val="002060"/>
                </a:solidFill>
              </a:rPr>
              <a:t>.</a:t>
            </a:r>
          </a:p>
          <a:p>
            <a:pPr>
              <a:buClr>
                <a:srgbClr val="FF0000"/>
              </a:buClr>
            </a:pPr>
            <a:r>
              <a:rPr lang="tr-TR" dirty="0" smtClean="0">
                <a:solidFill>
                  <a:srgbClr val="002060"/>
                </a:solidFill>
              </a:rPr>
              <a:t>Koruma: tescilli tasarımlar için tescille</a:t>
            </a:r>
          </a:p>
          <a:p>
            <a:pPr marL="0" indent="0">
              <a:buClr>
                <a:srgbClr val="FF0000"/>
              </a:buClr>
              <a:buNone/>
            </a:pPr>
            <a:r>
              <a:rPr lang="tr-TR" dirty="0" smtClean="0">
                <a:solidFill>
                  <a:srgbClr val="002060"/>
                </a:solidFill>
              </a:rPr>
              <a:t>		tescilsiz tasarımlar için ilk kez Türkiye’de sunulmuş olmakla</a:t>
            </a:r>
          </a:p>
          <a:p>
            <a:pPr>
              <a:buClr>
                <a:srgbClr val="FF0000"/>
              </a:buClr>
            </a:pPr>
            <a:endParaRPr lang="en-US" dirty="0">
              <a:solidFill>
                <a:srgbClr val="002060"/>
              </a:solidFill>
            </a:endParaRPr>
          </a:p>
        </p:txBody>
      </p:sp>
    </p:spTree>
    <p:extLst>
      <p:ext uri="{BB962C8B-B14F-4D97-AF65-F5344CB8AC3E}">
        <p14:creationId xmlns:p14="http://schemas.microsoft.com/office/powerpoint/2010/main" val="1101284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Tescilsiz Tasarım</a:t>
            </a:r>
            <a:endParaRPr lang="en-US"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554 sayılı KHK: tescilsiz tasarımlar genel hükümlere tabi hükmü </a:t>
            </a:r>
            <a:r>
              <a:rPr lang="tr-TR" dirty="0" err="1" smtClean="0">
                <a:solidFill>
                  <a:srgbClr val="002060"/>
                </a:solidFill>
              </a:rPr>
              <a:t>SMK’ya</a:t>
            </a:r>
            <a:r>
              <a:rPr lang="tr-TR" dirty="0" smtClean="0">
                <a:solidFill>
                  <a:srgbClr val="002060"/>
                </a:solidFill>
              </a:rPr>
              <a:t> alınmamıştır</a:t>
            </a:r>
          </a:p>
          <a:p>
            <a:pPr>
              <a:buClr>
                <a:srgbClr val="FF0000"/>
              </a:buClr>
            </a:pPr>
            <a:r>
              <a:rPr lang="tr-TR" dirty="0" smtClean="0">
                <a:solidFill>
                  <a:srgbClr val="002060"/>
                </a:solidFill>
              </a:rPr>
              <a:t>Amaç: tescilsiz tasarımlara kısa bir süre de olsa koruma sağlanması</a:t>
            </a:r>
          </a:p>
          <a:p>
            <a:pPr>
              <a:buClr>
                <a:srgbClr val="FF0000"/>
              </a:buClr>
            </a:pPr>
            <a:r>
              <a:rPr lang="tr-TR" dirty="0" smtClean="0">
                <a:solidFill>
                  <a:srgbClr val="002060"/>
                </a:solidFill>
              </a:rPr>
              <a:t>Genel hükümler: TTK haksız rekabet/5846 sayılı FSEK </a:t>
            </a:r>
          </a:p>
          <a:p>
            <a:pPr>
              <a:buClr>
                <a:srgbClr val="FF0000"/>
              </a:buClr>
            </a:pPr>
            <a:r>
              <a:rPr lang="tr-TR" dirty="0" err="1" smtClean="0">
                <a:solidFill>
                  <a:srgbClr val="002060"/>
                </a:solidFill>
              </a:rPr>
              <a:t>SMK’da</a:t>
            </a:r>
            <a:r>
              <a:rPr lang="tr-TR" dirty="0" smtClean="0">
                <a:solidFill>
                  <a:srgbClr val="002060"/>
                </a:solidFill>
              </a:rPr>
              <a:t> tescilsiz tasarım ayrı bir başlık altında düzenlenmemiştir</a:t>
            </a:r>
          </a:p>
          <a:p>
            <a:pPr>
              <a:buClr>
                <a:srgbClr val="FF0000"/>
              </a:buClr>
            </a:pPr>
            <a:r>
              <a:rPr lang="tr-TR" dirty="0" err="1" smtClean="0">
                <a:solidFill>
                  <a:srgbClr val="002060"/>
                </a:solidFill>
              </a:rPr>
              <a:t>SMK’nın</a:t>
            </a:r>
            <a:r>
              <a:rPr lang="tr-TR" dirty="0" smtClean="0">
                <a:solidFill>
                  <a:srgbClr val="002060"/>
                </a:solidFill>
              </a:rPr>
              <a:t> içine serpiştirilmiştir.</a:t>
            </a:r>
          </a:p>
          <a:p>
            <a:pPr>
              <a:buClr>
                <a:srgbClr val="FF0000"/>
              </a:buClr>
            </a:pPr>
            <a:r>
              <a:rPr lang="tr-TR" dirty="0" smtClean="0">
                <a:solidFill>
                  <a:srgbClr val="002060"/>
                </a:solidFill>
              </a:rPr>
              <a:t>Doğal olarak tescile bağlanan sonuçlar uygulanmayacaktır</a:t>
            </a:r>
            <a:endParaRPr lang="en-US" dirty="0">
              <a:solidFill>
                <a:srgbClr val="002060"/>
              </a:solidFill>
            </a:endParaRPr>
          </a:p>
        </p:txBody>
      </p:sp>
    </p:spTree>
    <p:extLst>
      <p:ext uri="{BB962C8B-B14F-4D97-AF65-F5344CB8AC3E}">
        <p14:creationId xmlns:p14="http://schemas.microsoft.com/office/powerpoint/2010/main" val="2342373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Tescilsiz Tasarım</a:t>
            </a:r>
            <a:endParaRPr lang="en-US"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Tescilsiz tasarımlar da yeni ve ayırt edici olmak zorunda</a:t>
            </a:r>
          </a:p>
          <a:p>
            <a:pPr>
              <a:buClr>
                <a:srgbClr val="FF0000"/>
              </a:buClr>
            </a:pPr>
            <a:r>
              <a:rPr lang="tr-TR" dirty="0" smtClean="0">
                <a:solidFill>
                  <a:srgbClr val="002060"/>
                </a:solidFill>
              </a:rPr>
              <a:t>Tescilsiz tasarımın kamuya sunulduğu tarihte tasarım hakkı kendiliğinden ortaya çıkacak ve süre başlayacak </a:t>
            </a:r>
          </a:p>
          <a:p>
            <a:pPr>
              <a:buClr>
                <a:srgbClr val="FF0000"/>
              </a:buClr>
            </a:pPr>
            <a:r>
              <a:rPr lang="tr-TR" dirty="0" smtClean="0">
                <a:solidFill>
                  <a:srgbClr val="002060"/>
                </a:solidFill>
              </a:rPr>
              <a:t>Hak gaspı: başka bir kişinin tescilsiz tasarımı ilk kez kamuya sunması</a:t>
            </a:r>
          </a:p>
          <a:p>
            <a:pPr>
              <a:buClr>
                <a:srgbClr val="FF0000"/>
              </a:buClr>
            </a:pPr>
            <a:r>
              <a:rPr lang="tr-TR" dirty="0" smtClean="0">
                <a:solidFill>
                  <a:srgbClr val="002060"/>
                </a:solidFill>
              </a:rPr>
              <a:t>SMK 77: tescilsiz tasarım sahibine; tasarım sahipliğinin kendisine devrini veya tasarım sahibi olarak tanınmayı talep edebilir</a:t>
            </a:r>
          </a:p>
          <a:p>
            <a:pPr>
              <a:buClr>
                <a:srgbClr val="FF0000"/>
              </a:buClr>
            </a:pPr>
            <a:r>
              <a:rPr lang="tr-TR" dirty="0" smtClean="0">
                <a:solidFill>
                  <a:srgbClr val="002060"/>
                </a:solidFill>
              </a:rPr>
              <a:t>Hak düşürücü süre: 3 yıl </a:t>
            </a:r>
          </a:p>
          <a:p>
            <a:pPr>
              <a:buClr>
                <a:srgbClr val="FF0000"/>
              </a:buClr>
            </a:pPr>
            <a:r>
              <a:rPr lang="tr-TR" dirty="0" smtClean="0">
                <a:solidFill>
                  <a:srgbClr val="002060"/>
                </a:solidFill>
              </a:rPr>
              <a:t>İstisna: </a:t>
            </a:r>
            <a:r>
              <a:rPr lang="tr-TR" dirty="0" err="1" smtClean="0">
                <a:solidFill>
                  <a:srgbClr val="002060"/>
                </a:solidFill>
              </a:rPr>
              <a:t>kötüniyet</a:t>
            </a:r>
            <a:endParaRPr lang="en-US" dirty="0">
              <a:solidFill>
                <a:srgbClr val="002060"/>
              </a:solidFill>
            </a:endParaRPr>
          </a:p>
        </p:txBody>
      </p:sp>
    </p:spTree>
    <p:extLst>
      <p:ext uri="{BB962C8B-B14F-4D97-AF65-F5344CB8AC3E}">
        <p14:creationId xmlns:p14="http://schemas.microsoft.com/office/powerpoint/2010/main" val="2716094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Tescilsiz Tasarım-hakkın kapsamı </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Tescilsiz tasarım hakkı tekel hakkı değildir</a:t>
            </a:r>
          </a:p>
          <a:p>
            <a:pPr>
              <a:buClr>
                <a:srgbClr val="FF0000"/>
              </a:buClr>
            </a:pPr>
            <a:r>
              <a:rPr lang="tr-TR" dirty="0" smtClean="0">
                <a:solidFill>
                  <a:srgbClr val="002060"/>
                </a:solidFill>
              </a:rPr>
              <a:t>Tasarımın kopyalanmasını önleyici bir hak sağlamaktadır</a:t>
            </a:r>
          </a:p>
          <a:p>
            <a:pPr>
              <a:buClr>
                <a:srgbClr val="FF0000"/>
              </a:buClr>
            </a:pPr>
            <a:r>
              <a:rPr lang="tr-TR" dirty="0" smtClean="0">
                <a:solidFill>
                  <a:srgbClr val="002060"/>
                </a:solidFill>
              </a:rPr>
              <a:t>Tescilli tasarımdan farklı olarak, tescilsiz tasarımı kullanan kişinin kötü niyetli olması gerekir</a:t>
            </a:r>
          </a:p>
          <a:p>
            <a:pPr>
              <a:buClr>
                <a:srgbClr val="FF0000"/>
              </a:buClr>
            </a:pPr>
            <a:r>
              <a:rPr lang="tr-TR" dirty="0" smtClean="0">
                <a:solidFill>
                  <a:srgbClr val="002060"/>
                </a:solidFill>
              </a:rPr>
              <a:t> koruma kapsamı sadece taklide karşı koruma</a:t>
            </a:r>
          </a:p>
          <a:p>
            <a:pPr>
              <a:buClr>
                <a:srgbClr val="FF0000"/>
              </a:buClr>
            </a:pPr>
            <a:r>
              <a:rPr lang="tr-TR" dirty="0" smtClean="0">
                <a:solidFill>
                  <a:srgbClr val="002060"/>
                </a:solidFill>
              </a:rPr>
              <a:t>Sadece bu hak sadece tasarımı taklit eden kişiye karşı ileri sürülebilir</a:t>
            </a:r>
            <a:endParaRPr lang="en-US" dirty="0">
              <a:solidFill>
                <a:srgbClr val="002060"/>
              </a:solidFill>
            </a:endParaRPr>
          </a:p>
        </p:txBody>
      </p:sp>
    </p:spTree>
    <p:extLst>
      <p:ext uri="{BB962C8B-B14F-4D97-AF65-F5344CB8AC3E}">
        <p14:creationId xmlns:p14="http://schemas.microsoft.com/office/powerpoint/2010/main" val="815413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Koruma Dışı Haller</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Kamu düzenine ve genel ahlaka aykırı tasarımlar</a:t>
            </a:r>
          </a:p>
          <a:p>
            <a:pPr>
              <a:buClr>
                <a:srgbClr val="FF0000"/>
              </a:buClr>
            </a:pPr>
            <a:r>
              <a:rPr lang="tr-TR" dirty="0" smtClean="0">
                <a:solidFill>
                  <a:srgbClr val="002060"/>
                </a:solidFill>
              </a:rPr>
              <a:t>Ürünün teknik fonksiyonunun zorunlu kıldığı görünümler</a:t>
            </a:r>
          </a:p>
          <a:p>
            <a:pPr>
              <a:buClr>
                <a:srgbClr val="FF0000"/>
              </a:buClr>
            </a:pPr>
            <a:r>
              <a:rPr lang="tr-TR" dirty="0" smtClean="0">
                <a:solidFill>
                  <a:srgbClr val="002060"/>
                </a:solidFill>
              </a:rPr>
              <a:t>Tasarımın kullanıldığı veya uygulandığı ürünün başka bir ürüne mekanik olarak monte edilmesi veya bağlanması için belirli biçim ve boyutta olmak zorunda olan ürünlerin görünümü</a:t>
            </a:r>
          </a:p>
          <a:p>
            <a:pPr>
              <a:buClr>
                <a:srgbClr val="FF0000"/>
              </a:buClr>
            </a:pPr>
            <a:r>
              <a:rPr lang="tr-TR" dirty="0">
                <a:solidFill>
                  <a:srgbClr val="002060"/>
                </a:solidFill>
              </a:rPr>
              <a:t>Paris sözleşmesinin 2.mükerrer 5. maddesi hükümranlık alametleri ile bu kapsam dışında kalan ancak kamuyu ilgilendiren dini, tarihi ve kültürel değerler bakımından halka mal olmuş….</a:t>
            </a:r>
          </a:p>
          <a:p>
            <a:pPr>
              <a:buClr>
                <a:srgbClr val="FF0000"/>
              </a:buClr>
            </a:pPr>
            <a:endParaRPr lang="tr-TR" dirty="0" smtClean="0">
              <a:solidFill>
                <a:srgbClr val="002060"/>
              </a:solidFill>
            </a:endParaRPr>
          </a:p>
        </p:txBody>
      </p:sp>
    </p:spTree>
    <p:extLst>
      <p:ext uri="{BB962C8B-B14F-4D97-AF65-F5344CB8AC3E}">
        <p14:creationId xmlns:p14="http://schemas.microsoft.com/office/powerpoint/2010/main" val="2898432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Yedek Parça-Bileşik Ürün</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marL="0" indent="0">
              <a:buClr>
                <a:srgbClr val="FF0000"/>
              </a:buClr>
              <a:buNone/>
            </a:pPr>
            <a:r>
              <a:rPr lang="tr-TR" b="1" dirty="0" smtClean="0">
                <a:solidFill>
                  <a:srgbClr val="002060"/>
                </a:solidFill>
              </a:rPr>
              <a:t>Bileşik Ürünün Görünümüne Bağlı Olmayan ve Fonksiyonel olarak ondan bağımsız</a:t>
            </a:r>
          </a:p>
          <a:p>
            <a:pPr>
              <a:buClr>
                <a:srgbClr val="FF0000"/>
              </a:buClr>
            </a:pPr>
            <a:r>
              <a:rPr lang="tr-TR" dirty="0" smtClean="0">
                <a:solidFill>
                  <a:srgbClr val="002060"/>
                </a:solidFill>
              </a:rPr>
              <a:t>Belirli bir şekilde yapılmasına gerek yok</a:t>
            </a:r>
          </a:p>
          <a:p>
            <a:pPr marL="0" indent="0">
              <a:buClr>
                <a:srgbClr val="FF0000"/>
              </a:buClr>
              <a:buNone/>
            </a:pPr>
            <a:r>
              <a:rPr lang="tr-TR" dirty="0" smtClean="0">
                <a:solidFill>
                  <a:srgbClr val="002060"/>
                </a:solidFill>
              </a:rPr>
              <a:t>Ör: otomobilin koltuk tasarımı, ayna tasarımı </a:t>
            </a:r>
          </a:p>
          <a:p>
            <a:pPr marL="0" indent="0">
              <a:buClr>
                <a:srgbClr val="FF0000"/>
              </a:buClr>
              <a:buNone/>
            </a:pPr>
            <a:r>
              <a:rPr lang="tr-TR" dirty="0" smtClean="0">
                <a:solidFill>
                  <a:srgbClr val="002060"/>
                </a:solidFill>
              </a:rPr>
              <a:t>tek başlarında değerlendirildiklerinde; yeni ve ayırt edici ise tasarım olarak korunur</a:t>
            </a:r>
          </a:p>
          <a:p>
            <a:pPr marL="0" indent="0">
              <a:buClr>
                <a:srgbClr val="FF0000"/>
              </a:buClr>
              <a:buNone/>
            </a:pPr>
            <a:endParaRPr lang="tr-TR" b="1" dirty="0">
              <a:solidFill>
                <a:srgbClr val="002060"/>
              </a:solidFill>
            </a:endParaRPr>
          </a:p>
          <a:p>
            <a:pPr marL="0" indent="0">
              <a:buClr>
                <a:srgbClr val="FF0000"/>
              </a:buClr>
              <a:buNone/>
            </a:pPr>
            <a:endParaRPr lang="tr-TR" dirty="0" smtClean="0">
              <a:solidFill>
                <a:srgbClr val="002060"/>
              </a:solidFill>
            </a:endParaRPr>
          </a:p>
        </p:txBody>
      </p:sp>
    </p:spTree>
    <p:extLst>
      <p:ext uri="{BB962C8B-B14F-4D97-AF65-F5344CB8AC3E}">
        <p14:creationId xmlns:p14="http://schemas.microsoft.com/office/powerpoint/2010/main" val="199281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Bileşik Ürün-Yedek Parça</a:t>
            </a:r>
            <a:endParaRPr lang="en-US" dirty="0"/>
          </a:p>
        </p:txBody>
      </p:sp>
      <p:sp>
        <p:nvSpPr>
          <p:cNvPr id="3" name="İçerik Yer Tutucusu 2"/>
          <p:cNvSpPr>
            <a:spLocks noGrp="1"/>
          </p:cNvSpPr>
          <p:nvPr>
            <p:ph sz="quarter" idx="1"/>
          </p:nvPr>
        </p:nvSpPr>
        <p:spPr/>
        <p:txBody>
          <a:bodyPr>
            <a:normAutofit fontScale="85000" lnSpcReduction="10000"/>
          </a:bodyPr>
          <a:lstStyle/>
          <a:p>
            <a:pPr>
              <a:buClr>
                <a:srgbClr val="FF0000"/>
              </a:buClr>
            </a:pPr>
            <a:r>
              <a:rPr lang="tr-TR" b="1" dirty="0">
                <a:solidFill>
                  <a:srgbClr val="002060"/>
                </a:solidFill>
              </a:rPr>
              <a:t>Bileşik Ürünün Görünümüne Bağlı Yedek </a:t>
            </a:r>
            <a:r>
              <a:rPr lang="tr-TR" b="1" dirty="0" smtClean="0">
                <a:solidFill>
                  <a:srgbClr val="002060"/>
                </a:solidFill>
              </a:rPr>
              <a:t>Parça (</a:t>
            </a:r>
            <a:r>
              <a:rPr lang="tr-TR" b="1" dirty="0" err="1" smtClean="0">
                <a:solidFill>
                  <a:srgbClr val="002060"/>
                </a:solidFill>
              </a:rPr>
              <a:t>must</a:t>
            </a:r>
            <a:r>
              <a:rPr lang="tr-TR" b="1" dirty="0" smtClean="0">
                <a:solidFill>
                  <a:srgbClr val="002060"/>
                </a:solidFill>
              </a:rPr>
              <a:t> </a:t>
            </a:r>
            <a:r>
              <a:rPr lang="tr-TR" b="1" dirty="0" err="1" smtClean="0">
                <a:solidFill>
                  <a:srgbClr val="002060"/>
                </a:solidFill>
              </a:rPr>
              <a:t>match</a:t>
            </a:r>
            <a:r>
              <a:rPr lang="tr-TR" b="1" dirty="0" smtClean="0">
                <a:solidFill>
                  <a:srgbClr val="002060"/>
                </a:solidFill>
              </a:rPr>
              <a:t>)</a:t>
            </a:r>
          </a:p>
          <a:p>
            <a:pPr>
              <a:buClr>
                <a:srgbClr val="FF0000"/>
              </a:buClr>
            </a:pPr>
            <a:r>
              <a:rPr lang="tr-TR" dirty="0">
                <a:solidFill>
                  <a:srgbClr val="002060"/>
                </a:solidFill>
              </a:rPr>
              <a:t>Belirli bir şekilde yapılması gerekir, zorunluluk estetik kaygıdan kaynaklanır </a:t>
            </a:r>
          </a:p>
          <a:p>
            <a:pPr>
              <a:buClr>
                <a:srgbClr val="FF0000"/>
              </a:buClr>
            </a:pPr>
            <a:r>
              <a:rPr lang="tr-TR" dirty="0">
                <a:solidFill>
                  <a:srgbClr val="002060"/>
                </a:solidFill>
              </a:rPr>
              <a:t>ör: motor kapağı, kaporta, çamurluk, arabanın kapısı </a:t>
            </a:r>
          </a:p>
          <a:p>
            <a:pPr>
              <a:buClr>
                <a:srgbClr val="FF0000"/>
              </a:buClr>
            </a:pPr>
            <a:r>
              <a:rPr lang="tr-TR" dirty="0">
                <a:solidFill>
                  <a:srgbClr val="002060"/>
                </a:solidFill>
              </a:rPr>
              <a:t>Mercedes’e </a:t>
            </a:r>
            <a:r>
              <a:rPr lang="tr-TR" dirty="0" err="1">
                <a:solidFill>
                  <a:srgbClr val="002060"/>
                </a:solidFill>
              </a:rPr>
              <a:t>bmw</a:t>
            </a:r>
            <a:r>
              <a:rPr lang="tr-TR" dirty="0">
                <a:solidFill>
                  <a:srgbClr val="002060"/>
                </a:solidFill>
              </a:rPr>
              <a:t> kapısı takamazsınız</a:t>
            </a:r>
          </a:p>
          <a:p>
            <a:pPr marL="0" indent="0">
              <a:buClr>
                <a:srgbClr val="FF0000"/>
              </a:buClr>
              <a:buNone/>
            </a:pPr>
            <a:r>
              <a:rPr lang="tr-TR" b="1" dirty="0" smtClean="0">
                <a:solidFill>
                  <a:srgbClr val="002060"/>
                </a:solidFill>
              </a:rPr>
              <a:t>Koruma süresi </a:t>
            </a:r>
            <a:r>
              <a:rPr lang="tr-TR" dirty="0" smtClean="0">
                <a:solidFill>
                  <a:srgbClr val="002060"/>
                </a:solidFill>
              </a:rPr>
              <a:t>piyasaya </a:t>
            </a:r>
            <a:r>
              <a:rPr lang="tr-TR" dirty="0">
                <a:solidFill>
                  <a:srgbClr val="002060"/>
                </a:solidFill>
              </a:rPr>
              <a:t>çıktığı andan itibaren 3 yıl süre ile korunur</a:t>
            </a:r>
          </a:p>
          <a:p>
            <a:pPr>
              <a:buClr>
                <a:srgbClr val="FF0000"/>
              </a:buClr>
            </a:pPr>
            <a:r>
              <a:rPr lang="tr-TR" dirty="0">
                <a:solidFill>
                  <a:srgbClr val="002060"/>
                </a:solidFill>
              </a:rPr>
              <a:t>Bu süre dolduktan sonra 3. kişiler parçanın kaynağında kullanıcıyı yanıltmamak kaydıyla bu parçaları </a:t>
            </a:r>
            <a:r>
              <a:rPr lang="tr-TR" dirty="0" smtClean="0">
                <a:solidFill>
                  <a:srgbClr val="002060"/>
                </a:solidFill>
              </a:rPr>
              <a:t>kullanabilir</a:t>
            </a:r>
          </a:p>
          <a:p>
            <a:pPr marL="0" indent="0">
              <a:buClr>
                <a:srgbClr val="FF0000"/>
              </a:buClr>
              <a:buNone/>
            </a:pPr>
            <a:r>
              <a:rPr lang="tr-TR" b="1" dirty="0" smtClean="0">
                <a:solidFill>
                  <a:srgbClr val="002060"/>
                </a:solidFill>
              </a:rPr>
              <a:t>İstisna: </a:t>
            </a:r>
            <a:r>
              <a:rPr lang="tr-TR" dirty="0" smtClean="0">
                <a:solidFill>
                  <a:srgbClr val="002060"/>
                </a:solidFill>
              </a:rPr>
              <a:t>Bilim Sanayi ve Teknoloji Bakanlığı tarafından yayınlanan eşdeğer parçaların tasarımları üç yıllık korumadan faydalanamaz</a:t>
            </a:r>
          </a:p>
          <a:p>
            <a:pPr>
              <a:buClr>
                <a:srgbClr val="FF0000"/>
              </a:buClr>
            </a:pPr>
            <a:r>
              <a:rPr lang="tr-TR" dirty="0" smtClean="0">
                <a:solidFill>
                  <a:srgbClr val="002060"/>
                </a:solidFill>
              </a:rPr>
              <a:t>TSE görevlendirildi, sigorta şirketleriyle en çok değişen parçalar tespit edilmeye başlandı</a:t>
            </a:r>
            <a:endParaRPr lang="tr-TR" dirty="0">
              <a:solidFill>
                <a:srgbClr val="002060"/>
              </a:solidFill>
            </a:endParaRPr>
          </a:p>
          <a:p>
            <a:pPr>
              <a:buClr>
                <a:srgbClr val="FF0000"/>
              </a:buClr>
            </a:pPr>
            <a:endParaRPr lang="en-US" dirty="0"/>
          </a:p>
        </p:txBody>
      </p:sp>
    </p:spTree>
    <p:extLst>
      <p:ext uri="{BB962C8B-B14F-4D97-AF65-F5344CB8AC3E}">
        <p14:creationId xmlns:p14="http://schemas.microsoft.com/office/powerpoint/2010/main" val="416189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Bileşik Ürün-Yedek Parça</a:t>
            </a:r>
            <a:endParaRPr lang="en-US" dirty="0">
              <a:solidFill>
                <a:srgbClr val="FF0000"/>
              </a:solidFill>
            </a:endParaRPr>
          </a:p>
        </p:txBody>
      </p:sp>
      <p:sp>
        <p:nvSpPr>
          <p:cNvPr id="3" name="İçerik Yer Tutucusu 2"/>
          <p:cNvSpPr>
            <a:spLocks noGrp="1"/>
          </p:cNvSpPr>
          <p:nvPr>
            <p:ph sz="quarter" idx="1"/>
          </p:nvPr>
        </p:nvSpPr>
        <p:spPr/>
        <p:txBody>
          <a:bodyPr>
            <a:normAutofit fontScale="85000" lnSpcReduction="20000"/>
          </a:bodyPr>
          <a:lstStyle/>
          <a:p>
            <a:pPr marL="0" indent="0">
              <a:buClr>
                <a:srgbClr val="FF0000"/>
              </a:buClr>
              <a:buNone/>
            </a:pPr>
            <a:r>
              <a:rPr lang="tr-TR" b="1" dirty="0" smtClean="0">
                <a:solidFill>
                  <a:srgbClr val="002060"/>
                </a:solidFill>
              </a:rPr>
              <a:t>Teknik fonksiyonu icra etmek için belirli bir biçimde olmak zorunda olan parçalar (</a:t>
            </a:r>
            <a:r>
              <a:rPr lang="tr-TR" b="1" dirty="0" err="1" smtClean="0">
                <a:solidFill>
                  <a:srgbClr val="002060"/>
                </a:solidFill>
              </a:rPr>
              <a:t>must</a:t>
            </a:r>
            <a:r>
              <a:rPr lang="tr-TR" b="1" dirty="0" smtClean="0">
                <a:solidFill>
                  <a:srgbClr val="002060"/>
                </a:solidFill>
              </a:rPr>
              <a:t> fit)</a:t>
            </a:r>
            <a:endParaRPr lang="tr-TR" dirty="0" smtClean="0">
              <a:solidFill>
                <a:srgbClr val="002060"/>
              </a:solidFill>
            </a:endParaRPr>
          </a:p>
          <a:p>
            <a:pPr>
              <a:buClr>
                <a:srgbClr val="FF0000"/>
              </a:buClr>
            </a:pPr>
            <a:r>
              <a:rPr lang="tr-TR" dirty="0" smtClean="0">
                <a:solidFill>
                  <a:srgbClr val="002060"/>
                </a:solidFill>
              </a:rPr>
              <a:t>Estetik/görsel bir zorunluluk değil</a:t>
            </a:r>
          </a:p>
          <a:p>
            <a:pPr>
              <a:buClr>
                <a:srgbClr val="FF0000"/>
              </a:buClr>
            </a:pPr>
            <a:r>
              <a:rPr lang="tr-TR" dirty="0" smtClean="0">
                <a:solidFill>
                  <a:srgbClr val="002060"/>
                </a:solidFill>
              </a:rPr>
              <a:t>Teknik zorunluluk nedeniyle o şekilde olmak zorunda </a:t>
            </a:r>
            <a:endParaRPr lang="tr-TR" dirty="0">
              <a:solidFill>
                <a:srgbClr val="002060"/>
              </a:solidFill>
            </a:endParaRPr>
          </a:p>
          <a:p>
            <a:pPr>
              <a:buClr>
                <a:srgbClr val="FF0000"/>
              </a:buClr>
            </a:pPr>
            <a:r>
              <a:rPr lang="tr-TR" dirty="0" smtClean="0">
                <a:solidFill>
                  <a:srgbClr val="002060"/>
                </a:solidFill>
              </a:rPr>
              <a:t>Ör: egzoz borusu tasarımı, fren pedalının bağlantılı kısımlarına ait tasarımlar</a:t>
            </a:r>
          </a:p>
          <a:p>
            <a:pPr>
              <a:buClr>
                <a:srgbClr val="FF0000"/>
              </a:buClr>
            </a:pPr>
            <a:r>
              <a:rPr lang="tr-TR" dirty="0" smtClean="0">
                <a:solidFill>
                  <a:srgbClr val="002060"/>
                </a:solidFill>
              </a:rPr>
              <a:t>Korunmaz</a:t>
            </a:r>
          </a:p>
          <a:p>
            <a:pPr marL="0" indent="0">
              <a:buClr>
                <a:srgbClr val="FF0000"/>
              </a:buClr>
              <a:buNone/>
            </a:pPr>
            <a:r>
              <a:rPr lang="tr-TR" b="1" dirty="0" smtClean="0">
                <a:solidFill>
                  <a:srgbClr val="002060"/>
                </a:solidFill>
              </a:rPr>
              <a:t>Görünmeyen Tasarımlar</a:t>
            </a:r>
          </a:p>
          <a:p>
            <a:pPr>
              <a:buClr>
                <a:srgbClr val="FF0000"/>
              </a:buClr>
            </a:pPr>
            <a:r>
              <a:rPr lang="tr-TR" dirty="0">
                <a:solidFill>
                  <a:srgbClr val="002060"/>
                </a:solidFill>
              </a:rPr>
              <a:t>Parça bileşik ürüne takıldığında, bileşik ürünün normal kullanımı sırasında görünür olmalı</a:t>
            </a:r>
          </a:p>
          <a:p>
            <a:pPr>
              <a:buClr>
                <a:srgbClr val="FF0000"/>
              </a:buClr>
            </a:pPr>
            <a:r>
              <a:rPr lang="tr-TR" b="1" dirty="0">
                <a:solidFill>
                  <a:srgbClr val="002060"/>
                </a:solidFill>
              </a:rPr>
              <a:t>Normal kullanım: </a:t>
            </a:r>
            <a:r>
              <a:rPr lang="tr-TR" dirty="0">
                <a:solidFill>
                  <a:srgbClr val="002060"/>
                </a:solidFill>
              </a:rPr>
              <a:t>bakım, servis veya onarım  işleri hariç olmak üzere son kullanıcı tarafından kullanımı ifade eder</a:t>
            </a:r>
          </a:p>
          <a:p>
            <a:pPr>
              <a:buClr>
                <a:srgbClr val="FF0000"/>
              </a:buClr>
            </a:pPr>
            <a:r>
              <a:rPr lang="tr-TR" dirty="0">
                <a:solidFill>
                  <a:srgbClr val="002060"/>
                </a:solidFill>
              </a:rPr>
              <a:t>Görünür durumda olan parçanın yeni ve ayırt edici olması </a:t>
            </a:r>
            <a:r>
              <a:rPr lang="tr-TR" dirty="0" smtClean="0">
                <a:solidFill>
                  <a:srgbClr val="002060"/>
                </a:solidFill>
              </a:rPr>
              <a:t>gerekir</a:t>
            </a:r>
          </a:p>
          <a:p>
            <a:pPr>
              <a:buClr>
                <a:srgbClr val="FF0000"/>
              </a:buClr>
            </a:pPr>
            <a:r>
              <a:rPr lang="tr-TR" dirty="0" smtClean="0">
                <a:solidFill>
                  <a:srgbClr val="002060"/>
                </a:solidFill>
              </a:rPr>
              <a:t>Ör: otomobil motor kapağının altındaki ürünler görünmediği için korunmaz</a:t>
            </a:r>
          </a:p>
          <a:p>
            <a:pPr marL="0" indent="0">
              <a:buClr>
                <a:srgbClr val="FF0000"/>
              </a:buClr>
              <a:buNone/>
            </a:pPr>
            <a:endParaRPr lang="tr-TR" dirty="0">
              <a:solidFill>
                <a:srgbClr val="002060"/>
              </a:solidFill>
            </a:endParaRPr>
          </a:p>
          <a:p>
            <a:pPr marL="0" indent="0">
              <a:buClr>
                <a:srgbClr val="FF0000"/>
              </a:buClr>
              <a:buNone/>
            </a:pPr>
            <a:endParaRPr lang="tr-TR" b="1" dirty="0" smtClean="0">
              <a:solidFill>
                <a:srgbClr val="002060"/>
              </a:solidFill>
            </a:endParaRPr>
          </a:p>
          <a:p>
            <a:pPr marL="0" indent="0">
              <a:buClr>
                <a:srgbClr val="FF0000"/>
              </a:buClr>
              <a:buNone/>
            </a:pPr>
            <a:endParaRPr lang="tr-TR" dirty="0" smtClean="0">
              <a:solidFill>
                <a:srgbClr val="002060"/>
              </a:solidFill>
            </a:endParaRPr>
          </a:p>
        </p:txBody>
      </p:sp>
    </p:spTree>
    <p:extLst>
      <p:ext uri="{BB962C8B-B14F-4D97-AF65-F5344CB8AC3E}">
        <p14:creationId xmlns:p14="http://schemas.microsoft.com/office/powerpoint/2010/main" val="3020179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Hak Sahibi</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Tasarımcı ancak </a:t>
            </a:r>
            <a:r>
              <a:rPr lang="tr-TR" b="1" dirty="0" smtClean="0">
                <a:solidFill>
                  <a:srgbClr val="002060"/>
                </a:solidFill>
              </a:rPr>
              <a:t>gerçek kişi</a:t>
            </a:r>
          </a:p>
          <a:p>
            <a:pPr>
              <a:buClr>
                <a:srgbClr val="FF0000"/>
              </a:buClr>
            </a:pPr>
            <a:r>
              <a:rPr lang="tr-TR" dirty="0" smtClean="0">
                <a:solidFill>
                  <a:srgbClr val="002060"/>
                </a:solidFill>
              </a:rPr>
              <a:t>Tasarımcı ile tasarım hakkı sahibi farklı olabilir</a:t>
            </a:r>
          </a:p>
          <a:p>
            <a:pPr>
              <a:buClr>
                <a:srgbClr val="FF0000"/>
              </a:buClr>
            </a:pPr>
            <a:r>
              <a:rPr lang="tr-TR" dirty="0">
                <a:solidFill>
                  <a:srgbClr val="002060"/>
                </a:solidFill>
              </a:rPr>
              <a:t>Aralarındaki özel sözleşmeden veya işin mahiyetinden aksi anlaşılmadıkça çalışanların bir işletmede yükümlü olduğu faaliyeti gereği gerçekleştirdiği ya da büyük ölçüde işletmenin deneyim ve çalışmalarına dayanarak iş ilişkisi sırasında yaptığı tasarımların hak sahibi, işverenleridir</a:t>
            </a:r>
            <a:r>
              <a:rPr lang="tr-TR" dirty="0" smtClean="0">
                <a:solidFill>
                  <a:srgbClr val="002060"/>
                </a:solidFill>
              </a:rPr>
              <a:t>.</a:t>
            </a:r>
          </a:p>
          <a:p>
            <a:pPr>
              <a:buClr>
                <a:srgbClr val="FF0000"/>
              </a:buClr>
            </a:pPr>
            <a:r>
              <a:rPr lang="tr-TR" dirty="0" smtClean="0">
                <a:solidFill>
                  <a:srgbClr val="002060"/>
                </a:solidFill>
              </a:rPr>
              <a:t>Stajyer/öğretim elamanı/öğrenci hakkında çalışan tasarımlarına ilişkin hükümler uygulanır</a:t>
            </a:r>
            <a:endParaRPr lang="en-US" dirty="0">
              <a:solidFill>
                <a:srgbClr val="002060"/>
              </a:solidFill>
            </a:endParaRPr>
          </a:p>
        </p:txBody>
      </p:sp>
    </p:spTree>
    <p:extLst>
      <p:ext uri="{BB962C8B-B14F-4D97-AF65-F5344CB8AC3E}">
        <p14:creationId xmlns:p14="http://schemas.microsoft.com/office/powerpoint/2010/main" val="82949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Çalışanların Tasarımı</a:t>
            </a:r>
            <a:endParaRPr lang="en-US" dirty="0">
              <a:solidFill>
                <a:srgbClr val="FF0000"/>
              </a:solidFill>
            </a:endParaRPr>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Çalışanın tasarımcının bedel isteme hakkı vardır</a:t>
            </a:r>
          </a:p>
          <a:p>
            <a:pPr>
              <a:buClr>
                <a:srgbClr val="FF0000"/>
              </a:buClr>
            </a:pPr>
            <a:r>
              <a:rPr lang="tr-TR" dirty="0" smtClean="0">
                <a:solidFill>
                  <a:srgbClr val="002060"/>
                </a:solidFill>
              </a:rPr>
              <a:t>Öğretim elemanlarının tasarımları bakımından bu bedel, tasarımdan elde edilen gelirin en %50’si olmak üzere yükseköğretim kurumu tarafından belirlenir</a:t>
            </a:r>
            <a:endParaRPr lang="en-US" dirty="0">
              <a:solidFill>
                <a:srgbClr val="002060"/>
              </a:solidFill>
            </a:endParaRPr>
          </a:p>
        </p:txBody>
      </p:sp>
    </p:spTree>
    <p:extLst>
      <p:ext uri="{BB962C8B-B14F-4D97-AF65-F5344CB8AC3E}">
        <p14:creationId xmlns:p14="http://schemas.microsoft.com/office/powerpoint/2010/main" val="2113332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Tasarım Hakkının Kapsamı SMK md.59</a:t>
            </a:r>
            <a:endParaRPr lang="en-US"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a:solidFill>
                  <a:srgbClr val="002060"/>
                </a:solidFill>
              </a:rPr>
              <a:t>Tasarımdan doğan haklar münhasıran tasarım sahibine aittir. </a:t>
            </a:r>
            <a:endParaRPr lang="tr-TR" dirty="0" smtClean="0">
              <a:solidFill>
                <a:srgbClr val="002060"/>
              </a:solidFill>
            </a:endParaRPr>
          </a:p>
          <a:p>
            <a:pPr>
              <a:buClr>
                <a:srgbClr val="FF0000"/>
              </a:buClr>
            </a:pPr>
            <a:r>
              <a:rPr lang="tr-TR" dirty="0" smtClean="0">
                <a:solidFill>
                  <a:srgbClr val="002060"/>
                </a:solidFill>
              </a:rPr>
              <a:t>Üçüncü </a:t>
            </a:r>
            <a:r>
              <a:rPr lang="tr-TR" dirty="0">
                <a:solidFill>
                  <a:srgbClr val="002060"/>
                </a:solidFill>
              </a:rPr>
              <a:t>kişiler, tasarım sahibinin izni olmadan koruma kapsamındaki tasarım veya tasarımın uygulandığı ürünü üretemez, piyasaya sunamaz, satamaz, ithal edemez, ticari amaçlı kullanamaz veya bu amaçlarla elde bulunduramaz ya da bu tasarım veya tasarımın uygulandığı ürünle ilgili sözleşme yapmak için öneride bulunamaz. </a:t>
            </a:r>
            <a:endParaRPr lang="en-US" dirty="0">
              <a:solidFill>
                <a:srgbClr val="002060"/>
              </a:solidFill>
            </a:endParaRPr>
          </a:p>
        </p:txBody>
      </p:sp>
    </p:spTree>
    <p:extLst>
      <p:ext uri="{BB962C8B-B14F-4D97-AF65-F5344CB8AC3E}">
        <p14:creationId xmlns:p14="http://schemas.microsoft.com/office/powerpoint/2010/main" val="1642913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solidFill>
                  <a:srgbClr val="FF0000"/>
                </a:solidFill>
              </a:rPr>
              <a:t>Tasarım Hakkının </a:t>
            </a:r>
            <a:r>
              <a:rPr lang="tr-TR" dirty="0" smtClean="0">
                <a:solidFill>
                  <a:srgbClr val="FF0000"/>
                </a:solidFill>
              </a:rPr>
              <a:t>Sınırları</a:t>
            </a:r>
            <a:endParaRPr lang="en-US"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Özel amaçla sınırlı kalan ve ticari amaç taşımayan fiiller</a:t>
            </a:r>
          </a:p>
          <a:p>
            <a:pPr>
              <a:buClr>
                <a:srgbClr val="FF0000"/>
              </a:buClr>
            </a:pPr>
            <a:r>
              <a:rPr lang="tr-TR" dirty="0" smtClean="0">
                <a:solidFill>
                  <a:srgbClr val="002060"/>
                </a:solidFill>
              </a:rPr>
              <a:t>Deneme amaçlı fiiller</a:t>
            </a:r>
          </a:p>
          <a:p>
            <a:pPr>
              <a:buClr>
                <a:srgbClr val="FF0000"/>
              </a:buClr>
            </a:pPr>
            <a:r>
              <a:rPr lang="tr-TR" dirty="0" smtClean="0">
                <a:solidFill>
                  <a:srgbClr val="002060"/>
                </a:solidFill>
              </a:rPr>
              <a:t>Dürüstlük kuralıyla bağdaşır olmak, tasarımın normal kullanımını gereksiz şekilde tehlikeye sokmamak ve kaynak göstermek şartıyla eğitim ve referans amaçlı çoğaltmalar</a:t>
            </a:r>
          </a:p>
          <a:p>
            <a:pPr>
              <a:buClr>
                <a:srgbClr val="FF0000"/>
              </a:buClr>
            </a:pPr>
            <a:endParaRPr lang="tr-TR" dirty="0" smtClean="0">
              <a:solidFill>
                <a:srgbClr val="002060"/>
              </a:solidFill>
            </a:endParaRPr>
          </a:p>
          <a:p>
            <a:pPr>
              <a:buClr>
                <a:srgbClr val="FF0000"/>
              </a:buClr>
            </a:pPr>
            <a:endParaRPr lang="en-US" dirty="0">
              <a:solidFill>
                <a:srgbClr val="002060"/>
              </a:solidFill>
            </a:endParaRPr>
          </a:p>
        </p:txBody>
      </p:sp>
    </p:spTree>
    <p:extLst>
      <p:ext uri="{BB962C8B-B14F-4D97-AF65-F5344CB8AC3E}">
        <p14:creationId xmlns:p14="http://schemas.microsoft.com/office/powerpoint/2010/main" val="10826307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Gri Tonlamalı">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TotalTime>
  <Words>832</Words>
  <Application>Microsoft Office PowerPoint</Application>
  <PresentationFormat>Ekran Gösterisi (4:3)</PresentationFormat>
  <Paragraphs>92</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Cumba</vt:lpstr>
      <vt:lpstr>Tasarım Hukuku</vt:lpstr>
      <vt:lpstr>Koruma Dışı Haller</vt:lpstr>
      <vt:lpstr>Yedek Parça-Bileşik Ürün</vt:lpstr>
      <vt:lpstr>Bileşik Ürün-Yedek Parça</vt:lpstr>
      <vt:lpstr>Bileşik Ürün-Yedek Parça</vt:lpstr>
      <vt:lpstr>Hak Sahibi</vt:lpstr>
      <vt:lpstr>Çalışanların Tasarımı</vt:lpstr>
      <vt:lpstr>Tasarım Hakkının Kapsamı SMK md.59</vt:lpstr>
      <vt:lpstr>Tasarım Hakkının Sınırları</vt:lpstr>
      <vt:lpstr>Tasarım Hakkının Sona Ermesi </vt:lpstr>
      <vt:lpstr>Hükümsüzlük</vt:lpstr>
      <vt:lpstr>Tasarım Hakkına Tecavüz SMK md.81</vt:lpstr>
      <vt:lpstr>Tescilsiz Tasarım</vt:lpstr>
      <vt:lpstr>Tescilsiz Tasarım</vt:lpstr>
      <vt:lpstr>Tescilsiz Tasarım</vt:lpstr>
      <vt:lpstr>Tescilsiz Tasarım-hakkın kapsamı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Tasarım Hukuku</dc:title>
  <dc:creator>zehra</dc:creator>
  <cp:lastModifiedBy>zehra</cp:lastModifiedBy>
  <cp:revision>2</cp:revision>
  <dcterms:created xsi:type="dcterms:W3CDTF">2021-01-28T14:01:25Z</dcterms:created>
  <dcterms:modified xsi:type="dcterms:W3CDTF">2021-01-28T14:11:30Z</dcterms:modified>
</cp:coreProperties>
</file>