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7" r:id="rId6"/>
    <p:sldId id="265" r:id="rId7"/>
    <p:sldId id="266" r:id="rId8"/>
    <p:sldId id="260" r:id="rId9"/>
    <p:sldId id="261" r:id="rId10"/>
    <p:sldId id="262" r:id="rId11"/>
    <p:sldId id="268" r:id="rId12"/>
    <p:sldId id="264" r:id="rId13"/>
    <p:sldId id="269" r:id="rId14"/>
    <p:sldId id="270" r:id="rId15"/>
    <p:sldId id="273" r:id="rId16"/>
    <p:sldId id="272" r:id="rId17"/>
    <p:sldId id="274" r:id="rId18"/>
    <p:sldId id="275" r:id="rId19"/>
    <p:sldId id="271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52A58-2C81-4A60-B777-DCA3FB16EBD4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00316-49BB-4283-B64A-9C293063CD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86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Endüstriyel mikrobiyoloji; </a:t>
            </a:r>
            <a:r>
              <a:rPr lang="tr-TR" dirty="0"/>
              <a:t>yararlı mikroorganizmaların endüstriyel üretimde kullanımı ile ilgilenir. </a:t>
            </a:r>
          </a:p>
          <a:p>
            <a:r>
              <a:rPr lang="tr-TR" b="1" dirty="0"/>
              <a:t>Tarımsal mikrobiyoloji; </a:t>
            </a:r>
            <a:r>
              <a:rPr lang="tr-TR" dirty="0"/>
              <a:t>tarımsal üretimi artırmak için mikroorganizmalardan yararlanılır.</a:t>
            </a:r>
          </a:p>
          <a:p>
            <a:r>
              <a:rPr lang="tr-TR" b="1" dirty="0"/>
              <a:t>Çevre mikrobiyolojisi; </a:t>
            </a:r>
            <a:r>
              <a:rPr lang="tr-TR" dirty="0"/>
              <a:t>çevre sorunlarının giderilmesinde ve değerlendirilmesinde mikroorganizmaların fizyolojik etkilerinden yararlanılır. </a:t>
            </a:r>
          </a:p>
          <a:p>
            <a:r>
              <a:rPr lang="tr-TR" b="1" dirty="0"/>
              <a:t>Gıda mikrobiyolojisi; </a:t>
            </a:r>
            <a:r>
              <a:rPr lang="tr-TR" dirty="0"/>
              <a:t>gıda maddelerinin üretiminde, korunmasında yararlanılır.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0316-49BB-4283-B64A-9C293063CD8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74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Ökaryotlarda</a:t>
            </a:r>
            <a:r>
              <a:rPr lang="tr-TR" dirty="0"/>
              <a:t> 80S)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0316-49BB-4283-B64A-9C293063CD8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90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B6F7-6FB5-42DE-9322-3AE825B8BA73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0F6-AA54-4D05-B507-6A408A3C0FE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58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B6F7-6FB5-42DE-9322-3AE825B8BA73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0F6-AA54-4D05-B507-6A408A3C0F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132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B6F7-6FB5-42DE-9322-3AE825B8BA73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0F6-AA54-4D05-B507-6A408A3C0F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39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B6F7-6FB5-42DE-9322-3AE825B8BA73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0F6-AA54-4D05-B507-6A408A3C0F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34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B6F7-6FB5-42DE-9322-3AE825B8BA73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0F6-AA54-4D05-B507-6A408A3C0FE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15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B6F7-6FB5-42DE-9322-3AE825B8BA73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0F6-AA54-4D05-B507-6A408A3C0F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45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B6F7-6FB5-42DE-9322-3AE825B8BA73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0F6-AA54-4D05-B507-6A408A3C0F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11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B6F7-6FB5-42DE-9322-3AE825B8BA73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0F6-AA54-4D05-B507-6A408A3C0F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32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B6F7-6FB5-42DE-9322-3AE825B8BA73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0F6-AA54-4D05-B507-6A408A3C0F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16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BA0B6F7-6FB5-42DE-9322-3AE825B8BA73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A1F0F6-AA54-4D05-B507-6A408A3C0F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402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B6F7-6FB5-42DE-9322-3AE825B8BA73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F0F6-AA54-4D05-B507-6A408A3C0F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292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A0B6F7-6FB5-42DE-9322-3AE825B8BA73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A1F0F6-AA54-4D05-B507-6A408A3C0FE8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0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6600" b="1" dirty="0"/>
              <a:t>Mikrobiyoloji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2800" dirty="0"/>
              <a:t>Dr. Duygu ÖCAL</a:t>
            </a:r>
          </a:p>
          <a:p>
            <a:r>
              <a:rPr lang="tr-TR" sz="2800" dirty="0"/>
              <a:t>Ankara Üniversitesi Tıp Fakültesi </a:t>
            </a:r>
          </a:p>
          <a:p>
            <a:r>
              <a:rPr lang="tr-TR" sz="2800" dirty="0"/>
              <a:t>Tıbbi Mikrobiyoloji Anabilim Dalı</a:t>
            </a:r>
          </a:p>
        </p:txBody>
      </p:sp>
    </p:spTree>
    <p:extLst>
      <p:ext uri="{BB962C8B-B14F-4D97-AF65-F5344CB8AC3E}">
        <p14:creationId xmlns:p14="http://schemas.microsoft.com/office/powerpoint/2010/main" val="21375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094" y="1681604"/>
            <a:ext cx="9621078" cy="483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5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Morfoloji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Bakteriler; </a:t>
            </a:r>
          </a:p>
          <a:p>
            <a:pPr lvl="1"/>
            <a:r>
              <a:rPr lang="tr-TR" sz="2000" dirty="0"/>
              <a:t>Çomak (Basil) </a:t>
            </a:r>
          </a:p>
          <a:p>
            <a:pPr lvl="1"/>
            <a:r>
              <a:rPr lang="tr-TR" sz="2000" dirty="0"/>
              <a:t>Yuvarlak (Kok) </a:t>
            </a:r>
          </a:p>
          <a:p>
            <a:pPr lvl="1"/>
            <a:r>
              <a:rPr lang="tr-TR" sz="2000" dirty="0"/>
              <a:t>Spiral (</a:t>
            </a:r>
            <a:r>
              <a:rPr lang="tr-TR" sz="2000" dirty="0" err="1"/>
              <a:t>Spirilla</a:t>
            </a:r>
            <a:r>
              <a:rPr lang="tr-TR" sz="2000" dirty="0"/>
              <a:t> ya da </a:t>
            </a:r>
            <a:r>
              <a:rPr lang="tr-TR" sz="2000" dirty="0" err="1"/>
              <a:t>Spiroketler</a:t>
            </a:r>
            <a:r>
              <a:rPr lang="tr-TR" sz="2000" dirty="0"/>
              <a:t>) şekilli olup, </a:t>
            </a:r>
            <a:r>
              <a:rPr lang="tr-TR" sz="2000" dirty="0" err="1"/>
              <a:t>binary</a:t>
            </a:r>
            <a:r>
              <a:rPr lang="tr-TR" sz="2000" dirty="0"/>
              <a:t> </a:t>
            </a:r>
            <a:r>
              <a:rPr lang="tr-TR" sz="2000" dirty="0" err="1"/>
              <a:t>fusion</a:t>
            </a:r>
            <a:r>
              <a:rPr lang="tr-TR" sz="2000" dirty="0"/>
              <a:t> (</a:t>
            </a:r>
            <a:r>
              <a:rPr lang="tr-TR" sz="2000" dirty="0" err="1"/>
              <a:t>Binari</a:t>
            </a:r>
            <a:r>
              <a:rPr lang="tr-TR" sz="2000" dirty="0"/>
              <a:t> füzyon) ile çoğalırlar.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Bakterileri görmek için </a:t>
            </a:r>
            <a:r>
              <a:rPr lang="tr-TR" sz="2400" dirty="0" err="1"/>
              <a:t>mikroskop’a</a:t>
            </a:r>
            <a:r>
              <a:rPr lang="tr-TR" sz="2400" dirty="0"/>
              <a:t> ihtiyaç vardır.</a:t>
            </a:r>
          </a:p>
        </p:txBody>
      </p:sp>
    </p:spTree>
    <p:extLst>
      <p:ext uri="{BB962C8B-B14F-4D97-AF65-F5344CB8AC3E}">
        <p14:creationId xmlns:p14="http://schemas.microsoft.com/office/powerpoint/2010/main" val="13257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Mikroskop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46" y="1737360"/>
            <a:ext cx="8170347" cy="45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4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74643"/>
            <a:ext cx="10515600" cy="530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49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Gram boyama ile: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17649"/>
            <a:ext cx="9273354" cy="4181707"/>
          </a:xfrm>
        </p:spPr>
      </p:pic>
    </p:spTree>
    <p:extLst>
      <p:ext uri="{BB962C8B-B14F-4D97-AF65-F5344CB8AC3E}">
        <p14:creationId xmlns:p14="http://schemas.microsoft.com/office/powerpoint/2010/main" val="117307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Hücre zarı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800" dirty="0" err="1"/>
              <a:t>Ökaryot</a:t>
            </a:r>
            <a:r>
              <a:rPr lang="tr-TR" sz="2800" dirty="0"/>
              <a:t> hücredeki </a:t>
            </a:r>
            <a:r>
              <a:rPr lang="tr-TR" sz="2800" dirty="0" err="1"/>
              <a:t>organellerin</a:t>
            </a:r>
            <a:r>
              <a:rPr lang="tr-TR" sz="2800" dirty="0"/>
              <a:t> görevlerini üstlenir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 err="1"/>
              <a:t>Selektif</a:t>
            </a:r>
            <a:r>
              <a:rPr lang="tr-TR" sz="2800" dirty="0"/>
              <a:t> geçirgenlik ve çeşitli moleküllerin hücre içine taşınması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Elektron transportu ve </a:t>
            </a:r>
            <a:r>
              <a:rPr lang="tr-TR" sz="2800" dirty="0" err="1"/>
              <a:t>oksidatif</a:t>
            </a:r>
            <a:r>
              <a:rPr lang="tr-TR" sz="2800" dirty="0"/>
              <a:t> </a:t>
            </a:r>
            <a:r>
              <a:rPr lang="tr-TR" sz="2800" dirty="0" err="1"/>
              <a:t>fosforilasyon</a:t>
            </a:r>
            <a:endParaRPr lang="tr-T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 err="1"/>
              <a:t>Hidrolitik</a:t>
            </a:r>
            <a:r>
              <a:rPr lang="tr-TR" sz="2800" dirty="0"/>
              <a:t> enzimlerin salgılanması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 err="1"/>
              <a:t>Biyosentez</a:t>
            </a:r>
            <a:r>
              <a:rPr lang="tr-TR" sz="2800" dirty="0"/>
              <a:t> fonksiyonu</a:t>
            </a:r>
          </a:p>
        </p:txBody>
      </p:sp>
    </p:spTree>
    <p:extLst>
      <p:ext uri="{BB962C8B-B14F-4D97-AF65-F5344CB8AC3E}">
        <p14:creationId xmlns:p14="http://schemas.microsoft.com/office/powerpoint/2010/main" val="2715731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Ribozomlar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3200" dirty="0"/>
              <a:t>Temel yapıları RNA </a:t>
            </a:r>
            <a:r>
              <a:rPr lang="tr-TR" sz="3200" dirty="0" err="1"/>
              <a:t>dır</a:t>
            </a:r>
            <a:endParaRPr lang="tr-TR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/>
              <a:t>Protein sentezinden sorumludur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/>
              <a:t>70S (50S+30S) büyüklüğündedir</a:t>
            </a:r>
          </a:p>
        </p:txBody>
      </p:sp>
    </p:spTree>
    <p:extLst>
      <p:ext uri="{BB962C8B-B14F-4D97-AF65-F5344CB8AC3E}">
        <p14:creationId xmlns:p14="http://schemas.microsoft.com/office/powerpoint/2010/main" val="1400702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Sitoplazma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/>
              <a:t>Ribozom, besleyici granüller, </a:t>
            </a:r>
            <a:r>
              <a:rPr lang="tr-TR" sz="3200" dirty="0" err="1"/>
              <a:t>metabolitler</a:t>
            </a:r>
            <a:r>
              <a:rPr lang="tr-TR" sz="3200" dirty="0"/>
              <a:t> ve iyonları içerir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 err="1"/>
              <a:t>Nükleoid</a:t>
            </a:r>
            <a:r>
              <a:rPr lang="tr-TR" sz="3200" dirty="0"/>
              <a:t> bölgesi</a:t>
            </a:r>
          </a:p>
        </p:txBody>
      </p:sp>
    </p:spTree>
    <p:extLst>
      <p:ext uri="{BB962C8B-B14F-4D97-AF65-F5344CB8AC3E}">
        <p14:creationId xmlns:p14="http://schemas.microsoft.com/office/powerpoint/2010/main" val="1854134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Nükleoid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Dairesel, çift katlı tek bir DNA molekülüdür</a:t>
            </a:r>
          </a:p>
        </p:txBody>
      </p:sp>
    </p:spTree>
    <p:extLst>
      <p:ext uri="{BB962C8B-B14F-4D97-AF65-F5344CB8AC3E}">
        <p14:creationId xmlns:p14="http://schemas.microsoft.com/office/powerpoint/2010/main" val="3381646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Kapsül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3200" dirty="0"/>
              <a:t>Fagositozu önler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 err="1"/>
              <a:t>Antijenik</a:t>
            </a:r>
            <a:endParaRPr lang="tr-TR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/>
              <a:t>Aşı yapımında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/>
              <a:t>Çevrenin zararlı etkilerinden (</a:t>
            </a:r>
            <a:r>
              <a:rPr lang="tr-TR" sz="3200" dirty="0" err="1"/>
              <a:t>antimikrobiyal</a:t>
            </a:r>
            <a:r>
              <a:rPr lang="tr-TR" sz="3200" dirty="0"/>
              <a:t> ajanlar) korur</a:t>
            </a:r>
          </a:p>
        </p:txBody>
      </p:sp>
    </p:spTree>
    <p:extLst>
      <p:ext uri="{BB962C8B-B14F-4D97-AF65-F5344CB8AC3E}">
        <p14:creationId xmlns:p14="http://schemas.microsoft.com/office/powerpoint/2010/main" val="190800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Mikrobiyoloji genellikle çapları 1mm’den küçük olan ve gözle görülemeyecek küçüklükteki canlılarla uğraşan bir bilim dalıdır. </a:t>
            </a:r>
          </a:p>
          <a:p>
            <a:pPr marL="0" indent="0">
              <a:buNone/>
            </a:pPr>
            <a:endParaRPr lang="tr-TR" sz="3600" dirty="0"/>
          </a:p>
          <a:p>
            <a:r>
              <a:rPr lang="tr-TR" sz="3600" dirty="0"/>
              <a:t>Bakteri, virüs, </a:t>
            </a:r>
            <a:r>
              <a:rPr lang="tr-TR" sz="3600" dirty="0" err="1"/>
              <a:t>protozoonlar</a:t>
            </a:r>
            <a:r>
              <a:rPr lang="tr-TR" sz="3600" dirty="0"/>
              <a:t>, bazı </a:t>
            </a:r>
            <a:r>
              <a:rPr lang="tr-TR" sz="3600" dirty="0" err="1"/>
              <a:t>metazoa</a:t>
            </a:r>
            <a:r>
              <a:rPr lang="tr-TR" sz="3600" dirty="0"/>
              <a:t> hayvanlar ve birçok </a:t>
            </a:r>
            <a:r>
              <a:rPr lang="tr-TR" sz="3600" dirty="0" err="1"/>
              <a:t>algi</a:t>
            </a:r>
            <a:r>
              <a:rPr lang="tr-TR" sz="3600" dirty="0"/>
              <a:t> içerir.</a:t>
            </a:r>
          </a:p>
        </p:txBody>
      </p:sp>
    </p:spTree>
    <p:extLst>
      <p:ext uri="{BB962C8B-B14F-4D97-AF65-F5344CB8AC3E}">
        <p14:creationId xmlns:p14="http://schemas.microsoft.com/office/powerpoint/2010/main" val="40408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Spor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3000" dirty="0"/>
              <a:t>Bakterinin çevre şartlarına dirençli olmasını sağlar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000" dirty="0"/>
              <a:t>&gt;100°C ısıya, radyasyona ve kuruluğa dirençlidirler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sz="3000" dirty="0"/>
              <a:t>Besin maddeleri azaldığında ,toksik maddeler</a:t>
            </a:r>
            <a:r>
              <a:rPr lang="tr-TR" sz="3000" dirty="0"/>
              <a:t> biriktiğinde spor oluşur.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000" dirty="0"/>
              <a:t>Spor içinde metabolizma durmuştur veya </a:t>
            </a:r>
            <a:r>
              <a:rPr lang="tr-TR" sz="3000" dirty="0" err="1"/>
              <a:t>minumum</a:t>
            </a:r>
            <a:r>
              <a:rPr lang="tr-TR" sz="3000" dirty="0"/>
              <a:t> seviyededir.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000" dirty="0"/>
              <a:t>Yıllarca canlı kalabilir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000" dirty="0"/>
              <a:t>Uygun şartlarda sporun açılarak bakterinin </a:t>
            </a:r>
            <a:r>
              <a:rPr lang="tr-TR" sz="3000" dirty="0" err="1"/>
              <a:t>vejetatif</a:t>
            </a:r>
            <a:r>
              <a:rPr lang="tr-TR" sz="3000" dirty="0"/>
              <a:t> hale geçmesine </a:t>
            </a:r>
            <a:r>
              <a:rPr lang="tr-TR" sz="3000" dirty="0" err="1"/>
              <a:t>germinasyon</a:t>
            </a:r>
            <a:r>
              <a:rPr lang="tr-TR" sz="3000" dirty="0"/>
              <a:t> denir</a:t>
            </a:r>
          </a:p>
        </p:txBody>
      </p:sp>
    </p:spTree>
    <p:extLst>
      <p:ext uri="{BB962C8B-B14F-4D97-AF65-F5344CB8AC3E}">
        <p14:creationId xmlns:p14="http://schemas.microsoft.com/office/powerpoint/2010/main" val="1248998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Mantarlar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err="1"/>
              <a:t>Ökaryotik</a:t>
            </a:r>
            <a:r>
              <a:rPr lang="tr-TR" sz="2800" dirty="0"/>
              <a:t> mikroorganizmalar olup, çok hücreli küfler ile tek hücreli mayaları içerirler.</a:t>
            </a:r>
          </a:p>
          <a:p>
            <a:pPr lvl="1"/>
            <a:r>
              <a:rPr lang="tr-TR" sz="2800" b="1" dirty="0"/>
              <a:t>Mayalar</a:t>
            </a:r>
            <a:r>
              <a:rPr lang="tr-TR" sz="2800" dirty="0"/>
              <a:t>: Bakterilerden biraz daha büyük olup, alkol </a:t>
            </a:r>
            <a:r>
              <a:rPr lang="tr-TR" sz="2800" dirty="0" err="1"/>
              <a:t>fermentasyonları</a:t>
            </a:r>
            <a:r>
              <a:rPr lang="tr-TR" sz="2800" dirty="0"/>
              <a:t> ile ekmek yapımında kullanılır. Belli bazı mayalar örneğin </a:t>
            </a:r>
            <a:r>
              <a:rPr lang="tr-TR" sz="2800" i="1" dirty="0" err="1"/>
              <a:t>Candida</a:t>
            </a:r>
            <a:r>
              <a:rPr lang="tr-TR" sz="2800" i="1" dirty="0"/>
              <a:t> </a:t>
            </a:r>
            <a:r>
              <a:rPr lang="tr-TR" sz="2800" i="1" dirty="0" err="1"/>
              <a:t>albicans</a:t>
            </a:r>
            <a:r>
              <a:rPr lang="tr-TR" sz="2800" i="1" dirty="0"/>
              <a:t> </a:t>
            </a:r>
            <a:r>
              <a:rPr lang="tr-TR" sz="2800" dirty="0" err="1"/>
              <a:t>patojeniktir</a:t>
            </a:r>
            <a:r>
              <a:rPr lang="tr-TR" sz="2800" dirty="0"/>
              <a:t> bunun anlamı hastalığa neden olmaktadır.</a:t>
            </a:r>
          </a:p>
          <a:p>
            <a:pPr lvl="1"/>
            <a:endParaRPr lang="tr-TR" sz="2800" dirty="0"/>
          </a:p>
          <a:p>
            <a:pPr lvl="1"/>
            <a:r>
              <a:rPr lang="tr-TR" sz="2800" b="1" dirty="0"/>
              <a:t>Küfler</a:t>
            </a:r>
            <a:r>
              <a:rPr lang="tr-TR" sz="2800" dirty="0"/>
              <a:t>: </a:t>
            </a:r>
            <a:r>
              <a:rPr lang="tr-TR" sz="2800" dirty="0" err="1"/>
              <a:t>Filamentli</a:t>
            </a:r>
            <a:r>
              <a:rPr lang="tr-TR" sz="2800" dirty="0"/>
              <a:t> dallı mantarlar olup, üremek için sporlara ihtiyaç duyarlar. Mantarlar asidik ortamları tercih ederler ve çoğu oksijen bakımından zengin şartlar altında oda sıcaklığında yaşarlar.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8483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Virüsler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Bakterileri tutan filtrelerden geçen en küçük elementler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 err="1"/>
              <a:t>Viral</a:t>
            </a:r>
            <a:r>
              <a:rPr lang="tr-TR" sz="2800" dirty="0"/>
              <a:t> materyal bir hücreden diğerine taşınacak yapıdadır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Zorunlu hücre içi parazitidirler.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Canlı dışında </a:t>
            </a:r>
            <a:r>
              <a:rPr lang="tr-TR" sz="2800" dirty="0" err="1"/>
              <a:t>inerttirler</a:t>
            </a:r>
            <a:endParaRPr lang="tr-T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T</a:t>
            </a:r>
            <a:r>
              <a:rPr lang="nn-NO" sz="2800" dirty="0"/>
              <a:t>ek tip nükleik asit içerirler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Büyüklükleri nanometre boyutlarındadır.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642" y="3356009"/>
            <a:ext cx="4065358" cy="350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72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Parazitler</a:t>
            </a:r>
            <a:br>
              <a:rPr lang="tr-TR" dirty="0"/>
            </a:br>
            <a:r>
              <a:rPr lang="tr-TR" dirty="0" err="1"/>
              <a:t>Protozoon</a:t>
            </a:r>
            <a:r>
              <a:rPr lang="tr-TR" dirty="0"/>
              <a:t> ve </a:t>
            </a:r>
            <a:r>
              <a:rPr lang="tr-TR" dirty="0" err="1"/>
              <a:t>helmintler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err="1"/>
              <a:t>Ökaryotik</a:t>
            </a:r>
            <a:r>
              <a:rPr lang="tr-TR" sz="3200" dirty="0"/>
              <a:t>, tek hücreli organizmalardır</a:t>
            </a:r>
            <a:r>
              <a:rPr lang="tr-TR" sz="3200"/>
              <a:t>. </a:t>
            </a:r>
          </a:p>
          <a:p>
            <a:r>
              <a:rPr lang="tr-TR" sz="3200"/>
              <a:t>Hareket </a:t>
            </a:r>
            <a:r>
              <a:rPr lang="tr-TR" sz="3200" dirty="0"/>
              <a:t>ayırt edici özellikleri olup bazı </a:t>
            </a:r>
            <a:r>
              <a:rPr lang="tr-TR" sz="3200" dirty="0" err="1"/>
              <a:t>protozoanlar</a:t>
            </a:r>
            <a:r>
              <a:rPr lang="tr-TR" sz="3200" dirty="0"/>
              <a:t> hareketsiz, bazıları </a:t>
            </a:r>
            <a:r>
              <a:rPr lang="tr-TR" sz="3200" dirty="0" err="1"/>
              <a:t>flagella</a:t>
            </a:r>
            <a:r>
              <a:rPr lang="tr-TR" sz="3200" dirty="0"/>
              <a:t>, </a:t>
            </a:r>
            <a:r>
              <a:rPr lang="es-ES" sz="3200" dirty="0"/>
              <a:t>cilia ya da pseudopodlar ile hareket</a:t>
            </a:r>
            <a:r>
              <a:rPr lang="tr-TR" sz="3200" dirty="0"/>
              <a:t> yaparlar. Bazı türleri insanlarda dizanteri, malarya gibi hastalıklara da neden olurlar.</a:t>
            </a:r>
          </a:p>
        </p:txBody>
      </p:sp>
    </p:spTree>
    <p:extLst>
      <p:ext uri="{BB962C8B-B14F-4D97-AF65-F5344CB8AC3E}">
        <p14:creationId xmlns:p14="http://schemas.microsoft.com/office/powerpoint/2010/main" val="3043568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r>
              <a:rPr lang="tr-TR" dirty="0" err="1"/>
              <a:t>Helmintler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Trematodlar</a:t>
            </a:r>
            <a:r>
              <a:rPr lang="tr-TR" sz="3200" dirty="0"/>
              <a:t>: Vücutları, sırt-karın yönünde yassılaşmış ve yaprak şeklinde tek parçadan oluşmuştur. </a:t>
            </a:r>
          </a:p>
          <a:p>
            <a:r>
              <a:rPr lang="tr-TR" sz="3200" b="1" dirty="0" err="1"/>
              <a:t>Sestodlar</a:t>
            </a:r>
            <a:r>
              <a:rPr lang="tr-TR" sz="3200" dirty="0"/>
              <a:t>: Baş (</a:t>
            </a:r>
            <a:r>
              <a:rPr lang="tr-TR" sz="3200" dirty="0" err="1"/>
              <a:t>skoleks</a:t>
            </a:r>
            <a:r>
              <a:rPr lang="tr-TR" sz="3200" dirty="0"/>
              <a:t>), boyun ve halkalar olmak üzere 3 farklı bölgeden oluşan vücutları, sırt-karın yönünde yassılaşmıştır. </a:t>
            </a:r>
          </a:p>
          <a:p>
            <a:r>
              <a:rPr lang="tr-TR" sz="3200" b="1" dirty="0" err="1"/>
              <a:t>Nematodlar</a:t>
            </a:r>
            <a:r>
              <a:rPr lang="tr-TR" sz="3200" dirty="0"/>
              <a:t>: Vücutları silindir şeklinde tek parçadan </a:t>
            </a:r>
          </a:p>
        </p:txBody>
      </p:sp>
    </p:spTree>
    <p:extLst>
      <p:ext uri="{BB962C8B-B14F-4D97-AF65-F5344CB8AC3E}">
        <p14:creationId xmlns:p14="http://schemas.microsoft.com/office/powerpoint/2010/main" val="330332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b="1" dirty="0"/>
              <a:t>Tıbbi mikrobiyoloji; insanlar için patojen olan mikroorganizmaların teşhisi/tanısı ile ilgilenir. </a:t>
            </a:r>
          </a:p>
          <a:p>
            <a:pPr marL="0" indent="0">
              <a:buNone/>
            </a:pPr>
            <a:endParaRPr lang="tr-TR" sz="2800" b="1" dirty="0"/>
          </a:p>
          <a:p>
            <a:r>
              <a:rPr lang="tr-TR" sz="2800" b="1" dirty="0"/>
              <a:t>Mikrobiyoloji çatısı altında incelenen diğer bilim dalları:</a:t>
            </a:r>
          </a:p>
          <a:p>
            <a:pPr lvl="1"/>
            <a:r>
              <a:rPr lang="tr-TR" sz="2400" dirty="0"/>
              <a:t>Viroloji</a:t>
            </a:r>
          </a:p>
          <a:p>
            <a:pPr lvl="1"/>
            <a:r>
              <a:rPr lang="tr-TR" sz="2400" dirty="0"/>
              <a:t>Bakteriyoloji</a:t>
            </a:r>
          </a:p>
          <a:p>
            <a:pPr lvl="1"/>
            <a:r>
              <a:rPr lang="tr-TR" sz="2400" dirty="0"/>
              <a:t>Mikoloji</a:t>
            </a:r>
          </a:p>
          <a:p>
            <a:pPr lvl="1"/>
            <a:r>
              <a:rPr lang="tr-TR" sz="2400" dirty="0"/>
              <a:t>İmmünoloji</a:t>
            </a:r>
          </a:p>
          <a:p>
            <a:pPr lvl="1"/>
            <a:r>
              <a:rPr lang="tr-TR" sz="2400" dirty="0"/>
              <a:t>Parazitoloji</a:t>
            </a:r>
          </a:p>
          <a:p>
            <a:pPr marL="457200" lvl="1" indent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9397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3600" dirty="0"/>
              <a:t>Mikroorganizmalar başlıca iki grup altında toplanır.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3400" dirty="0" err="1"/>
              <a:t>Ökaryot</a:t>
            </a:r>
            <a:r>
              <a:rPr lang="tr-TR" sz="3400" dirty="0"/>
              <a:t> ve </a:t>
            </a:r>
            <a:r>
              <a:rPr lang="tr-TR" sz="3400" dirty="0" err="1"/>
              <a:t>prokaryot</a:t>
            </a:r>
            <a:endParaRPr lang="tr-TR" sz="3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3600" dirty="0"/>
              <a:t>Bakteriler hücre yapılarından dolayı </a:t>
            </a:r>
            <a:r>
              <a:rPr lang="tr-TR" sz="3600" dirty="0" err="1"/>
              <a:t>prokaryotturlar</a:t>
            </a:r>
            <a:r>
              <a:rPr lang="tr-TR" sz="3600" dirty="0"/>
              <a:t> (çekirdek ya da </a:t>
            </a:r>
            <a:r>
              <a:rPr lang="tr-TR" sz="3600" dirty="0" err="1"/>
              <a:t>organellere</a:t>
            </a:r>
            <a:r>
              <a:rPr lang="tr-TR" sz="3600" dirty="0"/>
              <a:t> sahip olmayan organizmalar) </a:t>
            </a:r>
            <a:r>
              <a:rPr lang="tr-TR" sz="3600" dirty="0" err="1"/>
              <a:t>Ökaryot</a:t>
            </a:r>
            <a:r>
              <a:rPr lang="tr-TR" sz="3600" dirty="0"/>
              <a:t>; gerçek çekirdekli olanla (</a:t>
            </a:r>
            <a:r>
              <a:rPr lang="tr-TR" sz="3600" dirty="0" err="1"/>
              <a:t>Protozoonlar</a:t>
            </a:r>
            <a:r>
              <a:rPr lang="tr-TR" sz="3600" dirty="0"/>
              <a:t>, mantarlar, algler)</a:t>
            </a:r>
          </a:p>
        </p:txBody>
      </p:sp>
    </p:spTree>
    <p:extLst>
      <p:ext uri="{BB962C8B-B14F-4D97-AF65-F5344CB8AC3E}">
        <p14:creationId xmlns:p14="http://schemas.microsoft.com/office/powerpoint/2010/main" val="243701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3" y="256623"/>
            <a:ext cx="10291076" cy="64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8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Ökaryotik</a:t>
            </a:r>
            <a:r>
              <a:rPr lang="tr-TR" dirty="0"/>
              <a:t> Hücre Yapısı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690688"/>
            <a:ext cx="10167730" cy="459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8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Prokaryotik</a:t>
            </a:r>
            <a:r>
              <a:rPr lang="tr-TR" dirty="0"/>
              <a:t> Hücre Yapısı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88" y="1737360"/>
            <a:ext cx="8006862" cy="462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9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Mikroorganizmaların adlandırılması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298635" cy="4351338"/>
          </a:xfrm>
        </p:spPr>
        <p:txBody>
          <a:bodyPr>
            <a:normAutofit/>
          </a:bodyPr>
          <a:lstStyle/>
          <a:p>
            <a:r>
              <a:rPr lang="tr-TR" sz="3200" dirty="0"/>
              <a:t>Carl </a:t>
            </a:r>
            <a:r>
              <a:rPr lang="tr-TR" sz="3200" dirty="0" err="1"/>
              <a:t>von</a:t>
            </a:r>
            <a:r>
              <a:rPr lang="tr-TR" sz="3200" dirty="0"/>
              <a:t> </a:t>
            </a:r>
            <a:r>
              <a:rPr lang="tr-TR" sz="3200" dirty="0" err="1"/>
              <a:t>Linne</a:t>
            </a:r>
            <a:r>
              <a:rPr lang="tr-TR" sz="3200" dirty="0"/>
              <a:t> 18. yüzyılda bitki ve hayvanlarda çift ad kullanarak adlandırma </a:t>
            </a:r>
          </a:p>
          <a:p>
            <a:r>
              <a:rPr lang="tr-TR" sz="3200" dirty="0"/>
              <a:t>Mikroorganizmalarda da çift ad kullanılır</a:t>
            </a:r>
          </a:p>
          <a:p>
            <a:r>
              <a:rPr lang="tr-TR" sz="3200" dirty="0"/>
              <a:t>Cins (</a:t>
            </a:r>
            <a:r>
              <a:rPr lang="tr-TR" sz="3200" dirty="0" err="1"/>
              <a:t>genus</a:t>
            </a:r>
            <a:r>
              <a:rPr lang="tr-TR" sz="3200" dirty="0"/>
              <a:t>) tür (</a:t>
            </a:r>
            <a:r>
              <a:rPr lang="tr-TR" sz="3200" dirty="0" err="1"/>
              <a:t>species</a:t>
            </a:r>
            <a:r>
              <a:rPr lang="tr-TR" sz="3200" dirty="0"/>
              <a:t>) </a:t>
            </a:r>
          </a:p>
          <a:p>
            <a:pPr lvl="1"/>
            <a:r>
              <a:rPr lang="tr-TR" sz="2800" dirty="0"/>
              <a:t>Cins ismi büyük harfle başlar </a:t>
            </a:r>
          </a:p>
          <a:p>
            <a:pPr lvl="1"/>
            <a:r>
              <a:rPr lang="tr-TR" sz="2800" dirty="0"/>
              <a:t>Tür ismi küçük harfle başlar</a:t>
            </a:r>
          </a:p>
          <a:p>
            <a:pPr lvl="2"/>
            <a:r>
              <a:rPr lang="tr-TR" sz="2800" i="1" dirty="0" err="1"/>
              <a:t>Staphylococcus</a:t>
            </a:r>
            <a:r>
              <a:rPr lang="tr-TR" sz="2800" i="1" dirty="0"/>
              <a:t> </a:t>
            </a:r>
            <a:r>
              <a:rPr lang="tr-TR" sz="2800" i="1" dirty="0" err="1"/>
              <a:t>aureus</a:t>
            </a:r>
            <a:r>
              <a:rPr lang="tr-TR" sz="2800" i="1" dirty="0"/>
              <a:t> </a:t>
            </a:r>
            <a:r>
              <a:rPr lang="tr-TR" sz="2800" dirty="0"/>
              <a:t>- </a:t>
            </a:r>
            <a:r>
              <a:rPr lang="tr-TR" sz="2800" i="1" dirty="0"/>
              <a:t>S. </a:t>
            </a:r>
            <a:r>
              <a:rPr lang="tr-TR" sz="2800" i="1" dirty="0" err="1"/>
              <a:t>aureus</a:t>
            </a:r>
            <a:endParaRPr lang="tr-TR" sz="2800" i="1" dirty="0"/>
          </a:p>
          <a:p>
            <a:pPr lvl="2"/>
            <a:r>
              <a:rPr lang="tr-TR" sz="2800" i="1" dirty="0" err="1"/>
              <a:t>Histoplasma</a:t>
            </a:r>
            <a:r>
              <a:rPr lang="tr-TR" sz="2800" i="1" dirty="0"/>
              <a:t> </a:t>
            </a:r>
            <a:r>
              <a:rPr lang="tr-TR" sz="2800" i="1" dirty="0" err="1"/>
              <a:t>capsulatum</a:t>
            </a:r>
            <a:r>
              <a:rPr lang="tr-TR" sz="2800" i="1" dirty="0"/>
              <a:t> </a:t>
            </a:r>
            <a:r>
              <a:rPr lang="tr-TR" sz="2800" dirty="0"/>
              <a:t>- </a:t>
            </a:r>
            <a:r>
              <a:rPr lang="tr-TR" sz="2800" i="1" dirty="0"/>
              <a:t>H. </a:t>
            </a:r>
            <a:r>
              <a:rPr lang="tr-TR" sz="2800" i="1" dirty="0" err="1"/>
              <a:t>capsulatum</a:t>
            </a:r>
            <a:endParaRPr lang="tr-TR" sz="2800" i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835" y="1477107"/>
            <a:ext cx="4055165" cy="51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8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Mikroorganizmaların adlandırılması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9585" y="1825625"/>
            <a:ext cx="10515600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sz="3200" dirty="0"/>
              <a:t>Bakteriler bilimsel isimlerine ek olarak, şu şekilde de anılırlar:</a:t>
            </a:r>
          </a:p>
          <a:p>
            <a:pPr lvl="1"/>
            <a:r>
              <a:rPr lang="tr-TR" sz="2800" i="1" dirty="0" err="1"/>
              <a:t>Neisseria</a:t>
            </a:r>
            <a:r>
              <a:rPr lang="tr-TR" sz="2800" i="1" dirty="0"/>
              <a:t> </a:t>
            </a:r>
            <a:r>
              <a:rPr lang="tr-TR" sz="2800" i="1" dirty="0" err="1"/>
              <a:t>gonorrhoeae</a:t>
            </a:r>
            <a:r>
              <a:rPr lang="tr-TR" sz="2800" i="1" dirty="0"/>
              <a:t>  </a:t>
            </a:r>
            <a:r>
              <a:rPr lang="tr-TR" sz="2800" dirty="0"/>
              <a:t>Gonokok </a:t>
            </a:r>
          </a:p>
          <a:p>
            <a:pPr lvl="1"/>
            <a:r>
              <a:rPr lang="tr-TR" sz="2800" i="1" dirty="0" err="1"/>
              <a:t>Corynebacterium</a:t>
            </a:r>
            <a:r>
              <a:rPr lang="tr-TR" sz="2800" i="1" dirty="0"/>
              <a:t> </a:t>
            </a:r>
            <a:r>
              <a:rPr lang="tr-TR" sz="2800" i="1" dirty="0" err="1"/>
              <a:t>diphtheria</a:t>
            </a:r>
            <a:r>
              <a:rPr lang="tr-TR" sz="2800" i="1" dirty="0"/>
              <a:t> </a:t>
            </a:r>
            <a:r>
              <a:rPr lang="tr-TR" sz="2800" dirty="0"/>
              <a:t>Difteri basili </a:t>
            </a:r>
          </a:p>
          <a:p>
            <a:pPr lvl="1"/>
            <a:r>
              <a:rPr lang="tr-TR" sz="2800" i="1" dirty="0" err="1"/>
              <a:t>Salmonella</a:t>
            </a:r>
            <a:r>
              <a:rPr lang="tr-TR" sz="2800" i="1" dirty="0"/>
              <a:t> </a:t>
            </a:r>
            <a:r>
              <a:rPr lang="tr-TR" sz="2800" i="1" dirty="0" err="1"/>
              <a:t>typhi</a:t>
            </a:r>
            <a:r>
              <a:rPr lang="tr-TR" sz="2800" i="1" dirty="0"/>
              <a:t> </a:t>
            </a:r>
            <a:r>
              <a:rPr lang="tr-TR" sz="2800" dirty="0"/>
              <a:t>Tifo basili </a:t>
            </a:r>
          </a:p>
        </p:txBody>
      </p:sp>
    </p:spTree>
    <p:extLst>
      <p:ext uri="{BB962C8B-B14F-4D97-AF65-F5344CB8AC3E}">
        <p14:creationId xmlns:p14="http://schemas.microsoft.com/office/powerpoint/2010/main" val="1500029059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243</TotalTime>
  <Words>596</Words>
  <Application>Microsoft Office PowerPoint</Application>
  <PresentationFormat>Geniş ekran</PresentationFormat>
  <Paragraphs>99</Paragraphs>
  <Slides>24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Geçmişe bakış</vt:lpstr>
      <vt:lpstr>Mikrobiyoloji</vt:lpstr>
      <vt:lpstr>PowerPoint Sunusu</vt:lpstr>
      <vt:lpstr>PowerPoint Sunusu</vt:lpstr>
      <vt:lpstr>PowerPoint Sunusu</vt:lpstr>
      <vt:lpstr>PowerPoint Sunusu</vt:lpstr>
      <vt:lpstr>Ökaryotik Hücre Yapısı</vt:lpstr>
      <vt:lpstr>Prokaryotik Hücre Yapısı</vt:lpstr>
      <vt:lpstr>Mikroorganizmaların adlandırılması  </vt:lpstr>
      <vt:lpstr>Mikroorganizmaların adlandırılması</vt:lpstr>
      <vt:lpstr>Örnek</vt:lpstr>
      <vt:lpstr>Morfoloji</vt:lpstr>
      <vt:lpstr>Mikroskop</vt:lpstr>
      <vt:lpstr>PowerPoint Sunusu</vt:lpstr>
      <vt:lpstr>Gram boyama ile:</vt:lpstr>
      <vt:lpstr>Hücre zarı </vt:lpstr>
      <vt:lpstr>Ribozomlar</vt:lpstr>
      <vt:lpstr>Sitoplazma</vt:lpstr>
      <vt:lpstr>Nükleoid</vt:lpstr>
      <vt:lpstr>Kapsül</vt:lpstr>
      <vt:lpstr>Spor</vt:lpstr>
      <vt:lpstr>Mantarlar</vt:lpstr>
      <vt:lpstr>Virüsler </vt:lpstr>
      <vt:lpstr>Parazitler Protozoon ve helmintler</vt:lpstr>
      <vt:lpstr> Helmintler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Mikrobiyoloji</dc:title>
  <dc:creator>user</dc:creator>
  <cp:lastModifiedBy>Duygu Öcal</cp:lastModifiedBy>
  <cp:revision>17</cp:revision>
  <dcterms:created xsi:type="dcterms:W3CDTF">2021-09-27T12:49:57Z</dcterms:created>
  <dcterms:modified xsi:type="dcterms:W3CDTF">2024-01-14T21:03:24Z</dcterms:modified>
</cp:coreProperties>
</file>