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80" r:id="rId24"/>
    <p:sldId id="281" r:id="rId25"/>
    <p:sldId id="282" r:id="rId26"/>
    <p:sldId id="283" r:id="rId27"/>
    <p:sldId id="284" r:id="rId28"/>
    <p:sldId id="285" r:id="rId2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6F5758-282D-4482-8EC5-CDAAC94F5681}" type="datetimeFigureOut">
              <a:rPr lang="tr-TR" smtClean="0"/>
              <a:pPr/>
              <a:t>2.11.2017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B06F3B-ED27-4FD0-9B2F-6B2EF361F2C6}" type="slidenum">
              <a:rPr lang="tr-TR" smtClean="0"/>
              <a:pPr/>
              <a:t>‹#›</a:t>
            </a:fld>
            <a:endParaRPr lang="tr-TR"/>
          </a:p>
        </p:txBody>
      </p:sp>
    </p:spTree>
    <p:extLst>
      <p:ext uri="{BB962C8B-B14F-4D97-AF65-F5344CB8AC3E}">
        <p14:creationId xmlns:p14="http://schemas.microsoft.com/office/powerpoint/2010/main" val="33791063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A2B06F3B-ED27-4FD0-9B2F-6B2EF361F2C6}" type="slidenum">
              <a:rPr lang="tr-TR" smtClean="0"/>
              <a:pPr/>
              <a:t>1</a:t>
            </a:fld>
            <a:endParaRPr lang="tr-TR"/>
          </a:p>
        </p:txBody>
      </p:sp>
    </p:spTree>
    <p:extLst>
      <p:ext uri="{BB962C8B-B14F-4D97-AF65-F5344CB8AC3E}">
        <p14:creationId xmlns:p14="http://schemas.microsoft.com/office/powerpoint/2010/main" val="28632183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A2B06F3B-ED27-4FD0-9B2F-6B2EF361F2C6}" type="slidenum">
              <a:rPr lang="tr-TR" smtClean="0"/>
              <a:pPr/>
              <a:t>10</a:t>
            </a:fld>
            <a:endParaRPr lang="tr-TR"/>
          </a:p>
        </p:txBody>
      </p:sp>
    </p:spTree>
    <p:extLst>
      <p:ext uri="{BB962C8B-B14F-4D97-AF65-F5344CB8AC3E}">
        <p14:creationId xmlns:p14="http://schemas.microsoft.com/office/powerpoint/2010/main" val="10546729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A2B06F3B-ED27-4FD0-9B2F-6B2EF361F2C6}" type="slidenum">
              <a:rPr lang="tr-TR" smtClean="0"/>
              <a:pPr/>
              <a:t>11</a:t>
            </a:fld>
            <a:endParaRPr lang="tr-TR"/>
          </a:p>
        </p:txBody>
      </p:sp>
    </p:spTree>
    <p:extLst>
      <p:ext uri="{BB962C8B-B14F-4D97-AF65-F5344CB8AC3E}">
        <p14:creationId xmlns:p14="http://schemas.microsoft.com/office/powerpoint/2010/main" val="1784314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A2B06F3B-ED27-4FD0-9B2F-6B2EF361F2C6}" type="slidenum">
              <a:rPr lang="tr-TR" smtClean="0"/>
              <a:pPr/>
              <a:t>12</a:t>
            </a:fld>
            <a:endParaRPr lang="tr-TR"/>
          </a:p>
        </p:txBody>
      </p:sp>
    </p:spTree>
    <p:extLst>
      <p:ext uri="{BB962C8B-B14F-4D97-AF65-F5344CB8AC3E}">
        <p14:creationId xmlns:p14="http://schemas.microsoft.com/office/powerpoint/2010/main" val="26076264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A2B06F3B-ED27-4FD0-9B2F-6B2EF361F2C6}" type="slidenum">
              <a:rPr lang="tr-TR" smtClean="0"/>
              <a:pPr/>
              <a:t>13</a:t>
            </a:fld>
            <a:endParaRPr lang="tr-TR"/>
          </a:p>
        </p:txBody>
      </p:sp>
    </p:spTree>
    <p:extLst>
      <p:ext uri="{BB962C8B-B14F-4D97-AF65-F5344CB8AC3E}">
        <p14:creationId xmlns:p14="http://schemas.microsoft.com/office/powerpoint/2010/main" val="18011032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A2B06F3B-ED27-4FD0-9B2F-6B2EF361F2C6}" type="slidenum">
              <a:rPr lang="tr-TR" smtClean="0"/>
              <a:pPr/>
              <a:t>14</a:t>
            </a:fld>
            <a:endParaRPr lang="tr-TR"/>
          </a:p>
        </p:txBody>
      </p:sp>
    </p:spTree>
    <p:extLst>
      <p:ext uri="{BB962C8B-B14F-4D97-AF65-F5344CB8AC3E}">
        <p14:creationId xmlns:p14="http://schemas.microsoft.com/office/powerpoint/2010/main" val="17367085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A2B06F3B-ED27-4FD0-9B2F-6B2EF361F2C6}" type="slidenum">
              <a:rPr lang="tr-TR" smtClean="0"/>
              <a:pPr/>
              <a:t>15</a:t>
            </a:fld>
            <a:endParaRPr lang="tr-TR"/>
          </a:p>
        </p:txBody>
      </p:sp>
    </p:spTree>
    <p:extLst>
      <p:ext uri="{BB962C8B-B14F-4D97-AF65-F5344CB8AC3E}">
        <p14:creationId xmlns:p14="http://schemas.microsoft.com/office/powerpoint/2010/main" val="17336478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A2B06F3B-ED27-4FD0-9B2F-6B2EF361F2C6}" type="slidenum">
              <a:rPr lang="tr-TR" smtClean="0"/>
              <a:pPr/>
              <a:t>16</a:t>
            </a:fld>
            <a:endParaRPr lang="tr-TR"/>
          </a:p>
        </p:txBody>
      </p:sp>
    </p:spTree>
    <p:extLst>
      <p:ext uri="{BB962C8B-B14F-4D97-AF65-F5344CB8AC3E}">
        <p14:creationId xmlns:p14="http://schemas.microsoft.com/office/powerpoint/2010/main" val="26160709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A2B06F3B-ED27-4FD0-9B2F-6B2EF361F2C6}" type="slidenum">
              <a:rPr lang="tr-TR" smtClean="0"/>
              <a:pPr/>
              <a:t>17</a:t>
            </a:fld>
            <a:endParaRPr lang="tr-TR"/>
          </a:p>
        </p:txBody>
      </p:sp>
    </p:spTree>
    <p:extLst>
      <p:ext uri="{BB962C8B-B14F-4D97-AF65-F5344CB8AC3E}">
        <p14:creationId xmlns:p14="http://schemas.microsoft.com/office/powerpoint/2010/main" val="37975039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A2B06F3B-ED27-4FD0-9B2F-6B2EF361F2C6}" type="slidenum">
              <a:rPr lang="tr-TR" smtClean="0"/>
              <a:pPr/>
              <a:t>18</a:t>
            </a:fld>
            <a:endParaRPr lang="tr-TR"/>
          </a:p>
        </p:txBody>
      </p:sp>
    </p:spTree>
    <p:extLst>
      <p:ext uri="{BB962C8B-B14F-4D97-AF65-F5344CB8AC3E}">
        <p14:creationId xmlns:p14="http://schemas.microsoft.com/office/powerpoint/2010/main" val="42064910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A2B06F3B-ED27-4FD0-9B2F-6B2EF361F2C6}" type="slidenum">
              <a:rPr lang="tr-TR" smtClean="0"/>
              <a:pPr/>
              <a:t>19</a:t>
            </a:fld>
            <a:endParaRPr lang="tr-TR"/>
          </a:p>
        </p:txBody>
      </p:sp>
    </p:spTree>
    <p:extLst>
      <p:ext uri="{BB962C8B-B14F-4D97-AF65-F5344CB8AC3E}">
        <p14:creationId xmlns:p14="http://schemas.microsoft.com/office/powerpoint/2010/main" val="3264570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A2B06F3B-ED27-4FD0-9B2F-6B2EF361F2C6}" type="slidenum">
              <a:rPr lang="tr-TR" smtClean="0"/>
              <a:pPr/>
              <a:t>2</a:t>
            </a:fld>
            <a:endParaRPr lang="tr-TR"/>
          </a:p>
        </p:txBody>
      </p:sp>
    </p:spTree>
    <p:extLst>
      <p:ext uri="{BB962C8B-B14F-4D97-AF65-F5344CB8AC3E}">
        <p14:creationId xmlns:p14="http://schemas.microsoft.com/office/powerpoint/2010/main" val="6018255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A2B06F3B-ED27-4FD0-9B2F-6B2EF361F2C6}" type="slidenum">
              <a:rPr lang="tr-TR" smtClean="0"/>
              <a:pPr/>
              <a:t>20</a:t>
            </a:fld>
            <a:endParaRPr lang="tr-TR"/>
          </a:p>
        </p:txBody>
      </p:sp>
    </p:spTree>
    <p:extLst>
      <p:ext uri="{BB962C8B-B14F-4D97-AF65-F5344CB8AC3E}">
        <p14:creationId xmlns:p14="http://schemas.microsoft.com/office/powerpoint/2010/main" val="2559615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A2B06F3B-ED27-4FD0-9B2F-6B2EF361F2C6}" type="slidenum">
              <a:rPr lang="tr-TR" smtClean="0"/>
              <a:pPr/>
              <a:t>21</a:t>
            </a:fld>
            <a:endParaRPr lang="tr-TR"/>
          </a:p>
        </p:txBody>
      </p:sp>
    </p:spTree>
    <p:extLst>
      <p:ext uri="{BB962C8B-B14F-4D97-AF65-F5344CB8AC3E}">
        <p14:creationId xmlns:p14="http://schemas.microsoft.com/office/powerpoint/2010/main" val="35868601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A2B06F3B-ED27-4FD0-9B2F-6B2EF361F2C6}" type="slidenum">
              <a:rPr lang="tr-TR" smtClean="0"/>
              <a:pPr/>
              <a:t>22</a:t>
            </a:fld>
            <a:endParaRPr lang="tr-TR"/>
          </a:p>
        </p:txBody>
      </p:sp>
    </p:spTree>
    <p:extLst>
      <p:ext uri="{BB962C8B-B14F-4D97-AF65-F5344CB8AC3E}">
        <p14:creationId xmlns:p14="http://schemas.microsoft.com/office/powerpoint/2010/main" val="25509114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C7FA7089-B38B-4608-B8D2-C74AC2018715}" type="slidenum">
              <a:rPr lang="tr-TR" smtClean="0"/>
              <a:pPr/>
              <a:t>23</a:t>
            </a:fld>
            <a:endParaRPr lang="tr-TR" smtClean="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3261020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302B1F5B-8967-4A73-BBAC-BC0F88D83BC6}" type="slidenum">
              <a:rPr lang="tr-TR" smtClean="0"/>
              <a:pPr/>
              <a:t>24</a:t>
            </a:fld>
            <a:endParaRPr lang="tr-TR" smtClean="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18853297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A2930E1E-741B-4610-AAC0-647FFA3B1E3D}" type="slidenum">
              <a:rPr lang="tr-TR" smtClean="0"/>
              <a:pPr/>
              <a:t>25</a:t>
            </a:fld>
            <a:endParaRPr lang="tr-TR" smtClean="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0960429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88369A55-3A1E-4EE6-BF87-C135A7A4008B}" type="slidenum">
              <a:rPr lang="tr-TR" smtClean="0"/>
              <a:pPr/>
              <a:t>26</a:t>
            </a:fld>
            <a:endParaRPr lang="tr-TR" smtClean="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0856014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CDCA3111-AC0B-4245-ABEF-C6EEB77D9BAE}" type="slidenum">
              <a:rPr lang="tr-TR" smtClean="0"/>
              <a:pPr/>
              <a:t>27</a:t>
            </a:fld>
            <a:endParaRPr lang="tr-TR" smtClean="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4836497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69EE68AF-BEE4-458C-A94C-280AD08739ED}" type="slidenum">
              <a:rPr lang="tr-TR" smtClean="0"/>
              <a:pPr/>
              <a:t>28</a:t>
            </a:fld>
            <a:endParaRPr lang="tr-TR" smtClean="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r>
              <a:rPr lang="tr-TR" dirty="0" smtClean="0"/>
              <a:t>X</a:t>
            </a:r>
            <a:endParaRPr lang="en-US" dirty="0" smtClean="0"/>
          </a:p>
        </p:txBody>
      </p:sp>
    </p:spTree>
    <p:extLst>
      <p:ext uri="{BB962C8B-B14F-4D97-AF65-F5344CB8AC3E}">
        <p14:creationId xmlns:p14="http://schemas.microsoft.com/office/powerpoint/2010/main" val="17859234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A2B06F3B-ED27-4FD0-9B2F-6B2EF361F2C6}" type="slidenum">
              <a:rPr lang="tr-TR" smtClean="0"/>
              <a:pPr/>
              <a:t>3</a:t>
            </a:fld>
            <a:endParaRPr lang="tr-TR"/>
          </a:p>
        </p:txBody>
      </p:sp>
    </p:spTree>
    <p:extLst>
      <p:ext uri="{BB962C8B-B14F-4D97-AF65-F5344CB8AC3E}">
        <p14:creationId xmlns:p14="http://schemas.microsoft.com/office/powerpoint/2010/main" val="3523928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A2B06F3B-ED27-4FD0-9B2F-6B2EF361F2C6}" type="slidenum">
              <a:rPr lang="tr-TR" smtClean="0"/>
              <a:pPr/>
              <a:t>4</a:t>
            </a:fld>
            <a:endParaRPr lang="tr-TR"/>
          </a:p>
        </p:txBody>
      </p:sp>
    </p:spTree>
    <p:extLst>
      <p:ext uri="{BB962C8B-B14F-4D97-AF65-F5344CB8AC3E}">
        <p14:creationId xmlns:p14="http://schemas.microsoft.com/office/powerpoint/2010/main" val="14426283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A2B06F3B-ED27-4FD0-9B2F-6B2EF361F2C6}" type="slidenum">
              <a:rPr lang="tr-TR" smtClean="0"/>
              <a:pPr/>
              <a:t>5</a:t>
            </a:fld>
            <a:endParaRPr lang="tr-TR"/>
          </a:p>
        </p:txBody>
      </p:sp>
    </p:spTree>
    <p:extLst>
      <p:ext uri="{BB962C8B-B14F-4D97-AF65-F5344CB8AC3E}">
        <p14:creationId xmlns:p14="http://schemas.microsoft.com/office/powerpoint/2010/main" val="28191712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A2B06F3B-ED27-4FD0-9B2F-6B2EF361F2C6}" type="slidenum">
              <a:rPr lang="tr-TR" smtClean="0"/>
              <a:pPr/>
              <a:t>6</a:t>
            </a:fld>
            <a:endParaRPr lang="tr-TR"/>
          </a:p>
        </p:txBody>
      </p:sp>
    </p:spTree>
    <p:extLst>
      <p:ext uri="{BB962C8B-B14F-4D97-AF65-F5344CB8AC3E}">
        <p14:creationId xmlns:p14="http://schemas.microsoft.com/office/powerpoint/2010/main" val="3540142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A2B06F3B-ED27-4FD0-9B2F-6B2EF361F2C6}" type="slidenum">
              <a:rPr lang="tr-TR" smtClean="0"/>
              <a:pPr/>
              <a:t>7</a:t>
            </a:fld>
            <a:endParaRPr lang="tr-TR"/>
          </a:p>
        </p:txBody>
      </p:sp>
    </p:spTree>
    <p:extLst>
      <p:ext uri="{BB962C8B-B14F-4D97-AF65-F5344CB8AC3E}">
        <p14:creationId xmlns:p14="http://schemas.microsoft.com/office/powerpoint/2010/main" val="20634972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A2B06F3B-ED27-4FD0-9B2F-6B2EF361F2C6}" type="slidenum">
              <a:rPr lang="tr-TR" smtClean="0"/>
              <a:pPr/>
              <a:t>8</a:t>
            </a:fld>
            <a:endParaRPr lang="tr-TR"/>
          </a:p>
        </p:txBody>
      </p:sp>
    </p:spTree>
    <p:extLst>
      <p:ext uri="{BB962C8B-B14F-4D97-AF65-F5344CB8AC3E}">
        <p14:creationId xmlns:p14="http://schemas.microsoft.com/office/powerpoint/2010/main" val="2524257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A2B06F3B-ED27-4FD0-9B2F-6B2EF361F2C6}" type="slidenum">
              <a:rPr lang="tr-TR" smtClean="0"/>
              <a:pPr/>
              <a:t>9</a:t>
            </a:fld>
            <a:endParaRPr lang="tr-TR"/>
          </a:p>
        </p:txBody>
      </p:sp>
    </p:spTree>
    <p:extLst>
      <p:ext uri="{BB962C8B-B14F-4D97-AF65-F5344CB8AC3E}">
        <p14:creationId xmlns:p14="http://schemas.microsoft.com/office/powerpoint/2010/main" val="25847677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2AA2E61E-C017-4AB1-90DA-384CE7028C84}" type="datetimeFigureOut">
              <a:rPr lang="tr-TR" smtClean="0"/>
              <a:pPr/>
              <a:t>2.11.2017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C305479-A670-49A5-866E-626A1F4D38ED}"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AA2E61E-C017-4AB1-90DA-384CE7028C84}" type="datetimeFigureOut">
              <a:rPr lang="tr-TR" smtClean="0"/>
              <a:pPr/>
              <a:t>2.11.2017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C305479-A670-49A5-866E-626A1F4D38ED}"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AA2E61E-C017-4AB1-90DA-384CE7028C84}" type="datetimeFigureOut">
              <a:rPr lang="tr-TR" smtClean="0"/>
              <a:pPr/>
              <a:t>2.11.2017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C305479-A670-49A5-866E-626A1F4D38ED}"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AA2E61E-C017-4AB1-90DA-384CE7028C84}" type="datetimeFigureOut">
              <a:rPr lang="tr-TR" smtClean="0"/>
              <a:pPr/>
              <a:t>2.11.2017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C305479-A670-49A5-866E-626A1F4D38ED}"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2AA2E61E-C017-4AB1-90DA-384CE7028C84}" type="datetimeFigureOut">
              <a:rPr lang="tr-TR" smtClean="0"/>
              <a:pPr/>
              <a:t>2.11.2017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C305479-A670-49A5-866E-626A1F4D38ED}"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2AA2E61E-C017-4AB1-90DA-384CE7028C84}" type="datetimeFigureOut">
              <a:rPr lang="tr-TR" smtClean="0"/>
              <a:pPr/>
              <a:t>2.11.2017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C305479-A670-49A5-866E-626A1F4D38ED}"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2AA2E61E-C017-4AB1-90DA-384CE7028C84}" type="datetimeFigureOut">
              <a:rPr lang="tr-TR" smtClean="0"/>
              <a:pPr/>
              <a:t>2.11.2017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3C305479-A670-49A5-866E-626A1F4D38ED}"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2AA2E61E-C017-4AB1-90DA-384CE7028C84}" type="datetimeFigureOut">
              <a:rPr lang="tr-TR" smtClean="0"/>
              <a:pPr/>
              <a:t>2.11.2017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3C305479-A670-49A5-866E-626A1F4D38ED}"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AA2E61E-C017-4AB1-90DA-384CE7028C84}" type="datetimeFigureOut">
              <a:rPr lang="tr-TR" smtClean="0"/>
              <a:pPr/>
              <a:t>2.11.2017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3C305479-A670-49A5-866E-626A1F4D38ED}"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2AA2E61E-C017-4AB1-90DA-384CE7028C84}" type="datetimeFigureOut">
              <a:rPr lang="tr-TR" smtClean="0"/>
              <a:pPr/>
              <a:t>2.11.2017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C305479-A670-49A5-866E-626A1F4D38ED}"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2AA2E61E-C017-4AB1-90DA-384CE7028C84}" type="datetimeFigureOut">
              <a:rPr lang="tr-TR" smtClean="0"/>
              <a:pPr/>
              <a:t>2.11.2017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C305479-A670-49A5-866E-626A1F4D38ED}"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A2E61E-C017-4AB1-90DA-384CE7028C84}" type="datetimeFigureOut">
              <a:rPr lang="tr-TR" smtClean="0"/>
              <a:pPr/>
              <a:t>2.11.2017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305479-A670-49A5-866E-626A1F4D38ED}"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7.gif"/></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8.gif"/></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1.png"/><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3.gif"/><Relationship Id="rId4" Type="http://schemas.openxmlformats.org/officeDocument/2006/relationships/image" Target="../media/image22.jpe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hyperlink" Target="http://www.hanimeli.tc/wp-content/uploads/meyveler02zc6.jpg" TargetMode="External"/><Relationship Id="rId4" Type="http://schemas.openxmlformats.org/officeDocument/2006/relationships/image" Target="../media/image29.jpeg"/></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33.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hyperlink" Target="http://www.turkcebilgi.com/resim/zehir/hazard-t" TargetMode="External"/><Relationship Id="rId4" Type="http://schemas.openxmlformats.org/officeDocument/2006/relationships/image" Target="../media/image31.gif"/></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gif"/><Relationship Id="rId4" Type="http://schemas.openxmlformats.org/officeDocument/2006/relationships/image" Target="../media/image34.jpeg"/></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39.jpe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powerpoint trainin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pic>
        <p:nvPicPr>
          <p:cNvPr id="20482" name="Picture 2" descr="http://www.uncnri.org/images/about_what_nutri.jpg"/>
          <p:cNvPicPr>
            <a:picLocks noChangeAspect="1" noChangeArrowheads="1"/>
          </p:cNvPicPr>
          <p:nvPr/>
        </p:nvPicPr>
        <p:blipFill>
          <a:blip r:embed="rId4" cstate="print"/>
          <a:srcRect/>
          <a:stretch>
            <a:fillRect/>
          </a:stretch>
        </p:blipFill>
        <p:spPr bwMode="auto">
          <a:xfrm>
            <a:off x="717761" y="260647"/>
            <a:ext cx="7753771" cy="576064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 name="1 Başlık"/>
          <p:cNvSpPr>
            <a:spLocks noGrp="1"/>
          </p:cNvSpPr>
          <p:nvPr>
            <p:ph type="ctrTitle"/>
          </p:nvPr>
        </p:nvSpPr>
        <p:spPr>
          <a:xfrm>
            <a:off x="467544" y="476672"/>
            <a:ext cx="7772400" cy="1470025"/>
          </a:xfrm>
        </p:spPr>
        <p:txBody>
          <a:bodyPr/>
          <a:lstStyle/>
          <a:p>
            <a:r>
              <a:rPr lang="tr-TR" b="1" dirty="0" smtClean="0"/>
              <a:t>NUTRİSYONAL GENOMİKS</a:t>
            </a:r>
            <a:r>
              <a:rPr lang="tr-TR" dirty="0" smtClean="0"/>
              <a:t/>
            </a:r>
            <a:br>
              <a:rPr lang="tr-TR" dirty="0" smtClean="0"/>
            </a:br>
            <a:r>
              <a:rPr lang="tr-TR" smtClean="0"/>
              <a:t>                    </a:t>
            </a:r>
            <a:r>
              <a:rPr lang="tr-TR" sz="2800" b="1" smtClean="0"/>
              <a:t>Prof</a:t>
            </a:r>
            <a:r>
              <a:rPr lang="tr-TR" sz="2800" b="1" smtClean="0"/>
              <a:t>. </a:t>
            </a:r>
            <a:r>
              <a:rPr lang="tr-TR" sz="2800" b="1" dirty="0" smtClean="0"/>
              <a:t>Dr. Serkan YILMAZ</a:t>
            </a:r>
            <a:endParaRPr lang="tr-TR" sz="2800" b="1" dirty="0"/>
          </a:p>
        </p:txBody>
      </p:sp>
    </p:spTree>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owerpoint trainin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pic>
        <p:nvPicPr>
          <p:cNvPr id="23556" name="Picture 4" descr="vzhbjnkm"/>
          <p:cNvPicPr>
            <a:picLocks noChangeAspect="1" noChangeArrowheads="1"/>
          </p:cNvPicPr>
          <p:nvPr/>
        </p:nvPicPr>
        <p:blipFill>
          <a:blip r:embed="rId4" cstate="print"/>
          <a:srcRect/>
          <a:stretch>
            <a:fillRect/>
          </a:stretch>
        </p:blipFill>
        <p:spPr bwMode="auto">
          <a:xfrm>
            <a:off x="5632482" y="404664"/>
            <a:ext cx="3404014" cy="1872208"/>
          </a:xfrm>
          <a:prstGeom prst="rect">
            <a:avLst/>
          </a:prstGeom>
          <a:ln>
            <a:noFill/>
          </a:ln>
          <a:effectLst>
            <a:outerShdw blurRad="190500" algn="tl" rotWithShape="0">
              <a:srgbClr val="000000">
                <a:alpha val="70000"/>
              </a:srgbClr>
            </a:outerShdw>
          </a:effectLst>
        </p:spPr>
      </p:pic>
      <p:pic>
        <p:nvPicPr>
          <p:cNvPr id="23554" name="Picture 2" descr="http://topnews.in/health/files/obesity_1_1.jpg"/>
          <p:cNvPicPr>
            <a:picLocks noChangeAspect="1" noChangeArrowheads="1"/>
          </p:cNvPicPr>
          <p:nvPr/>
        </p:nvPicPr>
        <p:blipFill>
          <a:blip r:embed="rId5" cstate="print"/>
          <a:srcRect/>
          <a:stretch>
            <a:fillRect/>
          </a:stretch>
        </p:blipFill>
        <p:spPr bwMode="auto">
          <a:xfrm>
            <a:off x="6084168" y="2708920"/>
            <a:ext cx="2538282" cy="3384376"/>
          </a:xfrm>
          <a:prstGeom prst="rect">
            <a:avLst/>
          </a:prstGeom>
          <a:ln>
            <a:noFill/>
          </a:ln>
          <a:effectLst>
            <a:outerShdw blurRad="190500" algn="tl" rotWithShape="0">
              <a:srgbClr val="000000">
                <a:alpha val="70000"/>
              </a:srgbClr>
            </a:outerShdw>
          </a:effectLst>
        </p:spPr>
      </p:pic>
      <p:sp>
        <p:nvSpPr>
          <p:cNvPr id="3" name="2 İçerik Yer Tutucusu"/>
          <p:cNvSpPr>
            <a:spLocks noGrp="1"/>
          </p:cNvSpPr>
          <p:nvPr>
            <p:ph idx="1"/>
          </p:nvPr>
        </p:nvSpPr>
        <p:spPr>
          <a:xfrm>
            <a:off x="251520" y="332656"/>
            <a:ext cx="5904656" cy="6120680"/>
          </a:xfrm>
        </p:spPr>
        <p:txBody>
          <a:bodyPr>
            <a:normAutofit fontScale="92500" lnSpcReduction="10000"/>
          </a:bodyPr>
          <a:lstStyle/>
          <a:p>
            <a:r>
              <a:rPr lang="tr-TR" dirty="0" smtClean="0"/>
              <a:t>Bu şekildeki tek gen hastalığının ortaya çıkması için sadece tek bir gende mutasyon olması yeterlidir.</a:t>
            </a:r>
          </a:p>
          <a:p>
            <a:endParaRPr lang="tr-TR" dirty="0"/>
          </a:p>
          <a:p>
            <a:r>
              <a:rPr lang="tr-TR" dirty="0" smtClean="0"/>
              <a:t>Bunların aksine bir çok yaygın hastalık örneğin kanser, diyabet, </a:t>
            </a:r>
            <a:r>
              <a:rPr lang="tr-TR" dirty="0" err="1" smtClean="0"/>
              <a:t>obezite</a:t>
            </a:r>
            <a:r>
              <a:rPr lang="tr-TR" dirty="0" smtClean="0"/>
              <a:t> , </a:t>
            </a:r>
            <a:r>
              <a:rPr lang="tr-TR" dirty="0" err="1" smtClean="0"/>
              <a:t>kardiyovasküler</a:t>
            </a:r>
            <a:r>
              <a:rPr lang="tr-TR" dirty="0" smtClean="0"/>
              <a:t> hastalıklar çok genli kalıtım örneği gösterir.</a:t>
            </a:r>
          </a:p>
          <a:p>
            <a:endParaRPr lang="tr-TR" dirty="0"/>
          </a:p>
          <a:p>
            <a:r>
              <a:rPr lang="tr-TR" dirty="0" smtClean="0"/>
              <a:t>Diyette bu hastalıkların önlenmesine yönelik beslenme çok önemlidir. </a:t>
            </a:r>
            <a:endParaRPr lang="tr-TR" dirty="0"/>
          </a:p>
        </p:txBody>
      </p: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powerpoint trainin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sp>
        <p:nvSpPr>
          <p:cNvPr id="3" name="2 İçerik Yer Tutucusu"/>
          <p:cNvSpPr>
            <a:spLocks noGrp="1"/>
          </p:cNvSpPr>
          <p:nvPr>
            <p:ph idx="1"/>
          </p:nvPr>
        </p:nvSpPr>
        <p:spPr>
          <a:xfrm>
            <a:off x="107504" y="188641"/>
            <a:ext cx="8579296" cy="3024335"/>
          </a:xfrm>
        </p:spPr>
        <p:txBody>
          <a:bodyPr>
            <a:normAutofit/>
          </a:bodyPr>
          <a:lstStyle/>
          <a:p>
            <a:r>
              <a:rPr lang="tr-TR" sz="2800" dirty="0" err="1" smtClean="0"/>
              <a:t>Nutrisyonal</a:t>
            </a:r>
            <a:r>
              <a:rPr lang="tr-TR" sz="2800" dirty="0" smtClean="0"/>
              <a:t> </a:t>
            </a:r>
            <a:r>
              <a:rPr lang="tr-TR" sz="2800" dirty="0" err="1" smtClean="0"/>
              <a:t>genomik</a:t>
            </a:r>
            <a:r>
              <a:rPr lang="tr-TR" sz="2800" dirty="0" smtClean="0"/>
              <a:t> esas itibariyle 2 alt               başlıkta toplanır.</a:t>
            </a:r>
          </a:p>
          <a:p>
            <a:endParaRPr lang="tr-TR" sz="2800" dirty="0"/>
          </a:p>
          <a:p>
            <a:r>
              <a:rPr lang="tr-TR" sz="2800" dirty="0" smtClean="0"/>
              <a:t>1. </a:t>
            </a:r>
            <a:r>
              <a:rPr lang="tr-TR" sz="2800" dirty="0" err="1" smtClean="0"/>
              <a:t>Nutrigenomik</a:t>
            </a:r>
            <a:r>
              <a:rPr lang="tr-TR" sz="2800" dirty="0" smtClean="0"/>
              <a:t>: Fizyolojik değişikliklerle sonuçlanan genom, </a:t>
            </a:r>
            <a:r>
              <a:rPr lang="tr-TR" sz="2800" dirty="0" err="1" smtClean="0"/>
              <a:t>proteom</a:t>
            </a:r>
            <a:r>
              <a:rPr lang="tr-TR" sz="2800" dirty="0" smtClean="0"/>
              <a:t> ve </a:t>
            </a:r>
            <a:r>
              <a:rPr lang="tr-TR" sz="2800" dirty="0" err="1" smtClean="0"/>
              <a:t>metabolom</a:t>
            </a:r>
            <a:r>
              <a:rPr lang="tr-TR" sz="2800" dirty="0" smtClean="0"/>
              <a:t> üzerine diyetin etkisini araştırır</a:t>
            </a:r>
          </a:p>
        </p:txBody>
      </p:sp>
      <p:pic>
        <p:nvPicPr>
          <p:cNvPr id="24582" name="Resim 1" descr="C:\Users\ceren\Desktop\projee resim\F1.medium.gif"/>
          <p:cNvPicPr>
            <a:picLocks noChangeAspect="1" noChangeArrowheads="1"/>
          </p:cNvPicPr>
          <p:nvPr/>
        </p:nvPicPr>
        <p:blipFill>
          <a:blip r:embed="rId4" cstate="print"/>
          <a:srcRect/>
          <a:stretch>
            <a:fillRect/>
          </a:stretch>
        </p:blipFill>
        <p:spPr bwMode="auto">
          <a:xfrm>
            <a:off x="2267744" y="3164317"/>
            <a:ext cx="4392488" cy="3693683"/>
          </a:xfrm>
          <a:prstGeom prst="rect">
            <a:avLst/>
          </a:prstGeom>
          <a:noFill/>
          <a:ln w="9525">
            <a:noFill/>
            <a:miter lim="800000"/>
            <a:headEnd/>
            <a:tailEnd/>
          </a:ln>
        </p:spPr>
      </p:pic>
      <p:pic>
        <p:nvPicPr>
          <p:cNvPr id="5" name="Picture 2" descr="http://www.t-nation.com/img/photos/2008/08-007-diet/image001.jpg"/>
          <p:cNvPicPr>
            <a:picLocks noChangeAspect="1" noChangeArrowheads="1"/>
          </p:cNvPicPr>
          <p:nvPr/>
        </p:nvPicPr>
        <p:blipFill>
          <a:blip r:embed="rId5" cstate="print"/>
          <a:srcRect/>
          <a:stretch>
            <a:fillRect/>
          </a:stretch>
        </p:blipFill>
        <p:spPr bwMode="auto">
          <a:xfrm>
            <a:off x="7236296" y="0"/>
            <a:ext cx="1763688" cy="170825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4582"/>
                                        </p:tgtEl>
                                        <p:attrNameLst>
                                          <p:attrName>style.visibility</p:attrName>
                                        </p:attrNameLst>
                                      </p:cBhvr>
                                      <p:to>
                                        <p:strVal val="visible"/>
                                      </p:to>
                                    </p:set>
                                    <p:anim calcmode="lin" valueType="num">
                                      <p:cBhvr additive="base">
                                        <p:cTn id="23" dur="500" fill="hold"/>
                                        <p:tgtEl>
                                          <p:spTgt spid="24582"/>
                                        </p:tgtEl>
                                        <p:attrNameLst>
                                          <p:attrName>ppt_x</p:attrName>
                                        </p:attrNameLst>
                                      </p:cBhvr>
                                      <p:tavLst>
                                        <p:tav tm="0">
                                          <p:val>
                                            <p:strVal val="#ppt_x"/>
                                          </p:val>
                                        </p:tav>
                                        <p:tav tm="100000">
                                          <p:val>
                                            <p:strVal val="#ppt_x"/>
                                          </p:val>
                                        </p:tav>
                                      </p:tavLst>
                                    </p:anim>
                                    <p:anim calcmode="lin" valueType="num">
                                      <p:cBhvr additive="base">
                                        <p:cTn id="24" dur="500" fill="hold"/>
                                        <p:tgtEl>
                                          <p:spTgt spid="2458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powerpoint trainin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sp>
        <p:nvSpPr>
          <p:cNvPr id="3" name="2 İçerik Yer Tutucusu"/>
          <p:cNvSpPr>
            <a:spLocks noGrp="1"/>
          </p:cNvSpPr>
          <p:nvPr>
            <p:ph idx="1"/>
          </p:nvPr>
        </p:nvSpPr>
        <p:spPr>
          <a:xfrm>
            <a:off x="323528" y="116633"/>
            <a:ext cx="8229600" cy="1368152"/>
          </a:xfrm>
        </p:spPr>
        <p:txBody>
          <a:bodyPr/>
          <a:lstStyle/>
          <a:p>
            <a:r>
              <a:rPr lang="tr-TR" dirty="0" smtClean="0"/>
              <a:t>2. </a:t>
            </a:r>
            <a:r>
              <a:rPr lang="tr-TR" dirty="0" err="1" smtClean="0"/>
              <a:t>Nutrigenetik</a:t>
            </a:r>
            <a:r>
              <a:rPr lang="tr-TR" dirty="0" smtClean="0"/>
              <a:t>: Diyet ve sağlık arasındaki ilişkide genetik çeşitliliğin önemini araştırır.</a:t>
            </a:r>
          </a:p>
          <a:p>
            <a:endParaRPr lang="tr-TR" dirty="0"/>
          </a:p>
        </p:txBody>
      </p:sp>
      <p:pic>
        <p:nvPicPr>
          <p:cNvPr id="5" name="Picture 2" descr="http://www.nugo.org/downloadimage/24023/nutrigenomics.gif"/>
          <p:cNvPicPr>
            <a:picLocks noChangeAspect="1" noChangeArrowheads="1"/>
          </p:cNvPicPr>
          <p:nvPr/>
        </p:nvPicPr>
        <p:blipFill>
          <a:blip r:embed="rId4" cstate="print"/>
          <a:srcRect/>
          <a:stretch>
            <a:fillRect/>
          </a:stretch>
        </p:blipFill>
        <p:spPr bwMode="auto">
          <a:xfrm>
            <a:off x="1180655" y="1484784"/>
            <a:ext cx="6631705" cy="432048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4"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ox(in)">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owerpoint trainin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pic>
        <p:nvPicPr>
          <p:cNvPr id="4" name="Picture 4" descr="http://www.nature.com/nrg/journal/v4/n4/images/nrg1047-f1.gif"/>
          <p:cNvPicPr>
            <a:picLocks noChangeAspect="1" noChangeArrowheads="1"/>
          </p:cNvPicPr>
          <p:nvPr/>
        </p:nvPicPr>
        <p:blipFill>
          <a:blip r:embed="rId4" cstate="print"/>
          <a:srcRect/>
          <a:stretch>
            <a:fillRect/>
          </a:stretch>
        </p:blipFill>
        <p:spPr bwMode="auto">
          <a:xfrm>
            <a:off x="5422578" y="1340768"/>
            <a:ext cx="3721422" cy="29523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1 Başlık"/>
          <p:cNvSpPr>
            <a:spLocks noGrp="1"/>
          </p:cNvSpPr>
          <p:nvPr>
            <p:ph type="title"/>
          </p:nvPr>
        </p:nvSpPr>
        <p:spPr>
          <a:xfrm>
            <a:off x="457200" y="116632"/>
            <a:ext cx="8229600" cy="1359024"/>
          </a:xfrm>
        </p:spPr>
        <p:txBody>
          <a:bodyPr>
            <a:normAutofit fontScale="90000"/>
          </a:bodyPr>
          <a:lstStyle/>
          <a:p>
            <a:r>
              <a:rPr lang="tr-TR" b="1" dirty="0" err="1" smtClean="0">
                <a:latin typeface="Times New Roman" pitchFamily="18" charset="0"/>
              </a:rPr>
              <a:t>Nutrigenetik</a:t>
            </a:r>
            <a:r>
              <a:rPr lang="tr-TR" b="1" dirty="0" smtClean="0">
                <a:latin typeface="Times New Roman" pitchFamily="18" charset="0"/>
              </a:rPr>
              <a:t> ve Genlere Göre Beslenme Neden Önemlidir?</a:t>
            </a:r>
            <a:endParaRPr lang="tr-TR" dirty="0"/>
          </a:p>
        </p:txBody>
      </p:sp>
      <p:sp>
        <p:nvSpPr>
          <p:cNvPr id="3" name="2 İçerik Yer Tutucusu"/>
          <p:cNvSpPr>
            <a:spLocks noGrp="1"/>
          </p:cNvSpPr>
          <p:nvPr>
            <p:ph idx="1"/>
          </p:nvPr>
        </p:nvSpPr>
        <p:spPr>
          <a:xfrm>
            <a:off x="107504" y="1711349"/>
            <a:ext cx="5544616" cy="4958011"/>
          </a:xfrm>
        </p:spPr>
        <p:txBody>
          <a:bodyPr>
            <a:normAutofit lnSpcReduction="10000"/>
          </a:bodyPr>
          <a:lstStyle/>
          <a:p>
            <a:r>
              <a:rPr lang="tr-TR" dirty="0"/>
              <a:t>Beslenme belirli şartlar altında bazı bireylerde belirli hastalıklar açısından ciddi bir risk faktörü olabilir.</a:t>
            </a:r>
          </a:p>
          <a:p>
            <a:endParaRPr lang="tr-TR" dirty="0" smtClean="0"/>
          </a:p>
          <a:p>
            <a:r>
              <a:rPr lang="tr-TR" dirty="0" smtClean="0"/>
              <a:t>Çok </a:t>
            </a:r>
            <a:r>
              <a:rPr lang="tr-TR" dirty="0"/>
              <a:t>tüketilen besin maddeleri insan genomunu doğrudan ya da dolaylı olarak etkileyerek genlerin yapısını ve etkilerini değiştirebilir.</a:t>
            </a:r>
          </a:p>
          <a:p>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2"/>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linds(horizontal)">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powerpoint trainin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sp>
        <p:nvSpPr>
          <p:cNvPr id="3" name="2 İçerik Yer Tutucusu"/>
          <p:cNvSpPr>
            <a:spLocks noGrp="1"/>
          </p:cNvSpPr>
          <p:nvPr>
            <p:ph idx="1"/>
          </p:nvPr>
        </p:nvSpPr>
        <p:spPr>
          <a:xfrm>
            <a:off x="179512" y="116632"/>
            <a:ext cx="8784976" cy="6552728"/>
          </a:xfrm>
        </p:spPr>
        <p:txBody>
          <a:bodyPr>
            <a:normAutofit/>
          </a:bodyPr>
          <a:lstStyle/>
          <a:p>
            <a:pPr>
              <a:lnSpc>
                <a:spcPct val="80000"/>
              </a:lnSpc>
            </a:pPr>
            <a:r>
              <a:rPr lang="tr-TR" dirty="0"/>
              <a:t>Bir besin maddesinin bireyin sağlığını ne </a:t>
            </a:r>
            <a:r>
              <a:rPr lang="tr-TR" dirty="0" smtClean="0"/>
              <a:t>kadar </a:t>
            </a:r>
            <a:r>
              <a:rPr lang="tr-TR" dirty="0"/>
              <a:t>etkileyeceği o kişinin genetik yapısına   bağlıdır.</a:t>
            </a:r>
          </a:p>
          <a:p>
            <a:pPr>
              <a:lnSpc>
                <a:spcPct val="80000"/>
              </a:lnSpc>
            </a:pPr>
            <a:endParaRPr lang="tr-TR" dirty="0" smtClean="0"/>
          </a:p>
          <a:p>
            <a:pPr>
              <a:lnSpc>
                <a:spcPct val="80000"/>
              </a:lnSpc>
            </a:pPr>
            <a:r>
              <a:rPr lang="tr-TR" dirty="0" smtClean="0"/>
              <a:t>Beslenme </a:t>
            </a:r>
            <a:r>
              <a:rPr lang="tr-TR" dirty="0"/>
              <a:t>ile ilgili bazı genler ve bu </a:t>
            </a:r>
            <a:r>
              <a:rPr lang="tr-TR" dirty="0" smtClean="0"/>
              <a:t>genlerde görülen </a:t>
            </a:r>
            <a:r>
              <a:rPr lang="tr-TR" dirty="0"/>
              <a:t>varyasyonların, bireylerde </a:t>
            </a:r>
            <a:r>
              <a:rPr lang="tr-TR" dirty="0" smtClean="0"/>
              <a:t>kronik hastalıkların </a:t>
            </a:r>
            <a:r>
              <a:rPr lang="tr-TR" dirty="0"/>
              <a:t>görülme sıklığında, </a:t>
            </a:r>
            <a:r>
              <a:rPr lang="tr-TR" dirty="0" smtClean="0"/>
              <a:t>hastalığın başlaması</a:t>
            </a:r>
            <a:r>
              <a:rPr lang="tr-TR" dirty="0"/>
              <a:t>, ilerlemesi ve şiddeti üzerinde </a:t>
            </a:r>
            <a:r>
              <a:rPr lang="tr-TR" dirty="0" smtClean="0"/>
              <a:t>etkisi olabilir</a:t>
            </a:r>
            <a:r>
              <a:rPr lang="tr-TR" dirty="0"/>
              <a:t>.</a:t>
            </a:r>
          </a:p>
          <a:p>
            <a:pPr>
              <a:lnSpc>
                <a:spcPct val="80000"/>
              </a:lnSpc>
            </a:pPr>
            <a:endParaRPr lang="tr-TR" dirty="0" smtClean="0"/>
          </a:p>
          <a:p>
            <a:pPr>
              <a:lnSpc>
                <a:spcPct val="80000"/>
              </a:lnSpc>
            </a:pPr>
            <a:r>
              <a:rPr lang="tr-TR" dirty="0" smtClean="0"/>
              <a:t>Kişilerin </a:t>
            </a:r>
            <a:r>
              <a:rPr lang="tr-TR" dirty="0"/>
              <a:t>beslenmelerinde o kişinin gıda </a:t>
            </a:r>
            <a:r>
              <a:rPr lang="tr-TR" dirty="0" smtClean="0"/>
              <a:t>ihtiyacı, beslenme </a:t>
            </a:r>
            <a:r>
              <a:rPr lang="tr-TR" dirty="0"/>
              <a:t>durumu ve genetik yapısı </a:t>
            </a:r>
            <a:r>
              <a:rPr lang="tr-TR" dirty="0" smtClean="0"/>
              <a:t>ile ilgili  bilgilere </a:t>
            </a:r>
            <a:r>
              <a:rPr lang="tr-TR" dirty="0"/>
              <a:t>dayanarak yapılacak  düzenlemeler, kronik hastalıklara karşı </a:t>
            </a:r>
            <a:r>
              <a:rPr lang="tr-TR" dirty="0" smtClean="0"/>
              <a:t>koruyucu</a:t>
            </a:r>
            <a:r>
              <a:rPr lang="tr-TR" dirty="0"/>
              <a:t>, hastalığın </a:t>
            </a:r>
            <a:r>
              <a:rPr lang="tr-TR" dirty="0" smtClean="0"/>
              <a:t>şiddetini azaltıcı </a:t>
            </a:r>
            <a:r>
              <a:rPr lang="tr-TR" dirty="0"/>
              <a:t>ve hatta  tedavi edici olabilir.</a:t>
            </a:r>
          </a:p>
        </p:txBody>
      </p:sp>
    </p:spTree>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powerpoint trainin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sp>
        <p:nvSpPr>
          <p:cNvPr id="2" name="1 Başlık"/>
          <p:cNvSpPr>
            <a:spLocks noGrp="1"/>
          </p:cNvSpPr>
          <p:nvPr>
            <p:ph type="title"/>
          </p:nvPr>
        </p:nvSpPr>
        <p:spPr>
          <a:xfrm>
            <a:off x="457200" y="111770"/>
            <a:ext cx="8229600" cy="1228998"/>
          </a:xfrm>
        </p:spPr>
        <p:txBody>
          <a:bodyPr>
            <a:noAutofit/>
          </a:bodyPr>
          <a:lstStyle/>
          <a:p>
            <a:r>
              <a:rPr lang="tr-TR" sz="3600" dirty="0" smtClean="0">
                <a:latin typeface="+mn-lt"/>
              </a:rPr>
              <a:t>VARYASYONLARIN NUTRİGENETİK ÜZERİNE ETKİSİ</a:t>
            </a:r>
            <a:endParaRPr lang="tr-TR" sz="3600" dirty="0">
              <a:latin typeface="+mn-lt"/>
            </a:endParaRPr>
          </a:p>
        </p:txBody>
      </p:sp>
      <p:sp>
        <p:nvSpPr>
          <p:cNvPr id="3" name="2 İçerik Yer Tutucusu"/>
          <p:cNvSpPr>
            <a:spLocks noGrp="1"/>
          </p:cNvSpPr>
          <p:nvPr>
            <p:ph idx="1"/>
          </p:nvPr>
        </p:nvSpPr>
        <p:spPr>
          <a:xfrm>
            <a:off x="251520" y="1196752"/>
            <a:ext cx="8435280" cy="5472608"/>
          </a:xfrm>
        </p:spPr>
        <p:txBody>
          <a:bodyPr>
            <a:normAutofit fontScale="92500" lnSpcReduction="20000"/>
          </a:bodyPr>
          <a:lstStyle/>
          <a:p>
            <a:r>
              <a:rPr lang="tr-TR" dirty="0"/>
              <a:t>İnsan genom projesi ile ortalama bir kişinin genom (birkaç farklı insanın genomları karışımı) </a:t>
            </a:r>
            <a:r>
              <a:rPr lang="tr-TR" dirty="0" smtClean="0"/>
              <a:t>analizi yapılmıştır. Yapılan çalışmalar insanların genetik yapılarının yaklaşık %99.9’unun aynı olduğu geriye kalan %0.1’lik kısmın ise varyasyonları oluşturduğunu göstermiştir. Varyasyonların 2 tipi vardır.</a:t>
            </a:r>
          </a:p>
          <a:p>
            <a:endParaRPr lang="tr-TR" dirty="0"/>
          </a:p>
          <a:p>
            <a:r>
              <a:rPr lang="tr-TR" dirty="0" smtClean="0"/>
              <a:t>1. Nadir </a:t>
            </a:r>
            <a:r>
              <a:rPr lang="tr-TR" dirty="0"/>
              <a:t>görülen genetik farklılıklar </a:t>
            </a:r>
            <a:r>
              <a:rPr lang="tr-TR" u="sng" dirty="0">
                <a:solidFill>
                  <a:srgbClr val="FFFF00"/>
                </a:solidFill>
              </a:rPr>
              <a:t>mutasyon</a:t>
            </a:r>
            <a:r>
              <a:rPr lang="tr-TR" dirty="0"/>
              <a:t> olarak isimlendirilir. </a:t>
            </a:r>
            <a:endParaRPr lang="tr-TR" dirty="0" smtClean="0"/>
          </a:p>
          <a:p>
            <a:endParaRPr lang="tr-TR" dirty="0" smtClean="0"/>
          </a:p>
          <a:p>
            <a:r>
              <a:rPr lang="tr-TR" dirty="0" smtClean="0"/>
              <a:t>2. Yaygın </a:t>
            </a:r>
            <a:r>
              <a:rPr lang="tr-TR" dirty="0"/>
              <a:t>genetik varyasyonlara ise (</a:t>
            </a:r>
            <a:r>
              <a:rPr lang="tr-TR" dirty="0" err="1"/>
              <a:t>populasyonda</a:t>
            </a:r>
            <a:r>
              <a:rPr lang="tr-TR" dirty="0"/>
              <a:t> %1’den fazla görülen) </a:t>
            </a:r>
            <a:r>
              <a:rPr lang="tr-TR" dirty="0" err="1">
                <a:solidFill>
                  <a:srgbClr val="FFFF00"/>
                </a:solidFill>
              </a:rPr>
              <a:t>polimorfizm</a:t>
            </a:r>
            <a:r>
              <a:rPr lang="tr-TR" dirty="0"/>
              <a:t> denir. </a:t>
            </a:r>
          </a:p>
          <a:p>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ox(in)">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powerpoint trainin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sp>
        <p:nvSpPr>
          <p:cNvPr id="3" name="2 İçerik Yer Tutucusu"/>
          <p:cNvSpPr>
            <a:spLocks noGrp="1"/>
          </p:cNvSpPr>
          <p:nvPr>
            <p:ph idx="1"/>
          </p:nvPr>
        </p:nvSpPr>
        <p:spPr>
          <a:xfrm>
            <a:off x="179512" y="188640"/>
            <a:ext cx="6120680" cy="6480720"/>
          </a:xfrm>
        </p:spPr>
        <p:txBody>
          <a:bodyPr>
            <a:normAutofit lnSpcReduction="10000"/>
          </a:bodyPr>
          <a:lstStyle/>
          <a:p>
            <a:r>
              <a:rPr lang="tr-TR" sz="3000" dirty="0" smtClean="0"/>
              <a:t>Bu varyasyonların tek formlarının (tek nükleotid </a:t>
            </a:r>
            <a:r>
              <a:rPr lang="tr-TR" sz="3000" dirty="0" err="1" smtClean="0"/>
              <a:t>polimorfizimi</a:t>
            </a:r>
            <a:r>
              <a:rPr lang="tr-TR" sz="3000" dirty="0" smtClean="0"/>
              <a:t> veya SNP) kataloglanması, büyük bir girişimdir. </a:t>
            </a:r>
          </a:p>
          <a:p>
            <a:endParaRPr lang="tr-TR" sz="3000" dirty="0"/>
          </a:p>
          <a:p>
            <a:r>
              <a:rPr lang="tr-TR" sz="3000" dirty="0" smtClean="0"/>
              <a:t>SNP, DNA dizisinde sadece tek bir nükleotid değiştiği zaman ortaya çıkar. İnsan genlerinde, ya direk olarak </a:t>
            </a:r>
            <a:r>
              <a:rPr lang="tr-TR" sz="3000" dirty="0" err="1" smtClean="0"/>
              <a:t>fenotipi</a:t>
            </a:r>
            <a:r>
              <a:rPr lang="tr-TR" sz="3000" dirty="0" smtClean="0"/>
              <a:t> etkileyen ya da önemli genetik varyasyonlar araştırılırken araştırmacılar tarafından belirteç (marker) olarak kullanılan, 100.000 ile 300.000 arasında SNP bulunduğu düşünülmektedir. </a:t>
            </a:r>
          </a:p>
        </p:txBody>
      </p:sp>
      <p:pic>
        <p:nvPicPr>
          <p:cNvPr id="4" name="3 Resim" descr="C:\Users\ceren\Desktop\projee resim\images.jpg"/>
          <p:cNvPicPr/>
          <p:nvPr/>
        </p:nvPicPr>
        <p:blipFill>
          <a:blip r:embed="rId4" cstate="print"/>
          <a:srcRect/>
          <a:stretch>
            <a:fillRect/>
          </a:stretch>
        </p:blipFill>
        <p:spPr bwMode="auto">
          <a:xfrm>
            <a:off x="6156176" y="332656"/>
            <a:ext cx="2376264" cy="2016224"/>
          </a:xfrm>
          <a:prstGeom prst="ellipse">
            <a:avLst/>
          </a:prstGeom>
          <a:ln>
            <a:noFill/>
          </a:ln>
          <a:effectLst>
            <a:softEdge rad="112500"/>
          </a:effectLst>
        </p:spPr>
      </p:pic>
      <p:sp>
        <p:nvSpPr>
          <p:cNvPr id="5" name="4 Dikdörtgen"/>
          <p:cNvSpPr/>
          <p:nvPr/>
        </p:nvSpPr>
        <p:spPr>
          <a:xfrm>
            <a:off x="6084168" y="2492896"/>
            <a:ext cx="2843808" cy="429348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tr-TR" sz="2100" dirty="0"/>
              <a:t>SNP analizleri beslenmenin insan sağlığı ve hastalıklarındaki rolünü açıklamak için güçlü bir moleküler </a:t>
            </a:r>
            <a:r>
              <a:rPr lang="tr-TR" sz="2100" dirty="0" smtClean="0"/>
              <a:t>araçtır. Klinik</a:t>
            </a:r>
            <a:r>
              <a:rPr lang="tr-TR" sz="2100" dirty="0"/>
              <a:t>, </a:t>
            </a:r>
            <a:r>
              <a:rPr lang="tr-TR" sz="2100" dirty="0" err="1"/>
              <a:t>metabolik</a:t>
            </a:r>
            <a:r>
              <a:rPr lang="tr-TR" sz="2100" dirty="0"/>
              <a:t>, epidemiyolojik çalışmalarda göz önünde </a:t>
            </a:r>
            <a:r>
              <a:rPr lang="tr-TR" sz="2100" dirty="0" smtClean="0"/>
              <a:t>tutulması, </a:t>
            </a:r>
            <a:r>
              <a:rPr lang="tr-TR" sz="2100" dirty="0"/>
              <a:t>optimal beslenme tanımına büyük </a:t>
            </a:r>
            <a:r>
              <a:rPr lang="tr-TR" sz="2100" dirty="0" smtClean="0"/>
              <a:t>ölçüde </a:t>
            </a:r>
            <a:r>
              <a:rPr lang="tr-TR" sz="2100" dirty="0"/>
              <a:t>katkıda bulunabilir.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mph" presetSubtype="0" fill="hold" nodeType="clickEffect">
                                  <p:stCondLst>
                                    <p:cond delay="0"/>
                                  </p:stCondLst>
                                  <p:childTnLst>
                                    <p:animScale>
                                      <p:cBhvr>
                                        <p:cTn id="16" dur="2000" fill="hold"/>
                                        <p:tgtEl>
                                          <p:spTgt spid="4"/>
                                        </p:tgtEl>
                                      </p:cBhvr>
                                      <p:by x="150000" y="150000"/>
                                    </p:animScale>
                                  </p:childTnLst>
                                </p:cTn>
                              </p:par>
                            </p:childTnLst>
                          </p:cTn>
                        </p:par>
                      </p:childTnLst>
                    </p:cTn>
                  </p:par>
                  <p:par>
                    <p:cTn id="17" fill="hold">
                      <p:stCondLst>
                        <p:cond delay="indefinite"/>
                      </p:stCondLst>
                      <p:childTnLst>
                        <p:par>
                          <p:cTn id="18" fill="hold">
                            <p:stCondLst>
                              <p:cond delay="0"/>
                            </p:stCondLst>
                            <p:childTnLst>
                              <p:par>
                                <p:cTn id="19" presetID="8" presetClass="entr" presetSubtype="16"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diamond(in)">
                                      <p:cBhvr>
                                        <p:cTn id="2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owerpoint trainin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sp>
        <p:nvSpPr>
          <p:cNvPr id="3" name="2 İçerik Yer Tutucusu"/>
          <p:cNvSpPr>
            <a:spLocks noGrp="1"/>
          </p:cNvSpPr>
          <p:nvPr>
            <p:ph idx="1"/>
          </p:nvPr>
        </p:nvSpPr>
        <p:spPr>
          <a:xfrm>
            <a:off x="457200" y="260649"/>
            <a:ext cx="8229600" cy="648071"/>
          </a:xfrm>
        </p:spPr>
        <p:txBody>
          <a:bodyPr>
            <a:normAutofit/>
          </a:bodyPr>
          <a:lstStyle/>
          <a:p>
            <a:pPr algn="ctr"/>
            <a:r>
              <a:rPr lang="tr-TR" dirty="0"/>
              <a:t>Genlerdeki bu bireysel farklılıklar kişilerin; </a:t>
            </a:r>
          </a:p>
          <a:p>
            <a:pPr algn="ctr"/>
            <a:endParaRPr lang="tr-TR" dirty="0" smtClean="0"/>
          </a:p>
          <a:p>
            <a:endParaRPr lang="tr-TR" dirty="0"/>
          </a:p>
        </p:txBody>
      </p:sp>
      <p:sp>
        <p:nvSpPr>
          <p:cNvPr id="4" name="3 Dikdörtgen"/>
          <p:cNvSpPr/>
          <p:nvPr/>
        </p:nvSpPr>
        <p:spPr>
          <a:xfrm>
            <a:off x="467544" y="5203183"/>
            <a:ext cx="8496944" cy="103412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342900" indent="-342900">
              <a:spcBef>
                <a:spcPct val="20000"/>
              </a:spcBef>
            </a:pPr>
            <a:r>
              <a:rPr lang="tr-TR" dirty="0" smtClean="0">
                <a:latin typeface="Times New Roman" pitchFamily="18" charset="0"/>
              </a:rPr>
              <a:t>Örneğin </a:t>
            </a:r>
            <a:r>
              <a:rPr lang="tr-TR" dirty="0" err="1" smtClean="0">
                <a:latin typeface="Times New Roman" pitchFamily="18" charset="0"/>
              </a:rPr>
              <a:t>insülin</a:t>
            </a:r>
            <a:r>
              <a:rPr lang="tr-TR" dirty="0" smtClean="0">
                <a:latin typeface="Times New Roman" pitchFamily="18" charset="0"/>
              </a:rPr>
              <a:t> direnci geliştirmeye direnç ve yatkınlık sağlayan bazı genler vardır.</a:t>
            </a:r>
          </a:p>
          <a:p>
            <a:pPr marL="342900" indent="-342900">
              <a:spcBef>
                <a:spcPct val="20000"/>
              </a:spcBef>
            </a:pPr>
            <a:r>
              <a:rPr lang="tr-TR" dirty="0" smtClean="0">
                <a:latin typeface="Times New Roman" pitchFamily="18" charset="0"/>
              </a:rPr>
              <a:t>  </a:t>
            </a:r>
          </a:p>
          <a:p>
            <a:pPr marL="342900" indent="-342900">
              <a:spcBef>
                <a:spcPct val="20000"/>
              </a:spcBef>
            </a:pPr>
            <a:r>
              <a:rPr lang="tr-TR" dirty="0" smtClean="0">
                <a:latin typeface="Times New Roman" pitchFamily="18" charset="0"/>
              </a:rPr>
              <a:t> • Kimi insanların bunlara sahip olması, kimilerinin olmaması bir </a:t>
            </a:r>
            <a:r>
              <a:rPr lang="tr-TR" dirty="0" err="1" smtClean="0">
                <a:latin typeface="Times New Roman" pitchFamily="18" charset="0"/>
              </a:rPr>
              <a:t>polimorfizmdir</a:t>
            </a:r>
            <a:r>
              <a:rPr lang="tr-TR" dirty="0" smtClean="0">
                <a:latin typeface="Times New Roman" pitchFamily="18" charset="0"/>
              </a:rPr>
              <a:t>.</a:t>
            </a:r>
            <a:endParaRPr lang="tr-TR" dirty="0">
              <a:latin typeface="Times New Roman" pitchFamily="18" charset="0"/>
            </a:endParaRPr>
          </a:p>
        </p:txBody>
      </p:sp>
      <p:sp>
        <p:nvSpPr>
          <p:cNvPr id="6" name="5 Dikdörtgen"/>
          <p:cNvSpPr/>
          <p:nvPr/>
        </p:nvSpPr>
        <p:spPr>
          <a:xfrm>
            <a:off x="1941770" y="1268760"/>
            <a:ext cx="5299271" cy="584775"/>
          </a:xfrm>
          <a:prstGeom prst="rect">
            <a:avLst/>
          </a:prstGeom>
        </p:spPr>
        <p:txBody>
          <a:bodyPr wrap="none">
            <a:spAutoFit/>
          </a:bodyPr>
          <a:lstStyle/>
          <a:p>
            <a:pPr algn="ctr">
              <a:buNone/>
            </a:pPr>
            <a:r>
              <a:rPr lang="tr-TR" sz="3200" dirty="0" smtClean="0"/>
              <a:t>– Farklı fiziksel özelliklerinden, </a:t>
            </a:r>
            <a:endParaRPr lang="tr-TR" sz="3200" dirty="0"/>
          </a:p>
        </p:txBody>
      </p:sp>
      <p:sp>
        <p:nvSpPr>
          <p:cNvPr id="7" name="6 Dikdörtgen"/>
          <p:cNvSpPr/>
          <p:nvPr/>
        </p:nvSpPr>
        <p:spPr>
          <a:xfrm>
            <a:off x="1829398" y="2348880"/>
            <a:ext cx="5467395" cy="584775"/>
          </a:xfrm>
          <a:prstGeom prst="rect">
            <a:avLst/>
          </a:prstGeom>
        </p:spPr>
        <p:txBody>
          <a:bodyPr wrap="none">
            <a:spAutoFit/>
          </a:bodyPr>
          <a:lstStyle/>
          <a:p>
            <a:pPr algn="ctr">
              <a:buNone/>
            </a:pPr>
            <a:r>
              <a:rPr lang="tr-TR" sz="3200" dirty="0" smtClean="0"/>
              <a:t>– Hastalıklara yatkınlıklarından, </a:t>
            </a:r>
          </a:p>
        </p:txBody>
      </p:sp>
      <p:sp>
        <p:nvSpPr>
          <p:cNvPr id="8" name="7 Dikdörtgen"/>
          <p:cNvSpPr/>
          <p:nvPr/>
        </p:nvSpPr>
        <p:spPr>
          <a:xfrm>
            <a:off x="909490" y="3429000"/>
            <a:ext cx="7049751" cy="584775"/>
          </a:xfrm>
          <a:prstGeom prst="rect">
            <a:avLst/>
          </a:prstGeom>
        </p:spPr>
        <p:txBody>
          <a:bodyPr wrap="none">
            <a:spAutoFit/>
          </a:bodyPr>
          <a:lstStyle/>
          <a:p>
            <a:pPr algn="ctr">
              <a:buNone/>
            </a:pPr>
            <a:r>
              <a:rPr lang="tr-TR" sz="3200" dirty="0" smtClean="0"/>
              <a:t>– Hastalıklara dirençlerinden sorumludur.</a:t>
            </a:r>
            <a:endParaRPr lang="tr-T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strVal val="#ppt_w*0.70"/>
                                          </p:val>
                                        </p:tav>
                                        <p:tav tm="100000">
                                          <p:val>
                                            <p:strVal val="#ppt_w"/>
                                          </p:val>
                                        </p:tav>
                                      </p:tavLst>
                                    </p:anim>
                                    <p:anim calcmode="lin" valueType="num">
                                      <p:cBhvr>
                                        <p:cTn id="13" dur="1000" fill="hold"/>
                                        <p:tgtEl>
                                          <p:spTgt spid="6"/>
                                        </p:tgtEl>
                                        <p:attrNameLst>
                                          <p:attrName>ppt_h</p:attrName>
                                        </p:attrNameLst>
                                      </p:cBhvr>
                                      <p:tavLst>
                                        <p:tav tm="0">
                                          <p:val>
                                            <p:strVal val="#ppt_h"/>
                                          </p:val>
                                        </p:tav>
                                        <p:tav tm="100000">
                                          <p:val>
                                            <p:strVal val="#ppt_h"/>
                                          </p:val>
                                        </p:tav>
                                      </p:tavLst>
                                    </p:anim>
                                    <p:animEffect transition="in" filter="fade">
                                      <p:cBhvr>
                                        <p:cTn id="14" dur="1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1000" fill="hold"/>
                                        <p:tgtEl>
                                          <p:spTgt spid="7"/>
                                        </p:tgtEl>
                                        <p:attrNameLst>
                                          <p:attrName>ppt_w</p:attrName>
                                        </p:attrNameLst>
                                      </p:cBhvr>
                                      <p:tavLst>
                                        <p:tav tm="0">
                                          <p:val>
                                            <p:strVal val="#ppt_w*0.70"/>
                                          </p:val>
                                        </p:tav>
                                        <p:tav tm="100000">
                                          <p:val>
                                            <p:strVal val="#ppt_w"/>
                                          </p:val>
                                        </p:tav>
                                      </p:tavLst>
                                    </p:anim>
                                    <p:anim calcmode="lin" valueType="num">
                                      <p:cBhvr>
                                        <p:cTn id="20" dur="1000" fill="hold"/>
                                        <p:tgtEl>
                                          <p:spTgt spid="7"/>
                                        </p:tgtEl>
                                        <p:attrNameLst>
                                          <p:attrName>ppt_h</p:attrName>
                                        </p:attrNameLst>
                                      </p:cBhvr>
                                      <p:tavLst>
                                        <p:tav tm="0">
                                          <p:val>
                                            <p:strVal val="#ppt_h"/>
                                          </p:val>
                                        </p:tav>
                                        <p:tav tm="100000">
                                          <p:val>
                                            <p:strVal val="#ppt_h"/>
                                          </p:val>
                                        </p:tav>
                                      </p:tavLst>
                                    </p:anim>
                                    <p:animEffect transition="in" filter="fade">
                                      <p:cBhvr>
                                        <p:cTn id="21" dur="10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1000" fill="hold"/>
                                        <p:tgtEl>
                                          <p:spTgt spid="8"/>
                                        </p:tgtEl>
                                        <p:attrNameLst>
                                          <p:attrName>ppt_w</p:attrName>
                                        </p:attrNameLst>
                                      </p:cBhvr>
                                      <p:tavLst>
                                        <p:tav tm="0">
                                          <p:val>
                                            <p:strVal val="#ppt_w*0.70"/>
                                          </p:val>
                                        </p:tav>
                                        <p:tav tm="100000">
                                          <p:val>
                                            <p:strVal val="#ppt_w"/>
                                          </p:val>
                                        </p:tav>
                                      </p:tavLst>
                                    </p:anim>
                                    <p:anim calcmode="lin" valueType="num">
                                      <p:cBhvr>
                                        <p:cTn id="27" dur="1000" fill="hold"/>
                                        <p:tgtEl>
                                          <p:spTgt spid="8"/>
                                        </p:tgtEl>
                                        <p:attrNameLst>
                                          <p:attrName>ppt_h</p:attrName>
                                        </p:attrNameLst>
                                      </p:cBhvr>
                                      <p:tavLst>
                                        <p:tav tm="0">
                                          <p:val>
                                            <p:strVal val="#ppt_h"/>
                                          </p:val>
                                        </p:tav>
                                        <p:tav tm="100000">
                                          <p:val>
                                            <p:strVal val="#ppt_h"/>
                                          </p:val>
                                        </p:tav>
                                      </p:tavLst>
                                    </p:anim>
                                    <p:animEffect transition="in" filter="fade">
                                      <p:cBhvr>
                                        <p:cTn id="28" dur="10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blinds(horizontal)">
                                      <p:cBhvr>
                                        <p:cTn id="3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6" grpId="0"/>
      <p:bldP spid="7"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owerpoint trainin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sp>
        <p:nvSpPr>
          <p:cNvPr id="2" name="1 Başlık"/>
          <p:cNvSpPr>
            <a:spLocks noGrp="1"/>
          </p:cNvSpPr>
          <p:nvPr>
            <p:ph type="title"/>
          </p:nvPr>
        </p:nvSpPr>
        <p:spPr/>
        <p:txBody>
          <a:bodyPr>
            <a:normAutofit/>
          </a:bodyPr>
          <a:lstStyle/>
          <a:p>
            <a:pPr algn="l"/>
            <a:r>
              <a:rPr lang="tr-TR" sz="3000" dirty="0" smtClean="0">
                <a:latin typeface="Times New Roman" pitchFamily="18" charset="0"/>
              </a:rPr>
              <a:t>Soru: Genetik bir varyasyon </a:t>
            </a:r>
            <a:r>
              <a:rPr lang="tr-TR" sz="3000" dirty="0" err="1" smtClean="0">
                <a:latin typeface="Times New Roman" pitchFamily="18" charset="0"/>
              </a:rPr>
              <a:t>metabolik</a:t>
            </a:r>
            <a:r>
              <a:rPr lang="tr-TR" sz="3000" dirty="0" smtClean="0">
                <a:latin typeface="Times New Roman" pitchFamily="18" charset="0"/>
              </a:rPr>
              <a:t> aktivitenizi ve sağlığınızı nasıl etkileyebilir?</a:t>
            </a:r>
            <a:endParaRPr lang="tr-TR" sz="3000" dirty="0"/>
          </a:p>
        </p:txBody>
      </p:sp>
      <p:pic>
        <p:nvPicPr>
          <p:cNvPr id="4" name="Picture 8" descr="nutri_gen"/>
          <p:cNvPicPr>
            <a:picLocks noGrp="1" noChangeAspect="1" noChangeArrowheads="1"/>
          </p:cNvPicPr>
          <p:nvPr>
            <p:ph sz="half" idx="4294967295"/>
          </p:nvPr>
        </p:nvPicPr>
        <p:blipFill>
          <a:blip r:embed="rId4" cstate="print"/>
          <a:srcRect/>
          <a:stretch>
            <a:fillRect/>
          </a:stretch>
        </p:blipFill>
        <p:spPr>
          <a:xfrm>
            <a:off x="2339752" y="1412776"/>
            <a:ext cx="4537075" cy="508476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mph" presetSubtype="0" fill="hold" nodeType="clickEffect">
                                  <p:stCondLst>
                                    <p:cond delay="0"/>
                                  </p:stCondLst>
                                  <p:childTnLst>
                                    <p:animScale>
                                      <p:cBhvr>
                                        <p:cTn id="13"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626" name="Object 4"/>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26627" name="Photo Editor Fotoğrafı" r:id="rId4" imgW="6095238" imgH="4057143" progId="">
                  <p:embed/>
                </p:oleObj>
              </mc:Choice>
              <mc:Fallback>
                <p:oleObj name="Photo Editor Fotoğrafı" r:id="rId4" imgW="6095238" imgH="4057143" progId="">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powerpoint trainin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sp>
        <p:nvSpPr>
          <p:cNvPr id="3" name="2 İçerik Yer Tutucusu"/>
          <p:cNvSpPr>
            <a:spLocks noGrp="1"/>
          </p:cNvSpPr>
          <p:nvPr>
            <p:ph idx="1"/>
          </p:nvPr>
        </p:nvSpPr>
        <p:spPr>
          <a:xfrm>
            <a:off x="179512" y="188640"/>
            <a:ext cx="8784976" cy="6336704"/>
          </a:xfrm>
        </p:spPr>
        <p:txBody>
          <a:bodyPr>
            <a:normAutofit/>
          </a:bodyPr>
          <a:lstStyle/>
          <a:p>
            <a:r>
              <a:rPr lang="tr-TR" dirty="0"/>
              <a:t>Beslenme; büyüme, gelişme, sağlığı koruma ve geliştirme ve </a:t>
            </a:r>
            <a:r>
              <a:rPr lang="tr-TR" dirty="0" smtClean="0"/>
              <a:t>yaşam </a:t>
            </a:r>
            <a:r>
              <a:rPr lang="tr-TR" dirty="0"/>
              <a:t>kalitesini yükseltmek amacıyla vücudun gereksinimi olan besin öğelerinin alınıp vücutta kullanılmasıdır.</a:t>
            </a:r>
          </a:p>
          <a:p>
            <a:endParaRPr lang="tr-TR" dirty="0" smtClean="0"/>
          </a:p>
          <a:p>
            <a:r>
              <a:rPr lang="tr-TR" dirty="0" smtClean="0"/>
              <a:t>Yiyecek </a:t>
            </a:r>
            <a:r>
              <a:rPr lang="tr-TR" dirty="0"/>
              <a:t>arama, yiyecek tüketimi ve besinlerin biyolojik süreçlerdeki kullanımı, bir canlının bedeniyle çevresi arasındaki ilişkinin önemli yönleridir. Alınan enerjiyle harcanan enerji arasındaki orantının, yaşamını sürdürme ve çoğalma bakımından önemli uyumsal sonuçları vardır. </a:t>
            </a:r>
          </a:p>
          <a:p>
            <a:endParaRPr lang="tr-TR" dirty="0"/>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owerpoint trainin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sp>
        <p:nvSpPr>
          <p:cNvPr id="3" name="2 İçerik Yer Tutucusu"/>
          <p:cNvSpPr>
            <a:spLocks noGrp="1"/>
          </p:cNvSpPr>
          <p:nvPr>
            <p:ph idx="1"/>
          </p:nvPr>
        </p:nvSpPr>
        <p:spPr>
          <a:xfrm>
            <a:off x="323528" y="116632"/>
            <a:ext cx="8712968" cy="3528392"/>
          </a:xfrm>
        </p:spPr>
        <p:txBody>
          <a:bodyPr/>
          <a:lstStyle/>
          <a:p>
            <a:r>
              <a:rPr lang="tr-TR" dirty="0"/>
              <a:t>Genlerimizde görülen değişiklikler </a:t>
            </a:r>
            <a:r>
              <a:rPr lang="tr-TR" dirty="0" smtClean="0"/>
              <a:t>farklı hastalıklara </a:t>
            </a:r>
            <a:r>
              <a:rPr lang="tr-TR" dirty="0"/>
              <a:t>neden </a:t>
            </a:r>
            <a:r>
              <a:rPr lang="tr-TR" dirty="0" smtClean="0"/>
              <a:t>olmaktadır.</a:t>
            </a:r>
          </a:p>
          <a:p>
            <a:r>
              <a:rPr lang="tr-TR" dirty="0"/>
              <a:t>Örneğin </a:t>
            </a:r>
            <a:r>
              <a:rPr lang="tr-TR" dirty="0" err="1"/>
              <a:t>inflamasyonla</a:t>
            </a:r>
            <a:r>
              <a:rPr lang="tr-TR" dirty="0"/>
              <a:t> ilgili </a:t>
            </a:r>
            <a:r>
              <a:rPr lang="tr-TR" u="sng" dirty="0"/>
              <a:t>IL-6 ve </a:t>
            </a:r>
            <a:r>
              <a:rPr lang="tr-TR" u="sng" dirty="0" err="1"/>
              <a:t>TNFalfa</a:t>
            </a:r>
            <a:r>
              <a:rPr lang="tr-TR" u="sng" dirty="0"/>
              <a:t> </a:t>
            </a:r>
            <a:r>
              <a:rPr lang="tr-TR" dirty="0"/>
              <a:t>genlerinde bir değişiklik varsa kalp hastalıkları ve </a:t>
            </a:r>
            <a:r>
              <a:rPr lang="tr-TR" dirty="0" err="1"/>
              <a:t>immün</a:t>
            </a:r>
            <a:r>
              <a:rPr lang="tr-TR" dirty="0"/>
              <a:t> sistem hastalıkları riski </a:t>
            </a:r>
            <a:r>
              <a:rPr lang="tr-TR" dirty="0" smtClean="0"/>
              <a:t>artar.</a:t>
            </a:r>
          </a:p>
          <a:p>
            <a:r>
              <a:rPr lang="tr-TR" dirty="0"/>
              <a:t>Bu durumda </a:t>
            </a:r>
            <a:r>
              <a:rPr lang="tr-TR" dirty="0" err="1"/>
              <a:t>Omega</a:t>
            </a:r>
            <a:r>
              <a:rPr lang="tr-TR" dirty="0"/>
              <a:t> 3 tüketilmesi </a:t>
            </a:r>
            <a:r>
              <a:rPr lang="tr-TR" dirty="0" smtClean="0"/>
              <a:t>gerekir</a:t>
            </a:r>
            <a:r>
              <a:rPr lang="tr-TR" dirty="0"/>
              <a:t>.</a:t>
            </a:r>
          </a:p>
        </p:txBody>
      </p:sp>
      <p:pic>
        <p:nvPicPr>
          <p:cNvPr id="27650" name="Picture 2" descr="http://pathmicro.med.sc.edu/bowers/ctl-10c.jpg"/>
          <p:cNvPicPr>
            <a:picLocks noChangeAspect="1" noChangeArrowheads="1"/>
          </p:cNvPicPr>
          <p:nvPr/>
        </p:nvPicPr>
        <p:blipFill>
          <a:blip r:embed="rId4" cstate="print"/>
          <a:srcRect/>
          <a:stretch>
            <a:fillRect/>
          </a:stretch>
        </p:blipFill>
        <p:spPr bwMode="auto">
          <a:xfrm>
            <a:off x="4716016" y="3573016"/>
            <a:ext cx="4114800" cy="3133726"/>
          </a:xfrm>
          <a:prstGeom prst="rect">
            <a:avLst/>
          </a:prstGeom>
          <a:ln>
            <a:noFill/>
          </a:ln>
          <a:effectLst>
            <a:softEdge rad="112500"/>
          </a:effectLst>
        </p:spPr>
      </p:pic>
      <p:pic>
        <p:nvPicPr>
          <p:cNvPr id="27652" name="Picture 4" descr="http://minabaharat.com/wp-content/uploads/omega-3.gif"/>
          <p:cNvPicPr>
            <a:picLocks noChangeAspect="1" noChangeArrowheads="1"/>
          </p:cNvPicPr>
          <p:nvPr/>
        </p:nvPicPr>
        <p:blipFill>
          <a:blip r:embed="rId5" cstate="print"/>
          <a:srcRect/>
          <a:stretch>
            <a:fillRect/>
          </a:stretch>
        </p:blipFill>
        <p:spPr bwMode="auto">
          <a:xfrm>
            <a:off x="611560" y="3717032"/>
            <a:ext cx="3810000" cy="30480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27650"/>
                                        </p:tgtEl>
                                        <p:attrNameLst>
                                          <p:attrName>style.visibility</p:attrName>
                                        </p:attrNameLst>
                                      </p:cBhvr>
                                      <p:to>
                                        <p:strVal val="visible"/>
                                      </p:to>
                                    </p:set>
                                    <p:anim calcmode="lin" valueType="num">
                                      <p:cBhvr additive="base">
                                        <p:cTn id="28" dur="500" fill="hold"/>
                                        <p:tgtEl>
                                          <p:spTgt spid="27650"/>
                                        </p:tgtEl>
                                        <p:attrNameLst>
                                          <p:attrName>ppt_x</p:attrName>
                                        </p:attrNameLst>
                                      </p:cBhvr>
                                      <p:tavLst>
                                        <p:tav tm="0">
                                          <p:val>
                                            <p:strVal val="#ppt_x"/>
                                          </p:val>
                                        </p:tav>
                                        <p:tav tm="100000">
                                          <p:val>
                                            <p:strVal val="#ppt_x"/>
                                          </p:val>
                                        </p:tav>
                                      </p:tavLst>
                                    </p:anim>
                                    <p:anim calcmode="lin" valueType="num">
                                      <p:cBhvr additive="base">
                                        <p:cTn id="29" dur="500" fill="hold"/>
                                        <p:tgtEl>
                                          <p:spTgt spid="27650"/>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27652"/>
                                        </p:tgtEl>
                                        <p:attrNameLst>
                                          <p:attrName>style.visibility</p:attrName>
                                        </p:attrNameLst>
                                      </p:cBhvr>
                                      <p:to>
                                        <p:strVal val="visible"/>
                                      </p:to>
                                    </p:set>
                                    <p:anim calcmode="lin" valueType="num">
                                      <p:cBhvr additive="base">
                                        <p:cTn id="34" dur="500" fill="hold"/>
                                        <p:tgtEl>
                                          <p:spTgt spid="27652"/>
                                        </p:tgtEl>
                                        <p:attrNameLst>
                                          <p:attrName>ppt_x</p:attrName>
                                        </p:attrNameLst>
                                      </p:cBhvr>
                                      <p:tavLst>
                                        <p:tav tm="0">
                                          <p:val>
                                            <p:strVal val="#ppt_x"/>
                                          </p:val>
                                        </p:tav>
                                        <p:tav tm="100000">
                                          <p:val>
                                            <p:strVal val="#ppt_x"/>
                                          </p:val>
                                        </p:tav>
                                      </p:tavLst>
                                    </p:anim>
                                    <p:anim calcmode="lin" valueType="num">
                                      <p:cBhvr additive="base">
                                        <p:cTn id="35" dur="500" fill="hold"/>
                                        <p:tgtEl>
                                          <p:spTgt spid="276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powerpoint trainin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sp>
        <p:nvSpPr>
          <p:cNvPr id="3" name="2 İçerik Yer Tutucusu"/>
          <p:cNvSpPr>
            <a:spLocks noGrp="1"/>
          </p:cNvSpPr>
          <p:nvPr>
            <p:ph idx="1"/>
          </p:nvPr>
        </p:nvSpPr>
        <p:spPr>
          <a:xfrm>
            <a:off x="251520" y="260648"/>
            <a:ext cx="7272808" cy="6192688"/>
          </a:xfrm>
        </p:spPr>
        <p:txBody>
          <a:bodyPr>
            <a:normAutofit fontScale="92500"/>
          </a:bodyPr>
          <a:lstStyle/>
          <a:p>
            <a:r>
              <a:rPr lang="tr-TR" dirty="0" smtClean="0"/>
              <a:t>MTHFR (</a:t>
            </a:r>
            <a:r>
              <a:rPr lang="tr-TR" dirty="0" err="1" smtClean="0"/>
              <a:t>Metilentetrahidrofolat</a:t>
            </a:r>
            <a:r>
              <a:rPr lang="tr-TR" dirty="0" smtClean="0"/>
              <a:t> </a:t>
            </a:r>
            <a:r>
              <a:rPr lang="tr-TR" dirty="0" err="1" smtClean="0"/>
              <a:t>Redüktaz</a:t>
            </a:r>
            <a:r>
              <a:rPr lang="tr-TR" dirty="0" smtClean="0"/>
              <a:t>) </a:t>
            </a:r>
            <a:r>
              <a:rPr lang="tr-TR" dirty="0"/>
              <a:t>geninde bir </a:t>
            </a:r>
            <a:r>
              <a:rPr lang="tr-TR" dirty="0" err="1" smtClean="0"/>
              <a:t>polimorfizm</a:t>
            </a:r>
            <a:r>
              <a:rPr lang="tr-TR" dirty="0" smtClean="0"/>
              <a:t> olan kişi</a:t>
            </a:r>
            <a:r>
              <a:rPr lang="tr-TR" dirty="0"/>
              <a:t>, </a:t>
            </a:r>
            <a:r>
              <a:rPr lang="tr-TR" dirty="0" err="1"/>
              <a:t>folik</a:t>
            </a:r>
            <a:r>
              <a:rPr lang="tr-TR" dirty="0"/>
              <a:t> asitten yeterince yararlanamaz ve </a:t>
            </a:r>
            <a:r>
              <a:rPr lang="tr-TR" dirty="0" smtClean="0"/>
              <a:t>kanında </a:t>
            </a:r>
            <a:r>
              <a:rPr lang="tr-TR" dirty="0" err="1" smtClean="0"/>
              <a:t>homosistein</a:t>
            </a:r>
            <a:r>
              <a:rPr lang="tr-TR" dirty="0" smtClean="0"/>
              <a:t> </a:t>
            </a:r>
            <a:r>
              <a:rPr lang="tr-TR" dirty="0"/>
              <a:t>maddesi yükselir.</a:t>
            </a:r>
          </a:p>
          <a:p>
            <a:endParaRPr lang="tr-TR" dirty="0" smtClean="0"/>
          </a:p>
          <a:p>
            <a:r>
              <a:rPr lang="tr-TR" dirty="0" err="1" smtClean="0"/>
              <a:t>Homosistein</a:t>
            </a:r>
            <a:r>
              <a:rPr lang="tr-TR" dirty="0" smtClean="0"/>
              <a:t> </a:t>
            </a:r>
            <a:r>
              <a:rPr lang="tr-TR" dirty="0"/>
              <a:t>yüksekliği kalp sağlığı açısından bir risk faktörü oluşturmaktadır.</a:t>
            </a:r>
          </a:p>
          <a:p>
            <a:endParaRPr lang="tr-TR" dirty="0"/>
          </a:p>
          <a:p>
            <a:r>
              <a:rPr lang="tr-TR" dirty="0" smtClean="0"/>
              <a:t>Beslenmeye </a:t>
            </a:r>
            <a:r>
              <a:rPr lang="tr-TR" dirty="0"/>
              <a:t>dikkat eder, </a:t>
            </a:r>
            <a:r>
              <a:rPr lang="tr-TR" dirty="0" smtClean="0"/>
              <a:t>alınan </a:t>
            </a:r>
            <a:r>
              <a:rPr lang="tr-TR" dirty="0" err="1"/>
              <a:t>folik</a:t>
            </a:r>
            <a:r>
              <a:rPr lang="tr-TR" dirty="0"/>
              <a:t> asit miktarını arttırırsak, kanımızda </a:t>
            </a:r>
            <a:r>
              <a:rPr lang="tr-TR" dirty="0" err="1"/>
              <a:t>homosistein</a:t>
            </a:r>
            <a:r>
              <a:rPr lang="tr-TR" dirty="0"/>
              <a:t> yükselmeyecek ve </a:t>
            </a:r>
            <a:r>
              <a:rPr lang="tr-TR" dirty="0" err="1"/>
              <a:t>homosistein</a:t>
            </a:r>
            <a:r>
              <a:rPr lang="tr-TR" dirty="0"/>
              <a:t> açısından taşıdığımız kalp krizi riski azalmış </a:t>
            </a:r>
            <a:r>
              <a:rPr lang="tr-TR" dirty="0" smtClean="0"/>
              <a:t>olacaktır</a:t>
            </a:r>
            <a:r>
              <a:rPr lang="tr-TR" dirty="0"/>
              <a:t>.</a:t>
            </a:r>
          </a:p>
          <a:p>
            <a:endParaRPr lang="tr-TR" dirty="0"/>
          </a:p>
        </p:txBody>
      </p:sp>
      <p:pic>
        <p:nvPicPr>
          <p:cNvPr id="34818" name="Picture 2" descr="http://1.bp.blogspot.com/_r9_eqqASn6U/SMwN1YDF6WI/AAAAAAAAA30/0l5p74st8-M/s200/trombofili.jpg"/>
          <p:cNvPicPr>
            <a:picLocks noChangeAspect="1" noChangeArrowheads="1"/>
          </p:cNvPicPr>
          <p:nvPr/>
        </p:nvPicPr>
        <p:blipFill>
          <a:blip r:embed="rId4" cstate="print"/>
          <a:srcRect/>
          <a:stretch>
            <a:fillRect/>
          </a:stretch>
        </p:blipFill>
        <p:spPr bwMode="auto">
          <a:xfrm>
            <a:off x="7254298" y="332656"/>
            <a:ext cx="1782198" cy="237626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wipe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descr="powerpoint trainin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sp>
        <p:nvSpPr>
          <p:cNvPr id="5" name="Text Box 7"/>
          <p:cNvSpPr txBox="1">
            <a:spLocks noChangeArrowheads="1"/>
          </p:cNvSpPr>
          <p:nvPr/>
        </p:nvSpPr>
        <p:spPr bwMode="auto">
          <a:xfrm>
            <a:off x="2843213" y="1"/>
            <a:ext cx="2713820" cy="646331"/>
          </a:xfrm>
          <a:prstGeom prst="rect">
            <a:avLst/>
          </a:prstGeom>
          <a:noFill/>
          <a:ln w="9525">
            <a:noFill/>
            <a:miter lim="800000"/>
            <a:headEnd/>
            <a:tailEnd/>
          </a:ln>
        </p:spPr>
        <p:txBody>
          <a:bodyPr wrap="square">
            <a:spAutoFit/>
          </a:bodyPr>
          <a:lstStyle/>
          <a:p>
            <a:r>
              <a:rPr lang="tr-TR" sz="3600" dirty="0"/>
              <a:t>KALP SAĞLIĞI</a:t>
            </a:r>
          </a:p>
        </p:txBody>
      </p:sp>
      <p:sp>
        <p:nvSpPr>
          <p:cNvPr id="6" name="Text Box 12"/>
          <p:cNvSpPr txBox="1">
            <a:spLocks noChangeArrowheads="1"/>
          </p:cNvSpPr>
          <p:nvPr/>
        </p:nvSpPr>
        <p:spPr bwMode="auto">
          <a:xfrm>
            <a:off x="323528" y="548680"/>
            <a:ext cx="2209003" cy="52322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spAutoFit/>
          </a:bodyPr>
          <a:lstStyle/>
          <a:p>
            <a:r>
              <a:rPr lang="tr-TR" sz="2800" dirty="0" smtClean="0"/>
              <a:t>İLGİLİ GENLER</a:t>
            </a:r>
            <a:endParaRPr lang="tr-TR" sz="2800" dirty="0"/>
          </a:p>
        </p:txBody>
      </p:sp>
      <p:sp>
        <p:nvSpPr>
          <p:cNvPr id="7" name="Text Box 13"/>
          <p:cNvSpPr txBox="1">
            <a:spLocks noChangeArrowheads="1"/>
          </p:cNvSpPr>
          <p:nvPr/>
        </p:nvSpPr>
        <p:spPr bwMode="auto">
          <a:xfrm>
            <a:off x="5508104" y="601524"/>
            <a:ext cx="1765868" cy="52322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spAutoFit/>
          </a:bodyPr>
          <a:lstStyle/>
          <a:p>
            <a:r>
              <a:rPr lang="tr-TR" sz="2800" dirty="0"/>
              <a:t>KORUNMA</a:t>
            </a:r>
          </a:p>
        </p:txBody>
      </p:sp>
      <p:sp>
        <p:nvSpPr>
          <p:cNvPr id="8" name="Text Box 9"/>
          <p:cNvSpPr txBox="1">
            <a:spLocks noChangeArrowheads="1"/>
          </p:cNvSpPr>
          <p:nvPr/>
        </p:nvSpPr>
        <p:spPr bwMode="auto">
          <a:xfrm>
            <a:off x="611560" y="1125538"/>
            <a:ext cx="2889537" cy="5509200"/>
          </a:xfrm>
          <a:prstGeom prst="rect">
            <a:avLst/>
          </a:prstGeom>
          <a:noFill/>
          <a:ln w="9525">
            <a:noFill/>
            <a:miter lim="800000"/>
            <a:headEnd/>
            <a:tailEnd/>
          </a:ln>
        </p:spPr>
        <p:txBody>
          <a:bodyPr wrap="square">
            <a:spAutoFit/>
          </a:bodyPr>
          <a:lstStyle/>
          <a:p>
            <a:pPr>
              <a:buFont typeface="Wingdings" pitchFamily="2" charset="2"/>
              <a:buChar char="ü"/>
            </a:pPr>
            <a:r>
              <a:rPr lang="tr-TR" sz="3200" dirty="0" smtClean="0"/>
              <a:t>APOC3</a:t>
            </a:r>
            <a:endParaRPr lang="tr-TR" sz="3200" dirty="0"/>
          </a:p>
          <a:p>
            <a:pPr>
              <a:buFont typeface="Wingdings" pitchFamily="2" charset="2"/>
              <a:buChar char="ü"/>
            </a:pPr>
            <a:r>
              <a:rPr lang="tr-TR" sz="3200" dirty="0" smtClean="0"/>
              <a:t>CETP</a:t>
            </a:r>
            <a:endParaRPr lang="tr-TR" sz="3200" dirty="0"/>
          </a:p>
          <a:p>
            <a:pPr>
              <a:buFont typeface="Wingdings" pitchFamily="2" charset="2"/>
              <a:buChar char="ü"/>
            </a:pPr>
            <a:r>
              <a:rPr lang="tr-TR" sz="3200" dirty="0" smtClean="0"/>
              <a:t>LPL</a:t>
            </a:r>
            <a:endParaRPr lang="tr-TR" sz="3200" dirty="0"/>
          </a:p>
          <a:p>
            <a:pPr>
              <a:buFont typeface="Wingdings" pitchFamily="2" charset="2"/>
              <a:buChar char="ü"/>
            </a:pPr>
            <a:r>
              <a:rPr lang="tr-TR" sz="3200" dirty="0" err="1" smtClean="0"/>
              <a:t>eNOS</a:t>
            </a:r>
            <a:endParaRPr lang="tr-TR" sz="3200" dirty="0"/>
          </a:p>
          <a:p>
            <a:pPr>
              <a:buFont typeface="Wingdings" pitchFamily="2" charset="2"/>
              <a:buChar char="ü"/>
            </a:pPr>
            <a:r>
              <a:rPr lang="tr-TR" sz="3200" dirty="0" smtClean="0"/>
              <a:t>MTHFR</a:t>
            </a:r>
            <a:endParaRPr lang="tr-TR" sz="3200" dirty="0"/>
          </a:p>
          <a:p>
            <a:pPr>
              <a:buFont typeface="Wingdings" pitchFamily="2" charset="2"/>
              <a:buChar char="ü"/>
            </a:pPr>
            <a:r>
              <a:rPr lang="tr-TR" sz="3200" dirty="0" smtClean="0"/>
              <a:t>MTR</a:t>
            </a:r>
            <a:endParaRPr lang="tr-TR" sz="3200" dirty="0"/>
          </a:p>
          <a:p>
            <a:pPr>
              <a:buFont typeface="Wingdings" pitchFamily="2" charset="2"/>
              <a:buChar char="ü"/>
            </a:pPr>
            <a:r>
              <a:rPr lang="tr-TR" sz="3200" dirty="0" smtClean="0"/>
              <a:t>MS-MTRR</a:t>
            </a:r>
            <a:endParaRPr lang="tr-TR" sz="3200" dirty="0"/>
          </a:p>
          <a:p>
            <a:pPr>
              <a:buFont typeface="Wingdings" pitchFamily="2" charset="2"/>
              <a:buChar char="ü"/>
            </a:pPr>
            <a:r>
              <a:rPr lang="tr-TR" sz="3200" dirty="0" smtClean="0"/>
              <a:t>CBS</a:t>
            </a:r>
            <a:endParaRPr lang="tr-TR" sz="3200" dirty="0"/>
          </a:p>
          <a:p>
            <a:pPr>
              <a:buFont typeface="Wingdings" pitchFamily="2" charset="2"/>
              <a:buChar char="ü"/>
            </a:pPr>
            <a:r>
              <a:rPr lang="tr-TR" sz="3200" dirty="0" smtClean="0"/>
              <a:t>IL-6</a:t>
            </a:r>
            <a:endParaRPr lang="tr-TR" sz="3200" dirty="0"/>
          </a:p>
          <a:p>
            <a:pPr>
              <a:buFont typeface="Wingdings" pitchFamily="2" charset="2"/>
              <a:buChar char="ü"/>
            </a:pPr>
            <a:r>
              <a:rPr lang="tr-TR" sz="3200" dirty="0" smtClean="0"/>
              <a:t>ACE</a:t>
            </a:r>
            <a:endParaRPr lang="tr-TR" sz="3200" dirty="0"/>
          </a:p>
          <a:p>
            <a:pPr>
              <a:buFont typeface="Wingdings" pitchFamily="2" charset="2"/>
              <a:buChar char="ü"/>
            </a:pPr>
            <a:r>
              <a:rPr lang="tr-TR" sz="3200" dirty="0" err="1" smtClean="0"/>
              <a:t>MnSOD</a:t>
            </a:r>
            <a:endParaRPr lang="tr-TR" sz="3200" dirty="0"/>
          </a:p>
        </p:txBody>
      </p:sp>
      <p:sp>
        <p:nvSpPr>
          <p:cNvPr id="9" name="Text Box 10"/>
          <p:cNvSpPr txBox="1">
            <a:spLocks noChangeArrowheads="1"/>
          </p:cNvSpPr>
          <p:nvPr/>
        </p:nvSpPr>
        <p:spPr bwMode="auto">
          <a:xfrm>
            <a:off x="4788024" y="1234495"/>
            <a:ext cx="4233229" cy="2554545"/>
          </a:xfrm>
          <a:prstGeom prst="rect">
            <a:avLst/>
          </a:prstGeom>
          <a:noFill/>
          <a:ln w="9525">
            <a:noFill/>
            <a:miter lim="800000"/>
            <a:headEnd/>
            <a:tailEnd/>
          </a:ln>
        </p:spPr>
        <p:txBody>
          <a:bodyPr wrap="square">
            <a:spAutoFit/>
          </a:bodyPr>
          <a:lstStyle/>
          <a:p>
            <a:pPr>
              <a:buFont typeface="Wingdings" pitchFamily="2" charset="2"/>
              <a:buChar char="ü"/>
            </a:pPr>
            <a:r>
              <a:rPr lang="tr-TR" sz="3200" dirty="0" err="1" smtClean="0"/>
              <a:t>Folat</a:t>
            </a:r>
            <a:r>
              <a:rPr lang="tr-TR" sz="3200" dirty="0" smtClean="0"/>
              <a:t>/B </a:t>
            </a:r>
            <a:r>
              <a:rPr lang="tr-TR" sz="3200" dirty="0" err="1"/>
              <a:t>vit</a:t>
            </a:r>
            <a:r>
              <a:rPr lang="tr-TR" sz="3200" dirty="0"/>
              <a:t>.</a:t>
            </a:r>
          </a:p>
          <a:p>
            <a:pPr>
              <a:buFont typeface="Wingdings" pitchFamily="2" charset="2"/>
              <a:buChar char="ü"/>
            </a:pPr>
            <a:r>
              <a:rPr lang="tr-TR" sz="3200" dirty="0" smtClean="0"/>
              <a:t>Sebze </a:t>
            </a:r>
            <a:r>
              <a:rPr lang="tr-TR" sz="3200" dirty="0"/>
              <a:t>ve meyve</a:t>
            </a:r>
          </a:p>
          <a:p>
            <a:pPr>
              <a:buFont typeface="Wingdings" pitchFamily="2" charset="2"/>
              <a:buChar char="ü"/>
            </a:pPr>
            <a:r>
              <a:rPr lang="tr-TR" sz="3200" dirty="0" smtClean="0"/>
              <a:t>Antioksidan</a:t>
            </a:r>
            <a:endParaRPr lang="tr-TR" sz="3200" dirty="0"/>
          </a:p>
          <a:p>
            <a:pPr>
              <a:buFont typeface="Wingdings" pitchFamily="2" charset="2"/>
              <a:buChar char="ü"/>
            </a:pPr>
            <a:r>
              <a:rPr lang="tr-TR" sz="3200" dirty="0" err="1" smtClean="0"/>
              <a:t>Omega</a:t>
            </a:r>
            <a:r>
              <a:rPr lang="tr-TR" sz="3200" dirty="0" smtClean="0"/>
              <a:t> </a:t>
            </a:r>
            <a:r>
              <a:rPr lang="tr-TR" sz="3200" dirty="0"/>
              <a:t>3 yağ asidi</a:t>
            </a:r>
          </a:p>
          <a:p>
            <a:pPr>
              <a:buFont typeface="Wingdings" pitchFamily="2" charset="2"/>
              <a:buChar char="ü"/>
            </a:pPr>
            <a:r>
              <a:rPr lang="tr-TR" sz="3200" dirty="0" smtClean="0"/>
              <a:t>Fiziksel aktivite</a:t>
            </a:r>
          </a:p>
        </p:txBody>
      </p:sp>
      <p:sp>
        <p:nvSpPr>
          <p:cNvPr id="11" name="10 Dikdörtgen"/>
          <p:cNvSpPr/>
          <p:nvPr/>
        </p:nvSpPr>
        <p:spPr>
          <a:xfrm>
            <a:off x="6732240" y="5733256"/>
            <a:ext cx="2016224" cy="369332"/>
          </a:xfrm>
          <a:prstGeom prst="rect">
            <a:avLst/>
          </a:prstGeom>
        </p:spPr>
        <p:txBody>
          <a:bodyPr wrap="square">
            <a:spAutoFit/>
          </a:bodyPr>
          <a:lstStyle/>
          <a:p>
            <a:r>
              <a:rPr lang="tr-TR" b="1" dirty="0" err="1" smtClean="0"/>
              <a:t>Obezite</a:t>
            </a:r>
            <a:endParaRPr lang="tr-TR" b="1" dirty="0"/>
          </a:p>
        </p:txBody>
      </p:sp>
      <p:sp>
        <p:nvSpPr>
          <p:cNvPr id="12" name="11 Dikdörtgen"/>
          <p:cNvSpPr/>
          <p:nvPr/>
        </p:nvSpPr>
        <p:spPr>
          <a:xfrm>
            <a:off x="4283968" y="4797152"/>
            <a:ext cx="1648208" cy="523220"/>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a:spAutoFit/>
          </a:bodyPr>
          <a:lstStyle/>
          <a:p>
            <a:r>
              <a:rPr lang="tr-TR" sz="2800" dirty="0" smtClean="0">
                <a:solidFill>
                  <a:srgbClr val="FFFF00"/>
                </a:solidFill>
              </a:rPr>
              <a:t>ETKENLER</a:t>
            </a:r>
          </a:p>
        </p:txBody>
      </p:sp>
      <p:sp>
        <p:nvSpPr>
          <p:cNvPr id="13" name="12 Dikdörtgen"/>
          <p:cNvSpPr/>
          <p:nvPr/>
        </p:nvSpPr>
        <p:spPr>
          <a:xfrm>
            <a:off x="6732240" y="4149080"/>
            <a:ext cx="2093843" cy="369332"/>
          </a:xfrm>
          <a:prstGeom prst="rect">
            <a:avLst/>
          </a:prstGeom>
        </p:spPr>
        <p:txBody>
          <a:bodyPr wrap="none">
            <a:spAutoFit/>
          </a:bodyPr>
          <a:lstStyle/>
          <a:p>
            <a:r>
              <a:rPr lang="tr-TR" b="1" dirty="0" smtClean="0">
                <a:solidFill>
                  <a:srgbClr val="FFFF00"/>
                </a:solidFill>
              </a:rPr>
              <a:t>Rafine karbonhidrat</a:t>
            </a:r>
          </a:p>
        </p:txBody>
      </p:sp>
      <p:sp>
        <p:nvSpPr>
          <p:cNvPr id="14" name="13 Dikdörtgen"/>
          <p:cNvSpPr/>
          <p:nvPr/>
        </p:nvSpPr>
        <p:spPr>
          <a:xfrm>
            <a:off x="6876256" y="4869160"/>
            <a:ext cx="1345240" cy="369332"/>
          </a:xfrm>
          <a:prstGeom prst="rect">
            <a:avLst/>
          </a:prstGeom>
        </p:spPr>
        <p:txBody>
          <a:bodyPr wrap="none">
            <a:spAutoFit/>
          </a:bodyPr>
          <a:lstStyle/>
          <a:p>
            <a:r>
              <a:rPr lang="tr-TR" b="1" dirty="0" smtClean="0"/>
              <a:t>Doymuş yağ</a:t>
            </a:r>
          </a:p>
        </p:txBody>
      </p:sp>
      <p:sp>
        <p:nvSpPr>
          <p:cNvPr id="15" name="14 Dikdörtgen"/>
          <p:cNvSpPr/>
          <p:nvPr/>
        </p:nvSpPr>
        <p:spPr>
          <a:xfrm>
            <a:off x="3707904" y="5939988"/>
            <a:ext cx="1142557" cy="369332"/>
          </a:xfrm>
          <a:prstGeom prst="rect">
            <a:avLst/>
          </a:prstGeom>
        </p:spPr>
        <p:txBody>
          <a:bodyPr wrap="none">
            <a:spAutoFit/>
          </a:bodyPr>
          <a:lstStyle/>
          <a:p>
            <a:r>
              <a:rPr lang="tr-TR" b="1" dirty="0" smtClean="0">
                <a:solidFill>
                  <a:srgbClr val="FFFF00"/>
                </a:solidFill>
              </a:rPr>
              <a:t>Kolesterol</a:t>
            </a:r>
          </a:p>
        </p:txBody>
      </p:sp>
      <p:sp>
        <p:nvSpPr>
          <p:cNvPr id="16" name="15 Dikdörtgen"/>
          <p:cNvSpPr/>
          <p:nvPr/>
        </p:nvSpPr>
        <p:spPr>
          <a:xfrm>
            <a:off x="5292080" y="5949280"/>
            <a:ext cx="737061" cy="369332"/>
          </a:xfrm>
          <a:prstGeom prst="rect">
            <a:avLst/>
          </a:prstGeom>
        </p:spPr>
        <p:txBody>
          <a:bodyPr wrap="none">
            <a:spAutoFit/>
          </a:bodyPr>
          <a:lstStyle/>
          <a:p>
            <a:r>
              <a:rPr lang="tr-TR" b="1" dirty="0" smtClean="0">
                <a:solidFill>
                  <a:srgbClr val="FFFF00"/>
                </a:solidFill>
              </a:rPr>
              <a:t>Tütün</a:t>
            </a:r>
          </a:p>
        </p:txBody>
      </p:sp>
      <p:cxnSp>
        <p:nvCxnSpPr>
          <p:cNvPr id="18" name="17 Düz Ok Bağlayıcısı"/>
          <p:cNvCxnSpPr/>
          <p:nvPr/>
        </p:nvCxnSpPr>
        <p:spPr>
          <a:xfrm flipV="1">
            <a:off x="6012160" y="4437112"/>
            <a:ext cx="648072" cy="28803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1" name="20 Düz Ok Bağlayıcısı"/>
          <p:cNvCxnSpPr/>
          <p:nvPr/>
        </p:nvCxnSpPr>
        <p:spPr>
          <a:xfrm>
            <a:off x="6012160" y="5085184"/>
            <a:ext cx="792088"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3" name="22 Düz Ok Bağlayıcısı"/>
          <p:cNvCxnSpPr/>
          <p:nvPr/>
        </p:nvCxnSpPr>
        <p:spPr>
          <a:xfrm>
            <a:off x="6012160" y="5445224"/>
            <a:ext cx="648072" cy="36004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8" name="27 Düz Ok Bağlayıcısı"/>
          <p:cNvCxnSpPr/>
          <p:nvPr/>
        </p:nvCxnSpPr>
        <p:spPr>
          <a:xfrm>
            <a:off x="5580112" y="5445224"/>
            <a:ext cx="0" cy="57606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30" name="29 Düz Ok Bağlayıcısı"/>
          <p:cNvCxnSpPr/>
          <p:nvPr/>
        </p:nvCxnSpPr>
        <p:spPr>
          <a:xfrm>
            <a:off x="4355976" y="5445224"/>
            <a:ext cx="0" cy="57606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amond(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heckerboard(across)">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ox(i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8" presetClass="entr" presetSubtype="16"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diamond(in)">
                                      <p:cBhvr>
                                        <p:cTn id="33" dur="20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anim calcmode="lin" valueType="num">
                                      <p:cBhvr additive="base">
                                        <p:cTn id="38" dur="500" fill="hold"/>
                                        <p:tgtEl>
                                          <p:spTgt spid="18"/>
                                        </p:tgtEl>
                                        <p:attrNameLst>
                                          <p:attrName>ppt_x</p:attrName>
                                        </p:attrNameLst>
                                      </p:cBhvr>
                                      <p:tavLst>
                                        <p:tav tm="0">
                                          <p:val>
                                            <p:strVal val="#ppt_x"/>
                                          </p:val>
                                        </p:tav>
                                        <p:tav tm="100000">
                                          <p:val>
                                            <p:strVal val="#ppt_x"/>
                                          </p:val>
                                        </p:tav>
                                      </p:tavLst>
                                    </p:anim>
                                    <p:anim calcmode="lin" valueType="num">
                                      <p:cBhvr additive="base">
                                        <p:cTn id="39"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 calcmode="lin" valueType="num">
                                      <p:cBhvr additive="base">
                                        <p:cTn id="44" dur="500" fill="hold"/>
                                        <p:tgtEl>
                                          <p:spTgt spid="13"/>
                                        </p:tgtEl>
                                        <p:attrNameLst>
                                          <p:attrName>ppt_x</p:attrName>
                                        </p:attrNameLst>
                                      </p:cBhvr>
                                      <p:tavLst>
                                        <p:tav tm="0">
                                          <p:val>
                                            <p:strVal val="#ppt_x"/>
                                          </p:val>
                                        </p:tav>
                                        <p:tav tm="100000">
                                          <p:val>
                                            <p:strVal val="#ppt_x"/>
                                          </p:val>
                                        </p:tav>
                                      </p:tavLst>
                                    </p:anim>
                                    <p:anim calcmode="lin" valueType="num">
                                      <p:cBhvr additive="base">
                                        <p:cTn id="4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21"/>
                                        </p:tgtEl>
                                        <p:attrNameLst>
                                          <p:attrName>style.visibility</p:attrName>
                                        </p:attrNameLst>
                                      </p:cBhvr>
                                      <p:to>
                                        <p:strVal val="visible"/>
                                      </p:to>
                                    </p:set>
                                    <p:anim calcmode="lin" valueType="num">
                                      <p:cBhvr additive="base">
                                        <p:cTn id="50" dur="500" fill="hold"/>
                                        <p:tgtEl>
                                          <p:spTgt spid="21"/>
                                        </p:tgtEl>
                                        <p:attrNameLst>
                                          <p:attrName>ppt_x</p:attrName>
                                        </p:attrNameLst>
                                      </p:cBhvr>
                                      <p:tavLst>
                                        <p:tav tm="0">
                                          <p:val>
                                            <p:strVal val="#ppt_x"/>
                                          </p:val>
                                        </p:tav>
                                        <p:tav tm="100000">
                                          <p:val>
                                            <p:strVal val="#ppt_x"/>
                                          </p:val>
                                        </p:tav>
                                      </p:tavLst>
                                    </p:anim>
                                    <p:anim calcmode="lin" valueType="num">
                                      <p:cBhvr additive="base">
                                        <p:cTn id="51"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14"/>
                                        </p:tgtEl>
                                        <p:attrNameLst>
                                          <p:attrName>style.visibility</p:attrName>
                                        </p:attrNameLst>
                                      </p:cBhvr>
                                      <p:to>
                                        <p:strVal val="visible"/>
                                      </p:to>
                                    </p:set>
                                    <p:anim calcmode="lin" valueType="num">
                                      <p:cBhvr additive="base">
                                        <p:cTn id="56" dur="500" fill="hold"/>
                                        <p:tgtEl>
                                          <p:spTgt spid="14"/>
                                        </p:tgtEl>
                                        <p:attrNameLst>
                                          <p:attrName>ppt_x</p:attrName>
                                        </p:attrNameLst>
                                      </p:cBhvr>
                                      <p:tavLst>
                                        <p:tav tm="0">
                                          <p:val>
                                            <p:strVal val="#ppt_x"/>
                                          </p:val>
                                        </p:tav>
                                        <p:tav tm="100000">
                                          <p:val>
                                            <p:strVal val="#ppt_x"/>
                                          </p:val>
                                        </p:tav>
                                      </p:tavLst>
                                    </p:anim>
                                    <p:anim calcmode="lin" valueType="num">
                                      <p:cBhvr additive="base">
                                        <p:cTn id="5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23"/>
                                        </p:tgtEl>
                                        <p:attrNameLst>
                                          <p:attrName>style.visibility</p:attrName>
                                        </p:attrNameLst>
                                      </p:cBhvr>
                                      <p:to>
                                        <p:strVal val="visible"/>
                                      </p:to>
                                    </p:set>
                                    <p:anim calcmode="lin" valueType="num">
                                      <p:cBhvr additive="base">
                                        <p:cTn id="62" dur="500" fill="hold"/>
                                        <p:tgtEl>
                                          <p:spTgt spid="23"/>
                                        </p:tgtEl>
                                        <p:attrNameLst>
                                          <p:attrName>ppt_x</p:attrName>
                                        </p:attrNameLst>
                                      </p:cBhvr>
                                      <p:tavLst>
                                        <p:tav tm="0">
                                          <p:val>
                                            <p:strVal val="#ppt_x"/>
                                          </p:val>
                                        </p:tav>
                                        <p:tav tm="100000">
                                          <p:val>
                                            <p:strVal val="#ppt_x"/>
                                          </p:val>
                                        </p:tav>
                                      </p:tavLst>
                                    </p:anim>
                                    <p:anim calcmode="lin" valueType="num">
                                      <p:cBhvr additive="base">
                                        <p:cTn id="63"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11"/>
                                        </p:tgtEl>
                                        <p:attrNameLst>
                                          <p:attrName>style.visibility</p:attrName>
                                        </p:attrNameLst>
                                      </p:cBhvr>
                                      <p:to>
                                        <p:strVal val="visible"/>
                                      </p:to>
                                    </p:set>
                                    <p:anim calcmode="lin" valueType="num">
                                      <p:cBhvr additive="base">
                                        <p:cTn id="68" dur="500" fill="hold"/>
                                        <p:tgtEl>
                                          <p:spTgt spid="11"/>
                                        </p:tgtEl>
                                        <p:attrNameLst>
                                          <p:attrName>ppt_x</p:attrName>
                                        </p:attrNameLst>
                                      </p:cBhvr>
                                      <p:tavLst>
                                        <p:tav tm="0">
                                          <p:val>
                                            <p:strVal val="#ppt_x"/>
                                          </p:val>
                                        </p:tav>
                                        <p:tav tm="100000">
                                          <p:val>
                                            <p:strVal val="#ppt_x"/>
                                          </p:val>
                                        </p:tav>
                                      </p:tavLst>
                                    </p:anim>
                                    <p:anim calcmode="lin" valueType="num">
                                      <p:cBhvr additive="base">
                                        <p:cTn id="6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nodeType="clickEffect">
                                  <p:stCondLst>
                                    <p:cond delay="0"/>
                                  </p:stCondLst>
                                  <p:childTnLst>
                                    <p:set>
                                      <p:cBhvr>
                                        <p:cTn id="73" dur="1" fill="hold">
                                          <p:stCondLst>
                                            <p:cond delay="0"/>
                                          </p:stCondLst>
                                        </p:cTn>
                                        <p:tgtEl>
                                          <p:spTgt spid="30"/>
                                        </p:tgtEl>
                                        <p:attrNameLst>
                                          <p:attrName>style.visibility</p:attrName>
                                        </p:attrNameLst>
                                      </p:cBhvr>
                                      <p:to>
                                        <p:strVal val="visible"/>
                                      </p:to>
                                    </p:set>
                                    <p:anim calcmode="lin" valueType="num">
                                      <p:cBhvr additive="base">
                                        <p:cTn id="74" dur="500" fill="hold"/>
                                        <p:tgtEl>
                                          <p:spTgt spid="30"/>
                                        </p:tgtEl>
                                        <p:attrNameLst>
                                          <p:attrName>ppt_x</p:attrName>
                                        </p:attrNameLst>
                                      </p:cBhvr>
                                      <p:tavLst>
                                        <p:tav tm="0">
                                          <p:val>
                                            <p:strVal val="#ppt_x"/>
                                          </p:val>
                                        </p:tav>
                                        <p:tav tm="100000">
                                          <p:val>
                                            <p:strVal val="#ppt_x"/>
                                          </p:val>
                                        </p:tav>
                                      </p:tavLst>
                                    </p:anim>
                                    <p:anim calcmode="lin" valueType="num">
                                      <p:cBhvr additive="base">
                                        <p:cTn id="75"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grpId="0" nodeType="clickEffect">
                                  <p:stCondLst>
                                    <p:cond delay="0"/>
                                  </p:stCondLst>
                                  <p:childTnLst>
                                    <p:set>
                                      <p:cBhvr>
                                        <p:cTn id="79" dur="1" fill="hold">
                                          <p:stCondLst>
                                            <p:cond delay="0"/>
                                          </p:stCondLst>
                                        </p:cTn>
                                        <p:tgtEl>
                                          <p:spTgt spid="15"/>
                                        </p:tgtEl>
                                        <p:attrNameLst>
                                          <p:attrName>style.visibility</p:attrName>
                                        </p:attrNameLst>
                                      </p:cBhvr>
                                      <p:to>
                                        <p:strVal val="visible"/>
                                      </p:to>
                                    </p:set>
                                    <p:anim calcmode="lin" valueType="num">
                                      <p:cBhvr additive="base">
                                        <p:cTn id="80" dur="500" fill="hold"/>
                                        <p:tgtEl>
                                          <p:spTgt spid="15"/>
                                        </p:tgtEl>
                                        <p:attrNameLst>
                                          <p:attrName>ppt_x</p:attrName>
                                        </p:attrNameLst>
                                      </p:cBhvr>
                                      <p:tavLst>
                                        <p:tav tm="0">
                                          <p:val>
                                            <p:strVal val="#ppt_x"/>
                                          </p:val>
                                        </p:tav>
                                        <p:tav tm="100000">
                                          <p:val>
                                            <p:strVal val="#ppt_x"/>
                                          </p:val>
                                        </p:tav>
                                      </p:tavLst>
                                    </p:anim>
                                    <p:anim calcmode="lin" valueType="num">
                                      <p:cBhvr additive="base">
                                        <p:cTn id="81"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nodeType="clickEffect">
                                  <p:stCondLst>
                                    <p:cond delay="0"/>
                                  </p:stCondLst>
                                  <p:childTnLst>
                                    <p:set>
                                      <p:cBhvr>
                                        <p:cTn id="85" dur="1" fill="hold">
                                          <p:stCondLst>
                                            <p:cond delay="0"/>
                                          </p:stCondLst>
                                        </p:cTn>
                                        <p:tgtEl>
                                          <p:spTgt spid="28"/>
                                        </p:tgtEl>
                                        <p:attrNameLst>
                                          <p:attrName>style.visibility</p:attrName>
                                        </p:attrNameLst>
                                      </p:cBhvr>
                                      <p:to>
                                        <p:strVal val="visible"/>
                                      </p:to>
                                    </p:set>
                                    <p:anim calcmode="lin" valueType="num">
                                      <p:cBhvr additive="base">
                                        <p:cTn id="86" dur="500" fill="hold"/>
                                        <p:tgtEl>
                                          <p:spTgt spid="28"/>
                                        </p:tgtEl>
                                        <p:attrNameLst>
                                          <p:attrName>ppt_x</p:attrName>
                                        </p:attrNameLst>
                                      </p:cBhvr>
                                      <p:tavLst>
                                        <p:tav tm="0">
                                          <p:val>
                                            <p:strVal val="#ppt_x"/>
                                          </p:val>
                                        </p:tav>
                                        <p:tav tm="100000">
                                          <p:val>
                                            <p:strVal val="#ppt_x"/>
                                          </p:val>
                                        </p:tav>
                                      </p:tavLst>
                                    </p:anim>
                                    <p:anim calcmode="lin" valueType="num">
                                      <p:cBhvr additive="base">
                                        <p:cTn id="87"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grpId="0" nodeType="clickEffect">
                                  <p:stCondLst>
                                    <p:cond delay="0"/>
                                  </p:stCondLst>
                                  <p:childTnLst>
                                    <p:set>
                                      <p:cBhvr>
                                        <p:cTn id="91" dur="1" fill="hold">
                                          <p:stCondLst>
                                            <p:cond delay="0"/>
                                          </p:stCondLst>
                                        </p:cTn>
                                        <p:tgtEl>
                                          <p:spTgt spid="16"/>
                                        </p:tgtEl>
                                        <p:attrNameLst>
                                          <p:attrName>style.visibility</p:attrName>
                                        </p:attrNameLst>
                                      </p:cBhvr>
                                      <p:to>
                                        <p:strVal val="visible"/>
                                      </p:to>
                                    </p:set>
                                    <p:anim calcmode="lin" valueType="num">
                                      <p:cBhvr additive="base">
                                        <p:cTn id="92" dur="500" fill="hold"/>
                                        <p:tgtEl>
                                          <p:spTgt spid="16"/>
                                        </p:tgtEl>
                                        <p:attrNameLst>
                                          <p:attrName>ppt_x</p:attrName>
                                        </p:attrNameLst>
                                      </p:cBhvr>
                                      <p:tavLst>
                                        <p:tav tm="0">
                                          <p:val>
                                            <p:strVal val="#ppt_x"/>
                                          </p:val>
                                        </p:tav>
                                        <p:tav tm="100000">
                                          <p:val>
                                            <p:strVal val="#ppt_x"/>
                                          </p:val>
                                        </p:tav>
                                      </p:tavLst>
                                    </p:anim>
                                    <p:anim calcmode="lin" valueType="num">
                                      <p:cBhvr additive="base">
                                        <p:cTn id="9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p:bldP spid="9" grpId="0"/>
      <p:bldP spid="11" grpId="0"/>
      <p:bldP spid="12" grpId="0" animBg="1"/>
      <p:bldP spid="13" grpId="0"/>
      <p:bldP spid="14" grpId="0"/>
      <p:bldP spid="15" grpId="0"/>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powerpoint trainin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pic>
        <p:nvPicPr>
          <p:cNvPr id="48132" name="Picture 4" descr="http://www.sesonline.net/goruntu/cilek.jpg"/>
          <p:cNvPicPr>
            <a:picLocks noChangeAspect="1" noChangeArrowheads="1"/>
          </p:cNvPicPr>
          <p:nvPr/>
        </p:nvPicPr>
        <p:blipFill>
          <a:blip r:embed="rId4" cstate="print"/>
          <a:srcRect/>
          <a:stretch>
            <a:fillRect/>
          </a:stretch>
        </p:blipFill>
        <p:spPr bwMode="auto">
          <a:xfrm>
            <a:off x="5868144" y="4293096"/>
            <a:ext cx="3168352" cy="21602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8436" name="Text Box 7"/>
          <p:cNvSpPr txBox="1">
            <a:spLocks noChangeArrowheads="1"/>
          </p:cNvSpPr>
          <p:nvPr/>
        </p:nvSpPr>
        <p:spPr bwMode="auto">
          <a:xfrm>
            <a:off x="2051050" y="333375"/>
            <a:ext cx="4688656" cy="646331"/>
          </a:xfrm>
          <a:prstGeom prst="rect">
            <a:avLst/>
          </a:prstGeom>
          <a:noFill/>
          <a:ln w="9525">
            <a:noFill/>
            <a:miter lim="800000"/>
            <a:headEnd/>
            <a:tailEnd/>
          </a:ln>
        </p:spPr>
        <p:txBody>
          <a:bodyPr wrap="none">
            <a:spAutoFit/>
          </a:bodyPr>
          <a:lstStyle/>
          <a:p>
            <a:r>
              <a:rPr lang="tr-TR" sz="3600" b="1" dirty="0"/>
              <a:t>B-VİTAMİNİ KULLANIMI</a:t>
            </a:r>
          </a:p>
        </p:txBody>
      </p:sp>
      <p:sp>
        <p:nvSpPr>
          <p:cNvPr id="18437" name="Text Box 8"/>
          <p:cNvSpPr txBox="1">
            <a:spLocks noChangeArrowheads="1"/>
          </p:cNvSpPr>
          <p:nvPr/>
        </p:nvSpPr>
        <p:spPr bwMode="auto">
          <a:xfrm>
            <a:off x="1763688" y="5013176"/>
            <a:ext cx="3486150" cy="1569660"/>
          </a:xfrm>
          <a:prstGeom prst="rect">
            <a:avLst/>
          </a:prstGeom>
          <a:noFill/>
          <a:ln w="9525">
            <a:noFill/>
            <a:miter lim="800000"/>
            <a:headEnd/>
            <a:tailEnd/>
          </a:ln>
        </p:spPr>
        <p:txBody>
          <a:bodyPr>
            <a:spAutoFit/>
          </a:bodyPr>
          <a:lstStyle/>
          <a:p>
            <a:r>
              <a:rPr lang="tr-TR" sz="3200" dirty="0" smtClean="0"/>
              <a:t>     </a:t>
            </a:r>
            <a:r>
              <a:rPr lang="tr-TR" sz="3200" b="1" dirty="0"/>
              <a:t>KORUNMA</a:t>
            </a:r>
          </a:p>
          <a:p>
            <a:r>
              <a:rPr lang="tr-TR" sz="3200" dirty="0"/>
              <a:t>•</a:t>
            </a:r>
            <a:r>
              <a:rPr lang="tr-TR" sz="3200" dirty="0" err="1"/>
              <a:t>Folat</a:t>
            </a:r>
            <a:r>
              <a:rPr lang="tr-TR" sz="3200" dirty="0"/>
              <a:t> ve B </a:t>
            </a:r>
            <a:r>
              <a:rPr lang="tr-TR" sz="3200" dirty="0" smtClean="0"/>
              <a:t>vitamini takviyesi </a:t>
            </a:r>
            <a:endParaRPr lang="tr-TR" sz="3200" dirty="0"/>
          </a:p>
        </p:txBody>
      </p:sp>
      <p:pic>
        <p:nvPicPr>
          <p:cNvPr id="48130" name="Picture 2" descr="http://www.saglik.im/wp-content/uploads/2008/11/48.jpg"/>
          <p:cNvPicPr>
            <a:picLocks noChangeAspect="1" noChangeArrowheads="1"/>
          </p:cNvPicPr>
          <p:nvPr/>
        </p:nvPicPr>
        <p:blipFill>
          <a:blip r:embed="rId5" cstate="print"/>
          <a:srcRect/>
          <a:stretch>
            <a:fillRect/>
          </a:stretch>
        </p:blipFill>
        <p:spPr bwMode="auto">
          <a:xfrm>
            <a:off x="251520" y="1988840"/>
            <a:ext cx="2987824" cy="22408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6 Dikdörtgen"/>
          <p:cNvSpPr/>
          <p:nvPr/>
        </p:nvSpPr>
        <p:spPr>
          <a:xfrm>
            <a:off x="3923928" y="1196752"/>
            <a:ext cx="4572000" cy="2554545"/>
          </a:xfrm>
          <a:prstGeom prst="rect">
            <a:avLst/>
          </a:prstGeom>
        </p:spPr>
        <p:txBody>
          <a:bodyPr>
            <a:spAutoFit/>
          </a:bodyPr>
          <a:lstStyle/>
          <a:p>
            <a:r>
              <a:rPr lang="tr-TR" sz="3200" dirty="0" smtClean="0"/>
              <a:t> </a:t>
            </a:r>
            <a:r>
              <a:rPr lang="tr-TR" sz="3200" b="1" dirty="0" smtClean="0"/>
              <a:t>GENLER</a:t>
            </a:r>
          </a:p>
          <a:p>
            <a:r>
              <a:rPr lang="tr-TR" sz="3200" dirty="0" smtClean="0"/>
              <a:t>   • MTHFR</a:t>
            </a:r>
          </a:p>
          <a:p>
            <a:r>
              <a:rPr lang="tr-TR" sz="3200" dirty="0" smtClean="0"/>
              <a:t>   • MTR</a:t>
            </a:r>
          </a:p>
          <a:p>
            <a:r>
              <a:rPr lang="tr-TR" sz="3200" dirty="0" smtClean="0"/>
              <a:t>   • MS-MTRR</a:t>
            </a:r>
          </a:p>
          <a:p>
            <a:r>
              <a:rPr lang="tr-TR" sz="3200" dirty="0" smtClean="0"/>
              <a:t>   • CBS</a:t>
            </a:r>
            <a:endParaRPr lang="tr-T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8436"/>
                                        </p:tgtEl>
                                        <p:attrNameLst>
                                          <p:attrName>style.visibility</p:attrName>
                                        </p:attrNameLst>
                                      </p:cBhvr>
                                      <p:to>
                                        <p:strVal val="visible"/>
                                      </p:to>
                                    </p:set>
                                    <p:anim calcmode="lin" valueType="num">
                                      <p:cBhvr>
                                        <p:cTn id="7" dur="1000" fill="hold"/>
                                        <p:tgtEl>
                                          <p:spTgt spid="18436"/>
                                        </p:tgtEl>
                                        <p:attrNameLst>
                                          <p:attrName>ppt_w</p:attrName>
                                        </p:attrNameLst>
                                      </p:cBhvr>
                                      <p:tavLst>
                                        <p:tav tm="0">
                                          <p:val>
                                            <p:strVal val="#ppt_w*0.70"/>
                                          </p:val>
                                        </p:tav>
                                        <p:tav tm="100000">
                                          <p:val>
                                            <p:strVal val="#ppt_w"/>
                                          </p:val>
                                        </p:tav>
                                      </p:tavLst>
                                    </p:anim>
                                    <p:anim calcmode="lin" valueType="num">
                                      <p:cBhvr>
                                        <p:cTn id="8" dur="1000" fill="hold"/>
                                        <p:tgtEl>
                                          <p:spTgt spid="18436"/>
                                        </p:tgtEl>
                                        <p:attrNameLst>
                                          <p:attrName>ppt_h</p:attrName>
                                        </p:attrNameLst>
                                      </p:cBhvr>
                                      <p:tavLst>
                                        <p:tav tm="0">
                                          <p:val>
                                            <p:strVal val="#ppt_h"/>
                                          </p:val>
                                        </p:tav>
                                        <p:tav tm="100000">
                                          <p:val>
                                            <p:strVal val="#ppt_h"/>
                                          </p:val>
                                        </p:tav>
                                      </p:tavLst>
                                    </p:anim>
                                    <p:animEffect transition="in" filter="fade">
                                      <p:cBhvr>
                                        <p:cTn id="9" dur="1000"/>
                                        <p:tgtEl>
                                          <p:spTgt spid="18436"/>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8437"/>
                                        </p:tgtEl>
                                        <p:attrNameLst>
                                          <p:attrName>style.visibility</p:attrName>
                                        </p:attrNameLst>
                                      </p:cBhvr>
                                      <p:to>
                                        <p:strVal val="visible"/>
                                      </p:to>
                                    </p:set>
                                    <p:anim calcmode="lin" valueType="num">
                                      <p:cBhvr additive="base">
                                        <p:cTn id="20" dur="500" fill="hold"/>
                                        <p:tgtEl>
                                          <p:spTgt spid="18437"/>
                                        </p:tgtEl>
                                        <p:attrNameLst>
                                          <p:attrName>ppt_x</p:attrName>
                                        </p:attrNameLst>
                                      </p:cBhvr>
                                      <p:tavLst>
                                        <p:tav tm="0">
                                          <p:val>
                                            <p:strVal val="#ppt_x"/>
                                          </p:val>
                                        </p:tav>
                                        <p:tav tm="100000">
                                          <p:val>
                                            <p:strVal val="#ppt_x"/>
                                          </p:val>
                                        </p:tav>
                                      </p:tavLst>
                                    </p:anim>
                                    <p:anim calcmode="lin" valueType="num">
                                      <p:cBhvr additive="base">
                                        <p:cTn id="21" dur="500" fill="hold"/>
                                        <p:tgtEl>
                                          <p:spTgt spid="18437"/>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nodeType="clickEffect">
                                  <p:stCondLst>
                                    <p:cond delay="0"/>
                                  </p:stCondLst>
                                  <p:childTnLst>
                                    <p:set>
                                      <p:cBhvr>
                                        <p:cTn id="25" dur="1" fill="hold">
                                          <p:stCondLst>
                                            <p:cond delay="0"/>
                                          </p:stCondLst>
                                        </p:cTn>
                                        <p:tgtEl>
                                          <p:spTgt spid="48130"/>
                                        </p:tgtEl>
                                        <p:attrNameLst>
                                          <p:attrName>style.visibility</p:attrName>
                                        </p:attrNameLst>
                                      </p:cBhvr>
                                      <p:to>
                                        <p:strVal val="visible"/>
                                      </p:to>
                                    </p:set>
                                    <p:anim calcmode="lin" valueType="num">
                                      <p:cBhvr>
                                        <p:cTn id="26" dur="1000" fill="hold"/>
                                        <p:tgtEl>
                                          <p:spTgt spid="48130"/>
                                        </p:tgtEl>
                                        <p:attrNameLst>
                                          <p:attrName>ppt_w</p:attrName>
                                        </p:attrNameLst>
                                      </p:cBhvr>
                                      <p:tavLst>
                                        <p:tav tm="0">
                                          <p:val>
                                            <p:strVal val="#ppt_w*0.70"/>
                                          </p:val>
                                        </p:tav>
                                        <p:tav tm="100000">
                                          <p:val>
                                            <p:strVal val="#ppt_w"/>
                                          </p:val>
                                        </p:tav>
                                      </p:tavLst>
                                    </p:anim>
                                    <p:anim calcmode="lin" valueType="num">
                                      <p:cBhvr>
                                        <p:cTn id="27" dur="1000" fill="hold"/>
                                        <p:tgtEl>
                                          <p:spTgt spid="48130"/>
                                        </p:tgtEl>
                                        <p:attrNameLst>
                                          <p:attrName>ppt_h</p:attrName>
                                        </p:attrNameLst>
                                      </p:cBhvr>
                                      <p:tavLst>
                                        <p:tav tm="0">
                                          <p:val>
                                            <p:strVal val="#ppt_h"/>
                                          </p:val>
                                        </p:tav>
                                        <p:tav tm="100000">
                                          <p:val>
                                            <p:strVal val="#ppt_h"/>
                                          </p:val>
                                        </p:tav>
                                      </p:tavLst>
                                    </p:anim>
                                    <p:animEffect transition="in" filter="fade">
                                      <p:cBhvr>
                                        <p:cTn id="28" dur="1000"/>
                                        <p:tgtEl>
                                          <p:spTgt spid="48130"/>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nodeType="clickEffect">
                                  <p:stCondLst>
                                    <p:cond delay="0"/>
                                  </p:stCondLst>
                                  <p:childTnLst>
                                    <p:set>
                                      <p:cBhvr>
                                        <p:cTn id="32" dur="1" fill="hold">
                                          <p:stCondLst>
                                            <p:cond delay="0"/>
                                          </p:stCondLst>
                                        </p:cTn>
                                        <p:tgtEl>
                                          <p:spTgt spid="48132"/>
                                        </p:tgtEl>
                                        <p:attrNameLst>
                                          <p:attrName>style.visibility</p:attrName>
                                        </p:attrNameLst>
                                      </p:cBhvr>
                                      <p:to>
                                        <p:strVal val="visible"/>
                                      </p:to>
                                    </p:set>
                                    <p:anim calcmode="lin" valueType="num">
                                      <p:cBhvr>
                                        <p:cTn id="33" dur="1000" fill="hold"/>
                                        <p:tgtEl>
                                          <p:spTgt spid="48132"/>
                                        </p:tgtEl>
                                        <p:attrNameLst>
                                          <p:attrName>ppt_w</p:attrName>
                                        </p:attrNameLst>
                                      </p:cBhvr>
                                      <p:tavLst>
                                        <p:tav tm="0">
                                          <p:val>
                                            <p:strVal val="#ppt_w*0.70"/>
                                          </p:val>
                                        </p:tav>
                                        <p:tav tm="100000">
                                          <p:val>
                                            <p:strVal val="#ppt_w"/>
                                          </p:val>
                                        </p:tav>
                                      </p:tavLst>
                                    </p:anim>
                                    <p:anim calcmode="lin" valueType="num">
                                      <p:cBhvr>
                                        <p:cTn id="34" dur="1000" fill="hold"/>
                                        <p:tgtEl>
                                          <p:spTgt spid="48132"/>
                                        </p:tgtEl>
                                        <p:attrNameLst>
                                          <p:attrName>ppt_h</p:attrName>
                                        </p:attrNameLst>
                                      </p:cBhvr>
                                      <p:tavLst>
                                        <p:tav tm="0">
                                          <p:val>
                                            <p:strVal val="#ppt_h"/>
                                          </p:val>
                                        </p:tav>
                                        <p:tav tm="100000">
                                          <p:val>
                                            <p:strVal val="#ppt_h"/>
                                          </p:val>
                                        </p:tav>
                                      </p:tavLst>
                                    </p:anim>
                                    <p:animEffect transition="in" filter="fade">
                                      <p:cBhvr>
                                        <p:cTn id="35" dur="1000"/>
                                        <p:tgtEl>
                                          <p:spTgt spid="48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p:bldP spid="18437"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powerpoint trainin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sp>
        <p:nvSpPr>
          <p:cNvPr id="19460" name="Text Box 7"/>
          <p:cNvSpPr txBox="1">
            <a:spLocks noChangeArrowheads="1"/>
          </p:cNvSpPr>
          <p:nvPr/>
        </p:nvSpPr>
        <p:spPr bwMode="auto">
          <a:xfrm>
            <a:off x="3255963" y="561975"/>
            <a:ext cx="184150" cy="641350"/>
          </a:xfrm>
          <a:prstGeom prst="rect">
            <a:avLst/>
          </a:prstGeom>
          <a:noFill/>
          <a:ln w="9525">
            <a:noFill/>
            <a:miter lim="800000"/>
            <a:headEnd/>
            <a:tailEnd/>
          </a:ln>
        </p:spPr>
        <p:txBody>
          <a:bodyPr wrap="none">
            <a:spAutoFit/>
          </a:bodyPr>
          <a:lstStyle/>
          <a:p>
            <a:endParaRPr lang="en-US" sz="3600" b="1">
              <a:solidFill>
                <a:schemeClr val="bg1"/>
              </a:solidFill>
              <a:latin typeface="Times New Roman" pitchFamily="18" charset="0"/>
            </a:endParaRPr>
          </a:p>
        </p:txBody>
      </p:sp>
      <p:sp>
        <p:nvSpPr>
          <p:cNvPr id="19461" name="Text Box 8"/>
          <p:cNvSpPr txBox="1">
            <a:spLocks noChangeArrowheads="1"/>
          </p:cNvSpPr>
          <p:nvPr/>
        </p:nvSpPr>
        <p:spPr bwMode="auto">
          <a:xfrm>
            <a:off x="2771800" y="332656"/>
            <a:ext cx="3739870" cy="646331"/>
          </a:xfrm>
          <a:prstGeom prst="rect">
            <a:avLst/>
          </a:prstGeom>
          <a:noFill/>
          <a:ln w="9525">
            <a:noFill/>
            <a:miter lim="800000"/>
            <a:headEnd/>
            <a:tailEnd/>
          </a:ln>
        </p:spPr>
        <p:txBody>
          <a:bodyPr wrap="none">
            <a:spAutoFit/>
          </a:bodyPr>
          <a:lstStyle/>
          <a:p>
            <a:r>
              <a:rPr lang="tr-TR" sz="3600" b="1" dirty="0"/>
              <a:t>DETOKSİFİKASYON</a:t>
            </a:r>
          </a:p>
        </p:txBody>
      </p:sp>
      <p:sp>
        <p:nvSpPr>
          <p:cNvPr id="19462" name="Text Box 9"/>
          <p:cNvSpPr txBox="1">
            <a:spLocks noChangeArrowheads="1"/>
          </p:cNvSpPr>
          <p:nvPr/>
        </p:nvSpPr>
        <p:spPr bwMode="auto">
          <a:xfrm>
            <a:off x="5508104" y="4509120"/>
            <a:ext cx="3251403" cy="156966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spAutoFit/>
          </a:bodyPr>
          <a:lstStyle/>
          <a:p>
            <a:r>
              <a:rPr lang="tr-TR" sz="3200" dirty="0"/>
              <a:t>	</a:t>
            </a:r>
            <a:r>
              <a:rPr lang="tr-TR" sz="3200" b="1" dirty="0" smtClean="0"/>
              <a:t>KORUNMA</a:t>
            </a:r>
            <a:endParaRPr lang="tr-TR" sz="3200" b="1" dirty="0"/>
          </a:p>
          <a:p>
            <a:pPr>
              <a:buFont typeface="Wingdings" pitchFamily="2" charset="2"/>
              <a:buChar char="ü"/>
            </a:pPr>
            <a:r>
              <a:rPr lang="tr-TR" sz="3200" dirty="0" err="1" smtClean="0"/>
              <a:t>Brasika</a:t>
            </a:r>
            <a:r>
              <a:rPr lang="tr-TR" sz="3200" dirty="0" smtClean="0"/>
              <a:t> </a:t>
            </a:r>
            <a:r>
              <a:rPr lang="tr-TR" sz="3200" dirty="0"/>
              <a:t>sebzeleri</a:t>
            </a:r>
          </a:p>
          <a:p>
            <a:pPr>
              <a:buFont typeface="Wingdings" pitchFamily="2" charset="2"/>
              <a:buChar char="ü"/>
            </a:pPr>
            <a:r>
              <a:rPr lang="tr-TR" sz="3200" dirty="0" err="1" smtClean="0"/>
              <a:t>Alium</a:t>
            </a:r>
            <a:r>
              <a:rPr lang="tr-TR" sz="3200" dirty="0" smtClean="0"/>
              <a:t> </a:t>
            </a:r>
            <a:r>
              <a:rPr lang="tr-TR" sz="3200" dirty="0"/>
              <a:t>sebzeleri</a:t>
            </a:r>
          </a:p>
        </p:txBody>
      </p:sp>
      <p:pic>
        <p:nvPicPr>
          <p:cNvPr id="45058" name="Picture 2" descr="http://img.webme.com/pic/n/neste/sebze18.jpg"/>
          <p:cNvPicPr>
            <a:picLocks noChangeAspect="1" noChangeArrowheads="1"/>
          </p:cNvPicPr>
          <p:nvPr/>
        </p:nvPicPr>
        <p:blipFill>
          <a:blip r:embed="rId4" cstate="print"/>
          <a:srcRect/>
          <a:stretch>
            <a:fillRect/>
          </a:stretch>
        </p:blipFill>
        <p:spPr bwMode="auto">
          <a:xfrm>
            <a:off x="5724128" y="1268760"/>
            <a:ext cx="3197418" cy="2376264"/>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45060" name="Picture 4" descr="http://www.dogaldiyet.org/wp-content/uploads/2011/10/sogan.jpg"/>
          <p:cNvPicPr>
            <a:picLocks noChangeAspect="1" noChangeArrowheads="1"/>
          </p:cNvPicPr>
          <p:nvPr/>
        </p:nvPicPr>
        <p:blipFill>
          <a:blip r:embed="rId5" cstate="print"/>
          <a:srcRect/>
          <a:stretch>
            <a:fillRect/>
          </a:stretch>
        </p:blipFill>
        <p:spPr bwMode="auto">
          <a:xfrm>
            <a:off x="107504" y="4074368"/>
            <a:ext cx="2667000" cy="26670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8" name="7 Dikdörtgen"/>
          <p:cNvSpPr/>
          <p:nvPr/>
        </p:nvSpPr>
        <p:spPr>
          <a:xfrm>
            <a:off x="395536" y="1412776"/>
            <a:ext cx="4572000" cy="2062103"/>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r>
              <a:rPr lang="tr-TR" sz="3200" b="1" dirty="0" smtClean="0"/>
              <a:t>GENLER</a:t>
            </a:r>
          </a:p>
          <a:p>
            <a:pPr>
              <a:buFont typeface="Wingdings" pitchFamily="2" charset="2"/>
              <a:buChar char="ü"/>
            </a:pPr>
            <a:r>
              <a:rPr lang="tr-TR" sz="3200" dirty="0" smtClean="0"/>
              <a:t>GSTM1</a:t>
            </a:r>
          </a:p>
          <a:p>
            <a:pPr>
              <a:buFont typeface="Wingdings" pitchFamily="2" charset="2"/>
              <a:buChar char="ü"/>
            </a:pPr>
            <a:r>
              <a:rPr lang="tr-TR" sz="3200" dirty="0" smtClean="0"/>
              <a:t>GSTT1</a:t>
            </a:r>
          </a:p>
          <a:p>
            <a:pPr>
              <a:buFont typeface="Wingdings" pitchFamily="2" charset="2"/>
              <a:buChar char="ü"/>
            </a:pPr>
            <a:r>
              <a:rPr lang="tr-TR" sz="3200" dirty="0" smtClean="0"/>
              <a:t>GSTP1</a:t>
            </a:r>
            <a:endParaRPr lang="tr-T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9461"/>
                                        </p:tgtEl>
                                        <p:attrNameLst>
                                          <p:attrName>style.visibility</p:attrName>
                                        </p:attrNameLst>
                                      </p:cBhvr>
                                      <p:to>
                                        <p:strVal val="visible"/>
                                      </p:to>
                                    </p:set>
                                    <p:anim calcmode="lin" valueType="num">
                                      <p:cBhvr>
                                        <p:cTn id="7" dur="1000" fill="hold"/>
                                        <p:tgtEl>
                                          <p:spTgt spid="19461"/>
                                        </p:tgtEl>
                                        <p:attrNameLst>
                                          <p:attrName>ppt_w</p:attrName>
                                        </p:attrNameLst>
                                      </p:cBhvr>
                                      <p:tavLst>
                                        <p:tav tm="0">
                                          <p:val>
                                            <p:strVal val="#ppt_w*0.70"/>
                                          </p:val>
                                        </p:tav>
                                        <p:tav tm="100000">
                                          <p:val>
                                            <p:strVal val="#ppt_w"/>
                                          </p:val>
                                        </p:tav>
                                      </p:tavLst>
                                    </p:anim>
                                    <p:anim calcmode="lin" valueType="num">
                                      <p:cBhvr>
                                        <p:cTn id="8" dur="1000" fill="hold"/>
                                        <p:tgtEl>
                                          <p:spTgt spid="19461"/>
                                        </p:tgtEl>
                                        <p:attrNameLst>
                                          <p:attrName>ppt_h</p:attrName>
                                        </p:attrNameLst>
                                      </p:cBhvr>
                                      <p:tavLst>
                                        <p:tav tm="0">
                                          <p:val>
                                            <p:strVal val="#ppt_h"/>
                                          </p:val>
                                        </p:tav>
                                        <p:tav tm="100000">
                                          <p:val>
                                            <p:strVal val="#ppt_h"/>
                                          </p:val>
                                        </p:tav>
                                      </p:tavLst>
                                    </p:anim>
                                    <p:animEffect transition="in" filter="fade">
                                      <p:cBhvr>
                                        <p:cTn id="9" dur="1000"/>
                                        <p:tgtEl>
                                          <p:spTgt spid="19461"/>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9462"/>
                                        </p:tgtEl>
                                        <p:attrNameLst>
                                          <p:attrName>style.visibility</p:attrName>
                                        </p:attrNameLst>
                                      </p:cBhvr>
                                      <p:to>
                                        <p:strVal val="visible"/>
                                      </p:to>
                                    </p:set>
                                    <p:animEffect transition="in" filter="blinds(horizontal)">
                                      <p:cBhvr>
                                        <p:cTn id="20" dur="500"/>
                                        <p:tgtEl>
                                          <p:spTgt spid="19462"/>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45060"/>
                                        </p:tgtEl>
                                        <p:attrNameLst>
                                          <p:attrName>style.visibility</p:attrName>
                                        </p:attrNameLst>
                                      </p:cBhvr>
                                      <p:to>
                                        <p:strVal val="visible"/>
                                      </p:to>
                                    </p:set>
                                    <p:animEffect transition="in" filter="box(in)">
                                      <p:cBhvr>
                                        <p:cTn id="25" dur="500"/>
                                        <p:tgtEl>
                                          <p:spTgt spid="45060"/>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nodeType="clickEffect">
                                  <p:stCondLst>
                                    <p:cond delay="0"/>
                                  </p:stCondLst>
                                  <p:childTnLst>
                                    <p:set>
                                      <p:cBhvr>
                                        <p:cTn id="29" dur="1" fill="hold">
                                          <p:stCondLst>
                                            <p:cond delay="0"/>
                                          </p:stCondLst>
                                        </p:cTn>
                                        <p:tgtEl>
                                          <p:spTgt spid="45058"/>
                                        </p:tgtEl>
                                        <p:attrNameLst>
                                          <p:attrName>style.visibility</p:attrName>
                                        </p:attrNameLst>
                                      </p:cBhvr>
                                      <p:to>
                                        <p:strVal val="visible"/>
                                      </p:to>
                                    </p:set>
                                    <p:animEffect transition="in" filter="box(in)">
                                      <p:cBhvr>
                                        <p:cTn id="30" dur="500"/>
                                        <p:tgtEl>
                                          <p:spTgt spid="450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P spid="19462" grpId="0" animBg="1"/>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powerpoint trainin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pic>
        <p:nvPicPr>
          <p:cNvPr id="43010" name="Picture 2" descr="Bir Sepet Dolusu Sebze"/>
          <p:cNvPicPr>
            <a:picLocks noChangeAspect="1" noChangeArrowheads="1"/>
          </p:cNvPicPr>
          <p:nvPr/>
        </p:nvPicPr>
        <p:blipFill>
          <a:blip r:embed="rId4" cstate="print"/>
          <a:srcRect/>
          <a:stretch>
            <a:fillRect/>
          </a:stretch>
        </p:blipFill>
        <p:spPr bwMode="auto">
          <a:xfrm>
            <a:off x="755576" y="1268760"/>
            <a:ext cx="3936438" cy="2952328"/>
          </a:xfrm>
          <a:prstGeom prst="rect">
            <a:avLst/>
          </a:prstGeom>
          <a:ln>
            <a:noFill/>
          </a:ln>
          <a:effectLst>
            <a:softEdge rad="112500"/>
          </a:effectLst>
        </p:spPr>
      </p:pic>
      <p:sp>
        <p:nvSpPr>
          <p:cNvPr id="20484" name="Text Box 7"/>
          <p:cNvSpPr txBox="1">
            <a:spLocks noChangeArrowheads="1"/>
          </p:cNvSpPr>
          <p:nvPr/>
        </p:nvSpPr>
        <p:spPr bwMode="auto">
          <a:xfrm>
            <a:off x="2143678" y="404813"/>
            <a:ext cx="4732578" cy="646331"/>
          </a:xfrm>
          <a:prstGeom prst="rect">
            <a:avLst/>
          </a:prstGeom>
          <a:noFill/>
          <a:ln w="9525">
            <a:noFill/>
            <a:miter lim="800000"/>
            <a:headEnd/>
            <a:tailEnd/>
          </a:ln>
        </p:spPr>
        <p:txBody>
          <a:bodyPr wrap="none">
            <a:spAutoFit/>
          </a:bodyPr>
          <a:lstStyle/>
          <a:p>
            <a:r>
              <a:rPr lang="tr-TR" sz="3600" b="1" dirty="0"/>
              <a:t>ANTİOKSİDAN AKTİVİTE</a:t>
            </a:r>
          </a:p>
        </p:txBody>
      </p:sp>
      <p:sp>
        <p:nvSpPr>
          <p:cNvPr id="20485" name="Text Box 8"/>
          <p:cNvSpPr txBox="1">
            <a:spLocks noChangeArrowheads="1"/>
          </p:cNvSpPr>
          <p:nvPr/>
        </p:nvSpPr>
        <p:spPr bwMode="auto">
          <a:xfrm>
            <a:off x="5965253" y="1522527"/>
            <a:ext cx="1919115" cy="2554545"/>
          </a:xfrm>
          <a:prstGeom prst="rect">
            <a:avLst/>
          </a:prstGeom>
          <a:ln>
            <a:headEnd/>
            <a:tailEnd/>
          </a:ln>
        </p:spPr>
        <p:style>
          <a:lnRef idx="3">
            <a:schemeClr val="lt1"/>
          </a:lnRef>
          <a:fillRef idx="1">
            <a:schemeClr val="accent6"/>
          </a:fillRef>
          <a:effectRef idx="1">
            <a:schemeClr val="accent6"/>
          </a:effectRef>
          <a:fontRef idx="minor">
            <a:schemeClr val="lt1"/>
          </a:fontRef>
        </p:style>
        <p:txBody>
          <a:bodyPr wrap="none">
            <a:spAutoFit/>
          </a:bodyPr>
          <a:lstStyle/>
          <a:p>
            <a:r>
              <a:rPr lang="tr-TR" sz="3200" b="1" dirty="0">
                <a:latin typeface="Times New Roman" pitchFamily="18" charset="0"/>
              </a:rPr>
              <a:t>GENLER</a:t>
            </a:r>
          </a:p>
          <a:p>
            <a:r>
              <a:rPr lang="tr-TR" sz="3200" dirty="0">
                <a:latin typeface="Times New Roman" pitchFamily="18" charset="0"/>
              </a:rPr>
              <a:t>• GSTM1</a:t>
            </a:r>
          </a:p>
          <a:p>
            <a:r>
              <a:rPr lang="tr-TR" sz="3200" dirty="0">
                <a:latin typeface="Times New Roman" pitchFamily="18" charset="0"/>
              </a:rPr>
              <a:t>• GSTT1</a:t>
            </a:r>
          </a:p>
          <a:p>
            <a:r>
              <a:rPr lang="tr-TR" sz="3200" dirty="0">
                <a:latin typeface="Times New Roman" pitchFamily="18" charset="0"/>
              </a:rPr>
              <a:t>• GSTP1</a:t>
            </a:r>
          </a:p>
          <a:p>
            <a:r>
              <a:rPr lang="tr-TR" sz="3200" dirty="0">
                <a:latin typeface="Times New Roman" pitchFamily="18" charset="0"/>
              </a:rPr>
              <a:t>• </a:t>
            </a:r>
            <a:r>
              <a:rPr lang="tr-TR" sz="3200" dirty="0" err="1">
                <a:latin typeface="Times New Roman" pitchFamily="18" charset="0"/>
              </a:rPr>
              <a:t>MnSOD</a:t>
            </a:r>
            <a:endParaRPr lang="tr-TR" sz="3200" dirty="0">
              <a:latin typeface="Times New Roman" pitchFamily="18" charset="0"/>
            </a:endParaRPr>
          </a:p>
        </p:txBody>
      </p:sp>
      <p:sp>
        <p:nvSpPr>
          <p:cNvPr id="20486" name="Text Box 9"/>
          <p:cNvSpPr txBox="1">
            <a:spLocks noChangeArrowheads="1"/>
          </p:cNvSpPr>
          <p:nvPr/>
        </p:nvSpPr>
        <p:spPr bwMode="auto">
          <a:xfrm>
            <a:off x="1403648" y="4725144"/>
            <a:ext cx="3144837" cy="1570038"/>
          </a:xfrm>
          <a:prstGeom prst="rect">
            <a:avLst/>
          </a:prstGeom>
          <a:ln>
            <a:headEnd/>
            <a:tailEnd/>
          </a:ln>
        </p:spPr>
        <p:style>
          <a:lnRef idx="3">
            <a:schemeClr val="lt1"/>
          </a:lnRef>
          <a:fillRef idx="1">
            <a:schemeClr val="accent6"/>
          </a:fillRef>
          <a:effectRef idx="1">
            <a:schemeClr val="accent6"/>
          </a:effectRef>
          <a:fontRef idx="minor">
            <a:schemeClr val="lt1"/>
          </a:fontRef>
        </p:style>
        <p:txBody>
          <a:bodyPr wrap="none">
            <a:spAutoFit/>
          </a:bodyPr>
          <a:lstStyle/>
          <a:p>
            <a:r>
              <a:rPr lang="tr-TR" sz="3200" b="1" dirty="0">
                <a:latin typeface="Times New Roman" pitchFamily="18" charset="0"/>
              </a:rPr>
              <a:t>   KORUNMA</a:t>
            </a:r>
          </a:p>
          <a:p>
            <a:r>
              <a:rPr lang="tr-TR" sz="3200" dirty="0">
                <a:latin typeface="Times New Roman" pitchFamily="18" charset="0"/>
              </a:rPr>
              <a:t>• </a:t>
            </a:r>
            <a:r>
              <a:rPr lang="tr-TR" sz="3200" b="1" dirty="0">
                <a:latin typeface="Times New Roman" pitchFamily="18" charset="0"/>
              </a:rPr>
              <a:t>Antioksidan</a:t>
            </a:r>
          </a:p>
          <a:p>
            <a:r>
              <a:rPr lang="tr-TR" sz="3200" dirty="0">
                <a:latin typeface="Times New Roman" pitchFamily="18" charset="0"/>
              </a:rPr>
              <a:t>• </a:t>
            </a:r>
            <a:r>
              <a:rPr lang="tr-TR" sz="3200" b="1" dirty="0">
                <a:latin typeface="Times New Roman" pitchFamily="18" charset="0"/>
              </a:rPr>
              <a:t>Sebze ve meyve</a:t>
            </a:r>
          </a:p>
        </p:txBody>
      </p:sp>
      <p:pic>
        <p:nvPicPr>
          <p:cNvPr id="43012" name="Picture 4" descr="Meyve ve Sebzelerin Faydaları">
            <a:hlinkClick r:id="rId5"/>
          </p:cNvPr>
          <p:cNvPicPr>
            <a:picLocks noChangeAspect="1" noChangeArrowheads="1"/>
          </p:cNvPicPr>
          <p:nvPr/>
        </p:nvPicPr>
        <p:blipFill>
          <a:blip r:embed="rId6" cstate="print"/>
          <a:srcRect/>
          <a:stretch>
            <a:fillRect/>
          </a:stretch>
        </p:blipFill>
        <p:spPr bwMode="auto">
          <a:xfrm>
            <a:off x="5514410" y="4437112"/>
            <a:ext cx="2977302" cy="2282949"/>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0484"/>
                                        </p:tgtEl>
                                        <p:attrNameLst>
                                          <p:attrName>style.visibility</p:attrName>
                                        </p:attrNameLst>
                                      </p:cBhvr>
                                      <p:to>
                                        <p:strVal val="visible"/>
                                      </p:to>
                                    </p:set>
                                    <p:anim calcmode="lin" valueType="num">
                                      <p:cBhvr>
                                        <p:cTn id="7" dur="1000" fill="hold"/>
                                        <p:tgtEl>
                                          <p:spTgt spid="20484"/>
                                        </p:tgtEl>
                                        <p:attrNameLst>
                                          <p:attrName>ppt_w</p:attrName>
                                        </p:attrNameLst>
                                      </p:cBhvr>
                                      <p:tavLst>
                                        <p:tav tm="0">
                                          <p:val>
                                            <p:strVal val="#ppt_w*0.70"/>
                                          </p:val>
                                        </p:tav>
                                        <p:tav tm="100000">
                                          <p:val>
                                            <p:strVal val="#ppt_w"/>
                                          </p:val>
                                        </p:tav>
                                      </p:tavLst>
                                    </p:anim>
                                    <p:anim calcmode="lin" valueType="num">
                                      <p:cBhvr>
                                        <p:cTn id="8" dur="1000" fill="hold"/>
                                        <p:tgtEl>
                                          <p:spTgt spid="20484"/>
                                        </p:tgtEl>
                                        <p:attrNameLst>
                                          <p:attrName>ppt_h</p:attrName>
                                        </p:attrNameLst>
                                      </p:cBhvr>
                                      <p:tavLst>
                                        <p:tav tm="0">
                                          <p:val>
                                            <p:strVal val="#ppt_h"/>
                                          </p:val>
                                        </p:tav>
                                        <p:tav tm="100000">
                                          <p:val>
                                            <p:strVal val="#ppt_h"/>
                                          </p:val>
                                        </p:tav>
                                      </p:tavLst>
                                    </p:anim>
                                    <p:animEffect transition="in" filter="fade">
                                      <p:cBhvr>
                                        <p:cTn id="9" dur="1000"/>
                                        <p:tgtEl>
                                          <p:spTgt spid="2048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0485"/>
                                        </p:tgtEl>
                                        <p:attrNameLst>
                                          <p:attrName>style.visibility</p:attrName>
                                        </p:attrNameLst>
                                      </p:cBhvr>
                                      <p:to>
                                        <p:strVal val="visible"/>
                                      </p:to>
                                    </p:set>
                                    <p:anim calcmode="lin" valueType="num">
                                      <p:cBhvr additive="base">
                                        <p:cTn id="14" dur="500" fill="hold"/>
                                        <p:tgtEl>
                                          <p:spTgt spid="20485"/>
                                        </p:tgtEl>
                                        <p:attrNameLst>
                                          <p:attrName>ppt_x</p:attrName>
                                        </p:attrNameLst>
                                      </p:cBhvr>
                                      <p:tavLst>
                                        <p:tav tm="0">
                                          <p:val>
                                            <p:strVal val="#ppt_x"/>
                                          </p:val>
                                        </p:tav>
                                        <p:tav tm="100000">
                                          <p:val>
                                            <p:strVal val="#ppt_x"/>
                                          </p:val>
                                        </p:tav>
                                      </p:tavLst>
                                    </p:anim>
                                    <p:anim calcmode="lin" valueType="num">
                                      <p:cBhvr additive="base">
                                        <p:cTn id="15" dur="500" fill="hold"/>
                                        <p:tgtEl>
                                          <p:spTgt spid="2048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0486"/>
                                        </p:tgtEl>
                                        <p:attrNameLst>
                                          <p:attrName>style.visibility</p:attrName>
                                        </p:attrNameLst>
                                      </p:cBhvr>
                                      <p:to>
                                        <p:strVal val="visible"/>
                                      </p:to>
                                    </p:set>
                                    <p:anim calcmode="lin" valueType="num">
                                      <p:cBhvr additive="base">
                                        <p:cTn id="20" dur="500" fill="hold"/>
                                        <p:tgtEl>
                                          <p:spTgt spid="20486"/>
                                        </p:tgtEl>
                                        <p:attrNameLst>
                                          <p:attrName>ppt_x</p:attrName>
                                        </p:attrNameLst>
                                      </p:cBhvr>
                                      <p:tavLst>
                                        <p:tav tm="0">
                                          <p:val>
                                            <p:strVal val="#ppt_x"/>
                                          </p:val>
                                        </p:tav>
                                        <p:tav tm="100000">
                                          <p:val>
                                            <p:strVal val="#ppt_x"/>
                                          </p:val>
                                        </p:tav>
                                      </p:tavLst>
                                    </p:anim>
                                    <p:anim calcmode="lin" valueType="num">
                                      <p:cBhvr additive="base">
                                        <p:cTn id="21" dur="500" fill="hold"/>
                                        <p:tgtEl>
                                          <p:spTgt spid="20486"/>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nodeType="clickEffect">
                                  <p:stCondLst>
                                    <p:cond delay="0"/>
                                  </p:stCondLst>
                                  <p:childTnLst>
                                    <p:set>
                                      <p:cBhvr>
                                        <p:cTn id="25" dur="1" fill="hold">
                                          <p:stCondLst>
                                            <p:cond delay="0"/>
                                          </p:stCondLst>
                                        </p:cTn>
                                        <p:tgtEl>
                                          <p:spTgt spid="43010"/>
                                        </p:tgtEl>
                                        <p:attrNameLst>
                                          <p:attrName>style.visibility</p:attrName>
                                        </p:attrNameLst>
                                      </p:cBhvr>
                                      <p:to>
                                        <p:strVal val="visible"/>
                                      </p:to>
                                    </p:set>
                                    <p:anim calcmode="lin" valueType="num">
                                      <p:cBhvr>
                                        <p:cTn id="26" dur="1000" fill="hold"/>
                                        <p:tgtEl>
                                          <p:spTgt spid="43010"/>
                                        </p:tgtEl>
                                        <p:attrNameLst>
                                          <p:attrName>ppt_w</p:attrName>
                                        </p:attrNameLst>
                                      </p:cBhvr>
                                      <p:tavLst>
                                        <p:tav tm="0">
                                          <p:val>
                                            <p:strVal val="#ppt_w*0.70"/>
                                          </p:val>
                                        </p:tav>
                                        <p:tav tm="100000">
                                          <p:val>
                                            <p:strVal val="#ppt_w"/>
                                          </p:val>
                                        </p:tav>
                                      </p:tavLst>
                                    </p:anim>
                                    <p:anim calcmode="lin" valueType="num">
                                      <p:cBhvr>
                                        <p:cTn id="27" dur="1000" fill="hold"/>
                                        <p:tgtEl>
                                          <p:spTgt spid="43010"/>
                                        </p:tgtEl>
                                        <p:attrNameLst>
                                          <p:attrName>ppt_h</p:attrName>
                                        </p:attrNameLst>
                                      </p:cBhvr>
                                      <p:tavLst>
                                        <p:tav tm="0">
                                          <p:val>
                                            <p:strVal val="#ppt_h"/>
                                          </p:val>
                                        </p:tav>
                                        <p:tav tm="100000">
                                          <p:val>
                                            <p:strVal val="#ppt_h"/>
                                          </p:val>
                                        </p:tav>
                                      </p:tavLst>
                                    </p:anim>
                                    <p:animEffect transition="in" filter="fade">
                                      <p:cBhvr>
                                        <p:cTn id="28" dur="1000"/>
                                        <p:tgtEl>
                                          <p:spTgt spid="43010"/>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nodeType="clickEffect">
                                  <p:stCondLst>
                                    <p:cond delay="0"/>
                                  </p:stCondLst>
                                  <p:childTnLst>
                                    <p:set>
                                      <p:cBhvr>
                                        <p:cTn id="32" dur="1" fill="hold">
                                          <p:stCondLst>
                                            <p:cond delay="0"/>
                                          </p:stCondLst>
                                        </p:cTn>
                                        <p:tgtEl>
                                          <p:spTgt spid="43012"/>
                                        </p:tgtEl>
                                        <p:attrNameLst>
                                          <p:attrName>style.visibility</p:attrName>
                                        </p:attrNameLst>
                                      </p:cBhvr>
                                      <p:to>
                                        <p:strVal val="visible"/>
                                      </p:to>
                                    </p:set>
                                    <p:anim calcmode="lin" valueType="num">
                                      <p:cBhvr>
                                        <p:cTn id="33" dur="1000" fill="hold"/>
                                        <p:tgtEl>
                                          <p:spTgt spid="43012"/>
                                        </p:tgtEl>
                                        <p:attrNameLst>
                                          <p:attrName>ppt_w</p:attrName>
                                        </p:attrNameLst>
                                      </p:cBhvr>
                                      <p:tavLst>
                                        <p:tav tm="0">
                                          <p:val>
                                            <p:strVal val="#ppt_w*0.70"/>
                                          </p:val>
                                        </p:tav>
                                        <p:tav tm="100000">
                                          <p:val>
                                            <p:strVal val="#ppt_w"/>
                                          </p:val>
                                        </p:tav>
                                      </p:tavLst>
                                    </p:anim>
                                    <p:anim calcmode="lin" valueType="num">
                                      <p:cBhvr>
                                        <p:cTn id="34" dur="1000" fill="hold"/>
                                        <p:tgtEl>
                                          <p:spTgt spid="43012"/>
                                        </p:tgtEl>
                                        <p:attrNameLst>
                                          <p:attrName>ppt_h</p:attrName>
                                        </p:attrNameLst>
                                      </p:cBhvr>
                                      <p:tavLst>
                                        <p:tav tm="0">
                                          <p:val>
                                            <p:strVal val="#ppt_h"/>
                                          </p:val>
                                        </p:tav>
                                        <p:tav tm="100000">
                                          <p:val>
                                            <p:strVal val="#ppt_h"/>
                                          </p:val>
                                        </p:tav>
                                      </p:tavLst>
                                    </p:anim>
                                    <p:animEffect transition="in" filter="fade">
                                      <p:cBhvr>
                                        <p:cTn id="35" dur="1000"/>
                                        <p:tgtEl>
                                          <p:spTgt spid="430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p:bldP spid="20485" grpId="0" animBg="1"/>
      <p:bldP spid="2048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powerpoint trainin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sp>
        <p:nvSpPr>
          <p:cNvPr id="21508" name="Text Box 7"/>
          <p:cNvSpPr txBox="1">
            <a:spLocks noChangeArrowheads="1"/>
          </p:cNvSpPr>
          <p:nvPr/>
        </p:nvSpPr>
        <p:spPr bwMode="auto">
          <a:xfrm>
            <a:off x="251520" y="116632"/>
            <a:ext cx="5616624" cy="1815882"/>
          </a:xfrm>
          <a:prstGeom prst="rect">
            <a:avLst/>
          </a:prstGeom>
          <a:noFill/>
          <a:ln w="9525">
            <a:noFill/>
            <a:miter lim="800000"/>
            <a:headEnd/>
            <a:tailEnd/>
          </a:ln>
        </p:spPr>
        <p:txBody>
          <a:bodyPr wrap="square">
            <a:spAutoFit/>
          </a:bodyPr>
          <a:lstStyle/>
          <a:p>
            <a:pPr>
              <a:buFont typeface="Wingdings" pitchFamily="2" charset="2"/>
              <a:buChar char="Ø"/>
            </a:pPr>
            <a:r>
              <a:rPr lang="tr-TR" sz="2800" dirty="0" smtClean="0"/>
              <a:t>GSTM1</a:t>
            </a:r>
            <a:r>
              <a:rPr lang="tr-TR" sz="2800" dirty="0"/>
              <a:t>, GSTT1, GSTP1 </a:t>
            </a:r>
            <a:r>
              <a:rPr lang="tr-TR" sz="2800" dirty="0" smtClean="0"/>
              <a:t>genlerinde </a:t>
            </a:r>
            <a:r>
              <a:rPr lang="tr-TR" sz="2800" dirty="0"/>
              <a:t>değişiklik </a:t>
            </a:r>
            <a:r>
              <a:rPr lang="tr-TR" sz="2800" dirty="0" smtClean="0"/>
              <a:t>varsa vücut </a:t>
            </a:r>
            <a:r>
              <a:rPr lang="tr-TR" sz="2800" dirty="0" err="1" smtClean="0"/>
              <a:t>toksik</a:t>
            </a:r>
            <a:r>
              <a:rPr lang="tr-TR" sz="2800" dirty="0" smtClean="0"/>
              <a:t> maddeleri </a:t>
            </a:r>
            <a:r>
              <a:rPr lang="tr-TR" sz="2800" dirty="0"/>
              <a:t>ve tehlikeli </a:t>
            </a:r>
            <a:r>
              <a:rPr lang="tr-TR" sz="2800" dirty="0" smtClean="0"/>
              <a:t>serbest radikalleri uzaklaştırmakta </a:t>
            </a:r>
            <a:r>
              <a:rPr lang="tr-TR" sz="2800" dirty="0"/>
              <a:t>zorlanır</a:t>
            </a:r>
            <a:r>
              <a:rPr lang="tr-TR" sz="2800" dirty="0" smtClean="0"/>
              <a:t>.</a:t>
            </a:r>
            <a:endParaRPr lang="tr-TR" sz="2800" dirty="0"/>
          </a:p>
        </p:txBody>
      </p:sp>
      <p:pic>
        <p:nvPicPr>
          <p:cNvPr id="40962" name="Picture 2" descr="http://4.bp.blogspot.com/_OK9jx2FExVs/TUYIxhtn2FI/AAAAAAAAAIY/BM7MH_eEmBY/s400/antioxidant_diag.gif"/>
          <p:cNvPicPr>
            <a:picLocks noChangeAspect="1" noChangeArrowheads="1"/>
          </p:cNvPicPr>
          <p:nvPr/>
        </p:nvPicPr>
        <p:blipFill>
          <a:blip r:embed="rId4" cstate="print"/>
          <a:srcRect/>
          <a:stretch>
            <a:fillRect/>
          </a:stretch>
        </p:blipFill>
        <p:spPr bwMode="auto">
          <a:xfrm>
            <a:off x="5724128" y="188640"/>
            <a:ext cx="2857500" cy="2152650"/>
          </a:xfrm>
          <a:prstGeom prst="rect">
            <a:avLst/>
          </a:prstGeom>
          <a:ln>
            <a:noFill/>
          </a:ln>
          <a:effectLst>
            <a:outerShdw blurRad="190500" algn="tl" rotWithShape="0">
              <a:srgbClr val="000000">
                <a:alpha val="70000"/>
              </a:srgbClr>
            </a:outerShdw>
          </a:effectLst>
        </p:spPr>
      </p:pic>
      <p:pic>
        <p:nvPicPr>
          <p:cNvPr id="40964" name="Picture 4" descr="Zehir">
            <a:hlinkClick r:id="rId5"/>
          </p:cNvPr>
          <p:cNvPicPr>
            <a:picLocks noChangeAspect="1" noChangeArrowheads="1"/>
          </p:cNvPicPr>
          <p:nvPr/>
        </p:nvPicPr>
        <p:blipFill>
          <a:blip r:embed="rId6" cstate="print"/>
          <a:srcRect/>
          <a:stretch>
            <a:fillRect/>
          </a:stretch>
        </p:blipFill>
        <p:spPr bwMode="auto">
          <a:xfrm>
            <a:off x="6444208" y="2564904"/>
            <a:ext cx="1524000" cy="152400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40966" name="Picture 6" descr="http://yeniumutlar.kadikoy.bel.tr/i/yasli_cift.jpg"/>
          <p:cNvPicPr>
            <a:picLocks noChangeAspect="1" noChangeArrowheads="1"/>
          </p:cNvPicPr>
          <p:nvPr/>
        </p:nvPicPr>
        <p:blipFill>
          <a:blip r:embed="rId7" cstate="print"/>
          <a:srcRect/>
          <a:stretch>
            <a:fillRect/>
          </a:stretch>
        </p:blipFill>
        <p:spPr bwMode="auto">
          <a:xfrm>
            <a:off x="5724128" y="4221088"/>
            <a:ext cx="3180686" cy="246541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7" name="6 Dikdörtgen"/>
          <p:cNvSpPr/>
          <p:nvPr/>
        </p:nvSpPr>
        <p:spPr>
          <a:xfrm>
            <a:off x="395536" y="3573016"/>
            <a:ext cx="4572000" cy="3108543"/>
          </a:xfrm>
          <a:prstGeom prst="rect">
            <a:avLst/>
          </a:prstGeom>
        </p:spPr>
        <p:txBody>
          <a:bodyPr>
            <a:spAutoFit/>
          </a:bodyPr>
          <a:lstStyle/>
          <a:p>
            <a:pPr>
              <a:buFont typeface="Wingdings" pitchFamily="2" charset="2"/>
              <a:buChar char="Ø"/>
            </a:pPr>
            <a:r>
              <a:rPr lang="tr-TR" sz="2800" dirty="0" smtClean="0"/>
              <a:t>Bu kişilerin meyve ve sebzeleri sık aralıklarla </a:t>
            </a:r>
            <a:r>
              <a:rPr lang="tr-TR" sz="2800" smtClean="0"/>
              <a:t>tüketmesi gerekir</a:t>
            </a:r>
            <a:r>
              <a:rPr lang="tr-TR" sz="2800" dirty="0" smtClean="0"/>
              <a:t>. Özellikle lahana, karnı bahar, brokoli gibi </a:t>
            </a:r>
            <a:r>
              <a:rPr lang="tr-TR" sz="2800" dirty="0" err="1" smtClean="0"/>
              <a:t>Brasika</a:t>
            </a:r>
            <a:r>
              <a:rPr lang="tr-TR" sz="2800" dirty="0" smtClean="0"/>
              <a:t> sebzeleriyle sarımsak ve soğan diyetinde bulunmalı.</a:t>
            </a:r>
            <a:endParaRPr lang="tr-TR" sz="2800" dirty="0"/>
          </a:p>
        </p:txBody>
      </p:sp>
      <p:sp>
        <p:nvSpPr>
          <p:cNvPr id="8" name="7 Dikdörtgen"/>
          <p:cNvSpPr/>
          <p:nvPr/>
        </p:nvSpPr>
        <p:spPr>
          <a:xfrm>
            <a:off x="323528" y="2044005"/>
            <a:ext cx="4572000" cy="1384995"/>
          </a:xfrm>
          <a:prstGeom prst="rect">
            <a:avLst/>
          </a:prstGeom>
        </p:spPr>
        <p:txBody>
          <a:bodyPr>
            <a:spAutoFit/>
          </a:bodyPr>
          <a:lstStyle/>
          <a:p>
            <a:pPr>
              <a:buFont typeface="Wingdings" pitchFamily="2" charset="2"/>
              <a:buChar char="Ø"/>
            </a:pPr>
            <a:r>
              <a:rPr lang="tr-TR" sz="2800" dirty="0" smtClean="0"/>
              <a:t>Bu durum erken yaşlanma, kanser ve kalp hastalıklarına yol açar.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1508"/>
                                        </p:tgtEl>
                                        <p:attrNameLst>
                                          <p:attrName>style.visibility</p:attrName>
                                        </p:attrNameLst>
                                      </p:cBhvr>
                                      <p:to>
                                        <p:strVal val="visible"/>
                                      </p:to>
                                    </p:set>
                                    <p:anim calcmode="lin" valueType="num">
                                      <p:cBhvr>
                                        <p:cTn id="7" dur="1000" fill="hold"/>
                                        <p:tgtEl>
                                          <p:spTgt spid="21508"/>
                                        </p:tgtEl>
                                        <p:attrNameLst>
                                          <p:attrName>ppt_w</p:attrName>
                                        </p:attrNameLst>
                                      </p:cBhvr>
                                      <p:tavLst>
                                        <p:tav tm="0">
                                          <p:val>
                                            <p:strVal val="#ppt_w*0.70"/>
                                          </p:val>
                                        </p:tav>
                                        <p:tav tm="100000">
                                          <p:val>
                                            <p:strVal val="#ppt_w"/>
                                          </p:val>
                                        </p:tav>
                                      </p:tavLst>
                                    </p:anim>
                                    <p:anim calcmode="lin" valueType="num">
                                      <p:cBhvr>
                                        <p:cTn id="8" dur="1000" fill="hold"/>
                                        <p:tgtEl>
                                          <p:spTgt spid="21508"/>
                                        </p:tgtEl>
                                        <p:attrNameLst>
                                          <p:attrName>ppt_h</p:attrName>
                                        </p:attrNameLst>
                                      </p:cBhvr>
                                      <p:tavLst>
                                        <p:tav tm="0">
                                          <p:val>
                                            <p:strVal val="#ppt_h"/>
                                          </p:val>
                                        </p:tav>
                                        <p:tav tm="100000">
                                          <p:val>
                                            <p:strVal val="#ppt_h"/>
                                          </p:val>
                                        </p:tav>
                                      </p:tavLst>
                                    </p:anim>
                                    <p:animEffect transition="in" filter="fade">
                                      <p:cBhvr>
                                        <p:cTn id="9" dur="1000"/>
                                        <p:tgtEl>
                                          <p:spTgt spid="21508"/>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0962"/>
                                        </p:tgtEl>
                                        <p:attrNameLst>
                                          <p:attrName>style.visibility</p:attrName>
                                        </p:attrNameLst>
                                      </p:cBhvr>
                                      <p:to>
                                        <p:strVal val="visible"/>
                                      </p:to>
                                    </p:set>
                                    <p:anim calcmode="lin" valueType="num">
                                      <p:cBhvr additive="base">
                                        <p:cTn id="14" dur="500" fill="hold"/>
                                        <p:tgtEl>
                                          <p:spTgt spid="40962"/>
                                        </p:tgtEl>
                                        <p:attrNameLst>
                                          <p:attrName>ppt_x</p:attrName>
                                        </p:attrNameLst>
                                      </p:cBhvr>
                                      <p:tavLst>
                                        <p:tav tm="0">
                                          <p:val>
                                            <p:strVal val="#ppt_x"/>
                                          </p:val>
                                        </p:tav>
                                        <p:tav tm="100000">
                                          <p:val>
                                            <p:strVal val="#ppt_x"/>
                                          </p:val>
                                        </p:tav>
                                      </p:tavLst>
                                    </p:anim>
                                    <p:anim calcmode="lin" valueType="num">
                                      <p:cBhvr additive="base">
                                        <p:cTn id="15" dur="500" fill="hold"/>
                                        <p:tgtEl>
                                          <p:spTgt spid="40962"/>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p:cTn id="20" dur="1000" fill="hold"/>
                                        <p:tgtEl>
                                          <p:spTgt spid="8"/>
                                        </p:tgtEl>
                                        <p:attrNameLst>
                                          <p:attrName>ppt_w</p:attrName>
                                        </p:attrNameLst>
                                      </p:cBhvr>
                                      <p:tavLst>
                                        <p:tav tm="0">
                                          <p:val>
                                            <p:strVal val="#ppt_w*0.70"/>
                                          </p:val>
                                        </p:tav>
                                        <p:tav tm="100000">
                                          <p:val>
                                            <p:strVal val="#ppt_w"/>
                                          </p:val>
                                        </p:tav>
                                      </p:tavLst>
                                    </p:anim>
                                    <p:anim calcmode="lin" valueType="num">
                                      <p:cBhvr>
                                        <p:cTn id="21" dur="1000" fill="hold"/>
                                        <p:tgtEl>
                                          <p:spTgt spid="8"/>
                                        </p:tgtEl>
                                        <p:attrNameLst>
                                          <p:attrName>ppt_h</p:attrName>
                                        </p:attrNameLst>
                                      </p:cBhvr>
                                      <p:tavLst>
                                        <p:tav tm="0">
                                          <p:val>
                                            <p:strVal val="#ppt_h"/>
                                          </p:val>
                                        </p:tav>
                                        <p:tav tm="100000">
                                          <p:val>
                                            <p:strVal val="#ppt_h"/>
                                          </p:val>
                                        </p:tav>
                                      </p:tavLst>
                                    </p:anim>
                                    <p:animEffect transition="in" filter="fade">
                                      <p:cBhvr>
                                        <p:cTn id="22" dur="1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0964"/>
                                        </p:tgtEl>
                                        <p:attrNameLst>
                                          <p:attrName>style.visibility</p:attrName>
                                        </p:attrNameLst>
                                      </p:cBhvr>
                                      <p:to>
                                        <p:strVal val="visible"/>
                                      </p:to>
                                    </p:set>
                                    <p:anim calcmode="lin" valueType="num">
                                      <p:cBhvr additive="base">
                                        <p:cTn id="27" dur="500" fill="hold"/>
                                        <p:tgtEl>
                                          <p:spTgt spid="40964"/>
                                        </p:tgtEl>
                                        <p:attrNameLst>
                                          <p:attrName>ppt_x</p:attrName>
                                        </p:attrNameLst>
                                      </p:cBhvr>
                                      <p:tavLst>
                                        <p:tav tm="0">
                                          <p:val>
                                            <p:strVal val="#ppt_x"/>
                                          </p:val>
                                        </p:tav>
                                        <p:tav tm="100000">
                                          <p:val>
                                            <p:strVal val="#ppt_x"/>
                                          </p:val>
                                        </p:tav>
                                      </p:tavLst>
                                    </p:anim>
                                    <p:anim calcmode="lin" valueType="num">
                                      <p:cBhvr additive="base">
                                        <p:cTn id="28" dur="500" fill="hold"/>
                                        <p:tgtEl>
                                          <p:spTgt spid="4096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1000" fill="hold"/>
                                        <p:tgtEl>
                                          <p:spTgt spid="7"/>
                                        </p:tgtEl>
                                        <p:attrNameLst>
                                          <p:attrName>ppt_w</p:attrName>
                                        </p:attrNameLst>
                                      </p:cBhvr>
                                      <p:tavLst>
                                        <p:tav tm="0">
                                          <p:val>
                                            <p:strVal val="#ppt_w*0.70"/>
                                          </p:val>
                                        </p:tav>
                                        <p:tav tm="100000">
                                          <p:val>
                                            <p:strVal val="#ppt_w"/>
                                          </p:val>
                                        </p:tav>
                                      </p:tavLst>
                                    </p:anim>
                                    <p:anim calcmode="lin" valueType="num">
                                      <p:cBhvr>
                                        <p:cTn id="34" dur="1000" fill="hold"/>
                                        <p:tgtEl>
                                          <p:spTgt spid="7"/>
                                        </p:tgtEl>
                                        <p:attrNameLst>
                                          <p:attrName>ppt_h</p:attrName>
                                        </p:attrNameLst>
                                      </p:cBhvr>
                                      <p:tavLst>
                                        <p:tav tm="0">
                                          <p:val>
                                            <p:strVal val="#ppt_h"/>
                                          </p:val>
                                        </p:tav>
                                        <p:tav tm="100000">
                                          <p:val>
                                            <p:strVal val="#ppt_h"/>
                                          </p:val>
                                        </p:tav>
                                      </p:tavLst>
                                    </p:anim>
                                    <p:animEffect transition="in" filter="fade">
                                      <p:cBhvr>
                                        <p:cTn id="35" dur="10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40966"/>
                                        </p:tgtEl>
                                        <p:attrNameLst>
                                          <p:attrName>style.visibility</p:attrName>
                                        </p:attrNameLst>
                                      </p:cBhvr>
                                      <p:to>
                                        <p:strVal val="visible"/>
                                      </p:to>
                                    </p:set>
                                    <p:anim calcmode="lin" valueType="num">
                                      <p:cBhvr additive="base">
                                        <p:cTn id="40" dur="500" fill="hold"/>
                                        <p:tgtEl>
                                          <p:spTgt spid="40966"/>
                                        </p:tgtEl>
                                        <p:attrNameLst>
                                          <p:attrName>ppt_x</p:attrName>
                                        </p:attrNameLst>
                                      </p:cBhvr>
                                      <p:tavLst>
                                        <p:tav tm="0">
                                          <p:val>
                                            <p:strVal val="#ppt_x"/>
                                          </p:val>
                                        </p:tav>
                                        <p:tav tm="100000">
                                          <p:val>
                                            <p:strVal val="#ppt_x"/>
                                          </p:val>
                                        </p:tav>
                                      </p:tavLst>
                                    </p:anim>
                                    <p:anim calcmode="lin" valueType="num">
                                      <p:cBhvr additive="base">
                                        <p:cTn id="41" dur="500" fill="hold"/>
                                        <p:tgtEl>
                                          <p:spTgt spid="4096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p:bldP spid="7"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powerpoint trainin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sp>
        <p:nvSpPr>
          <p:cNvPr id="23556" name="Text Box 7"/>
          <p:cNvSpPr txBox="1">
            <a:spLocks noChangeArrowheads="1"/>
          </p:cNvSpPr>
          <p:nvPr/>
        </p:nvSpPr>
        <p:spPr bwMode="auto">
          <a:xfrm>
            <a:off x="2915816" y="188640"/>
            <a:ext cx="3066802" cy="646331"/>
          </a:xfrm>
          <a:prstGeom prst="rect">
            <a:avLst/>
          </a:prstGeom>
          <a:noFill/>
          <a:ln w="9525">
            <a:noFill/>
            <a:miter lim="800000"/>
            <a:headEnd/>
            <a:tailEnd/>
          </a:ln>
        </p:spPr>
        <p:txBody>
          <a:bodyPr wrap="none">
            <a:spAutoFit/>
          </a:bodyPr>
          <a:lstStyle/>
          <a:p>
            <a:r>
              <a:rPr lang="tr-TR" sz="3600" b="1" dirty="0"/>
              <a:t>KEMİK SAĞLIĞI</a:t>
            </a:r>
          </a:p>
        </p:txBody>
      </p:sp>
      <p:sp>
        <p:nvSpPr>
          <p:cNvPr id="23557" name="Text Box 8"/>
          <p:cNvSpPr txBox="1">
            <a:spLocks noChangeArrowheads="1"/>
          </p:cNvSpPr>
          <p:nvPr/>
        </p:nvSpPr>
        <p:spPr bwMode="auto">
          <a:xfrm>
            <a:off x="827584" y="836712"/>
            <a:ext cx="1822550" cy="2062103"/>
          </a:xfrm>
          <a:prstGeom prst="rect">
            <a:avLst/>
          </a:prstGeom>
          <a:noFill/>
          <a:ln w="9525">
            <a:noFill/>
            <a:miter lim="800000"/>
            <a:headEnd/>
            <a:tailEnd/>
          </a:ln>
        </p:spPr>
        <p:txBody>
          <a:bodyPr wrap="none">
            <a:spAutoFit/>
          </a:bodyPr>
          <a:lstStyle/>
          <a:p>
            <a:r>
              <a:rPr lang="tr-TR" sz="3200" b="1" dirty="0" smtClean="0"/>
              <a:t>GENLER</a:t>
            </a:r>
          </a:p>
          <a:p>
            <a:pPr>
              <a:buFont typeface="Wingdings" pitchFamily="2" charset="2"/>
              <a:buChar char="ü"/>
            </a:pPr>
            <a:r>
              <a:rPr lang="tr-TR" sz="3200" dirty="0" smtClean="0"/>
              <a:t>VDR</a:t>
            </a:r>
            <a:endParaRPr lang="tr-TR" sz="3200" dirty="0"/>
          </a:p>
          <a:p>
            <a:pPr>
              <a:buFont typeface="Wingdings" pitchFamily="2" charset="2"/>
              <a:buChar char="ü"/>
            </a:pPr>
            <a:r>
              <a:rPr lang="tr-TR" sz="3200" dirty="0" smtClean="0"/>
              <a:t>COL1A1</a:t>
            </a:r>
            <a:endParaRPr lang="tr-TR" sz="3200" dirty="0"/>
          </a:p>
          <a:p>
            <a:pPr>
              <a:buFont typeface="Wingdings" pitchFamily="2" charset="2"/>
              <a:buChar char="ü"/>
            </a:pPr>
            <a:r>
              <a:rPr lang="tr-TR" sz="3200" dirty="0" smtClean="0"/>
              <a:t>IL-6</a:t>
            </a:r>
            <a:endParaRPr lang="tr-TR" sz="3200" dirty="0"/>
          </a:p>
        </p:txBody>
      </p:sp>
      <p:pic>
        <p:nvPicPr>
          <p:cNvPr id="38916" name="Picture 4" descr="http://img03.blogcu.com/images/h/e/a/healthonline/226bcbc8a8f951b4187979da5a21bd27_1277797398.jpg"/>
          <p:cNvPicPr>
            <a:picLocks noChangeAspect="1" noChangeArrowheads="1"/>
          </p:cNvPicPr>
          <p:nvPr/>
        </p:nvPicPr>
        <p:blipFill>
          <a:blip r:embed="rId4" cstate="print"/>
          <a:srcRect/>
          <a:stretch>
            <a:fillRect/>
          </a:stretch>
        </p:blipFill>
        <p:spPr bwMode="auto">
          <a:xfrm>
            <a:off x="179512" y="4129944"/>
            <a:ext cx="2376263" cy="2467408"/>
          </a:xfrm>
          <a:prstGeom prst="rect">
            <a:avLst/>
          </a:prstGeom>
          <a:ln>
            <a:noFill/>
          </a:ln>
          <a:effectLst>
            <a:outerShdw blurRad="190500" algn="tl" rotWithShape="0">
              <a:srgbClr val="000000">
                <a:alpha val="70000"/>
              </a:srgbClr>
            </a:outerShdw>
          </a:effectLst>
        </p:spPr>
      </p:pic>
      <p:pic>
        <p:nvPicPr>
          <p:cNvPr id="38918" name="Picture 6" descr="http://img03.blogcu.com/v2/images/orj/e/s/e/esenkal/esenkal_132860810572.gif"/>
          <p:cNvPicPr>
            <a:picLocks noChangeAspect="1" noChangeArrowheads="1"/>
          </p:cNvPicPr>
          <p:nvPr/>
        </p:nvPicPr>
        <p:blipFill>
          <a:blip r:embed="rId5" cstate="print"/>
          <a:srcRect/>
          <a:stretch>
            <a:fillRect/>
          </a:stretch>
        </p:blipFill>
        <p:spPr bwMode="auto">
          <a:xfrm>
            <a:off x="2843808" y="3809999"/>
            <a:ext cx="3314700" cy="3048001"/>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pic>
        <p:nvPicPr>
          <p:cNvPr id="38920" name="Picture 8" descr="http://www.internetresim.net/wp-content/uploads/Osteoporoz-Kemik-Erimesi-Icin-Egzersiz-En-Etkili-Ilac.jpg"/>
          <p:cNvPicPr>
            <a:picLocks noChangeAspect="1" noChangeArrowheads="1"/>
          </p:cNvPicPr>
          <p:nvPr/>
        </p:nvPicPr>
        <p:blipFill>
          <a:blip r:embed="rId6" cstate="print"/>
          <a:srcRect/>
          <a:stretch>
            <a:fillRect/>
          </a:stretch>
        </p:blipFill>
        <p:spPr bwMode="auto">
          <a:xfrm>
            <a:off x="6323012" y="3837383"/>
            <a:ext cx="2857500" cy="3048001"/>
          </a:xfrm>
          <a:prstGeom prst="rect">
            <a:avLst/>
          </a:prstGeom>
          <a:ln>
            <a:noFill/>
          </a:ln>
          <a:effectLst>
            <a:softEdge rad="112500"/>
          </a:effectLst>
        </p:spPr>
      </p:pic>
      <p:sp>
        <p:nvSpPr>
          <p:cNvPr id="8" name="7 Dikdörtgen"/>
          <p:cNvSpPr/>
          <p:nvPr/>
        </p:nvSpPr>
        <p:spPr>
          <a:xfrm>
            <a:off x="3779912" y="1700808"/>
            <a:ext cx="3096344" cy="584775"/>
          </a:xfrm>
          <a:prstGeom prst="rect">
            <a:avLst/>
          </a:prstGeom>
        </p:spPr>
        <p:txBody>
          <a:bodyPr wrap="square">
            <a:spAutoFit/>
          </a:bodyPr>
          <a:lstStyle/>
          <a:p>
            <a:r>
              <a:rPr lang="tr-TR" sz="3200" b="1" dirty="0" smtClean="0"/>
              <a:t>KORUNMA</a:t>
            </a:r>
          </a:p>
        </p:txBody>
      </p:sp>
      <p:sp>
        <p:nvSpPr>
          <p:cNvPr id="9" name="8 Dikdörtgen"/>
          <p:cNvSpPr/>
          <p:nvPr/>
        </p:nvSpPr>
        <p:spPr>
          <a:xfrm>
            <a:off x="5796136" y="3284984"/>
            <a:ext cx="3312368" cy="584775"/>
          </a:xfrm>
          <a:prstGeom prst="rect">
            <a:avLst/>
          </a:prstGeom>
        </p:spPr>
        <p:txBody>
          <a:bodyPr wrap="square">
            <a:spAutoFit/>
          </a:bodyPr>
          <a:lstStyle/>
          <a:p>
            <a:pPr>
              <a:buFont typeface="Wingdings" pitchFamily="2" charset="2"/>
              <a:buChar char="ü"/>
            </a:pPr>
            <a:r>
              <a:rPr lang="tr-TR" sz="3200" b="1" dirty="0" smtClean="0"/>
              <a:t>Fiziksel aktivite</a:t>
            </a:r>
            <a:endParaRPr lang="tr-TR" sz="3200" b="1" dirty="0"/>
          </a:p>
        </p:txBody>
      </p:sp>
      <p:sp>
        <p:nvSpPr>
          <p:cNvPr id="10" name="9 Dikdörtgen"/>
          <p:cNvSpPr/>
          <p:nvPr/>
        </p:nvSpPr>
        <p:spPr>
          <a:xfrm>
            <a:off x="323528" y="3356992"/>
            <a:ext cx="2040559" cy="584775"/>
          </a:xfrm>
          <a:prstGeom prst="rect">
            <a:avLst/>
          </a:prstGeom>
        </p:spPr>
        <p:txBody>
          <a:bodyPr wrap="none">
            <a:spAutoFit/>
          </a:bodyPr>
          <a:lstStyle/>
          <a:p>
            <a:pPr>
              <a:buFont typeface="Wingdings" pitchFamily="2" charset="2"/>
              <a:buChar char="ü"/>
            </a:pPr>
            <a:r>
              <a:rPr lang="tr-TR" sz="3200" b="1" dirty="0" smtClean="0"/>
              <a:t>Kalsiyum</a:t>
            </a:r>
          </a:p>
        </p:txBody>
      </p:sp>
      <p:sp>
        <p:nvSpPr>
          <p:cNvPr id="11" name="10 Dikdörtgen"/>
          <p:cNvSpPr/>
          <p:nvPr/>
        </p:nvSpPr>
        <p:spPr>
          <a:xfrm>
            <a:off x="3275856" y="3356992"/>
            <a:ext cx="2248501" cy="584775"/>
          </a:xfrm>
          <a:prstGeom prst="rect">
            <a:avLst/>
          </a:prstGeom>
        </p:spPr>
        <p:txBody>
          <a:bodyPr wrap="none">
            <a:spAutoFit/>
          </a:bodyPr>
          <a:lstStyle/>
          <a:p>
            <a:pPr>
              <a:buFont typeface="Wingdings" pitchFamily="2" charset="2"/>
              <a:buChar char="ü"/>
            </a:pPr>
            <a:r>
              <a:rPr lang="tr-TR" sz="3200" b="1" dirty="0" smtClean="0"/>
              <a:t>D vitamini</a:t>
            </a:r>
          </a:p>
        </p:txBody>
      </p:sp>
      <p:cxnSp>
        <p:nvCxnSpPr>
          <p:cNvPr id="14" name="13 Düz Ok Bağlayıcısı"/>
          <p:cNvCxnSpPr/>
          <p:nvPr/>
        </p:nvCxnSpPr>
        <p:spPr>
          <a:xfrm flipH="1">
            <a:off x="2915816" y="2276872"/>
            <a:ext cx="1584176" cy="86409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5" name="14 Düz Ok Bağlayıcısı"/>
          <p:cNvCxnSpPr/>
          <p:nvPr/>
        </p:nvCxnSpPr>
        <p:spPr>
          <a:xfrm flipH="1">
            <a:off x="5004048" y="2276872"/>
            <a:ext cx="8384" cy="114374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7" name="16 Düz Ok Bağlayıcısı"/>
          <p:cNvCxnSpPr/>
          <p:nvPr/>
        </p:nvCxnSpPr>
        <p:spPr>
          <a:xfrm>
            <a:off x="5796136" y="2276872"/>
            <a:ext cx="1440160" cy="93610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3556"/>
                                        </p:tgtEl>
                                        <p:attrNameLst>
                                          <p:attrName>style.visibility</p:attrName>
                                        </p:attrNameLst>
                                      </p:cBhvr>
                                      <p:to>
                                        <p:strVal val="visible"/>
                                      </p:to>
                                    </p:set>
                                    <p:animEffect transition="in" filter="blinds(horizontal)">
                                      <p:cBhvr>
                                        <p:cTn id="7" dur="500"/>
                                        <p:tgtEl>
                                          <p:spTgt spid="23556"/>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23557"/>
                                        </p:tgtEl>
                                        <p:attrNameLst>
                                          <p:attrName>style.visibility</p:attrName>
                                        </p:attrNameLst>
                                      </p:cBhvr>
                                      <p:to>
                                        <p:strVal val="visible"/>
                                      </p:to>
                                    </p:set>
                                    <p:anim calcmode="lin" valueType="num">
                                      <p:cBhvr>
                                        <p:cTn id="12" dur="1000" fill="hold"/>
                                        <p:tgtEl>
                                          <p:spTgt spid="23557"/>
                                        </p:tgtEl>
                                        <p:attrNameLst>
                                          <p:attrName>ppt_w</p:attrName>
                                        </p:attrNameLst>
                                      </p:cBhvr>
                                      <p:tavLst>
                                        <p:tav tm="0">
                                          <p:val>
                                            <p:strVal val="#ppt_w*0.70"/>
                                          </p:val>
                                        </p:tav>
                                        <p:tav tm="100000">
                                          <p:val>
                                            <p:strVal val="#ppt_w"/>
                                          </p:val>
                                        </p:tav>
                                      </p:tavLst>
                                    </p:anim>
                                    <p:anim calcmode="lin" valueType="num">
                                      <p:cBhvr>
                                        <p:cTn id="13" dur="1000" fill="hold"/>
                                        <p:tgtEl>
                                          <p:spTgt spid="23557"/>
                                        </p:tgtEl>
                                        <p:attrNameLst>
                                          <p:attrName>ppt_h</p:attrName>
                                        </p:attrNameLst>
                                      </p:cBhvr>
                                      <p:tavLst>
                                        <p:tav tm="0">
                                          <p:val>
                                            <p:strVal val="#ppt_h"/>
                                          </p:val>
                                        </p:tav>
                                        <p:tav tm="100000">
                                          <p:val>
                                            <p:strVal val="#ppt_h"/>
                                          </p:val>
                                        </p:tav>
                                      </p:tavLst>
                                    </p:anim>
                                    <p:animEffect transition="in" filter="fade">
                                      <p:cBhvr>
                                        <p:cTn id="14" dur="1000"/>
                                        <p:tgtEl>
                                          <p:spTgt spid="23557"/>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strVal val="#ppt_w*0.70"/>
                                          </p:val>
                                        </p:tav>
                                        <p:tav tm="100000">
                                          <p:val>
                                            <p:strVal val="#ppt_w"/>
                                          </p:val>
                                        </p:tav>
                                      </p:tavLst>
                                    </p:anim>
                                    <p:anim calcmode="lin" valueType="num">
                                      <p:cBhvr>
                                        <p:cTn id="20" dur="1000" fill="hold"/>
                                        <p:tgtEl>
                                          <p:spTgt spid="8"/>
                                        </p:tgtEl>
                                        <p:attrNameLst>
                                          <p:attrName>ppt_h</p:attrName>
                                        </p:attrNameLst>
                                      </p:cBhvr>
                                      <p:tavLst>
                                        <p:tav tm="0">
                                          <p:val>
                                            <p:strVal val="#ppt_h"/>
                                          </p:val>
                                        </p:tav>
                                        <p:tav tm="100000">
                                          <p:val>
                                            <p:strVal val="#ppt_h"/>
                                          </p:val>
                                        </p:tav>
                                      </p:tavLst>
                                    </p:anim>
                                    <p:animEffect transition="in" filter="fade">
                                      <p:cBhvr>
                                        <p:cTn id="21" dur="10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500" fill="hold"/>
                                        <p:tgtEl>
                                          <p:spTgt spid="14"/>
                                        </p:tgtEl>
                                        <p:attrNameLst>
                                          <p:attrName>ppt_x</p:attrName>
                                        </p:attrNameLst>
                                      </p:cBhvr>
                                      <p:tavLst>
                                        <p:tav tm="0">
                                          <p:val>
                                            <p:strVal val="#ppt_x"/>
                                          </p:val>
                                        </p:tav>
                                        <p:tav tm="100000">
                                          <p:val>
                                            <p:strVal val="#ppt_x"/>
                                          </p:val>
                                        </p:tav>
                                      </p:tavLst>
                                    </p:anim>
                                    <p:anim calcmode="lin" valueType="num">
                                      <p:cBhvr additive="base">
                                        <p:cTn id="2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55"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p:cTn id="32" dur="1000" fill="hold"/>
                                        <p:tgtEl>
                                          <p:spTgt spid="10"/>
                                        </p:tgtEl>
                                        <p:attrNameLst>
                                          <p:attrName>ppt_w</p:attrName>
                                        </p:attrNameLst>
                                      </p:cBhvr>
                                      <p:tavLst>
                                        <p:tav tm="0">
                                          <p:val>
                                            <p:strVal val="#ppt_w*0.70"/>
                                          </p:val>
                                        </p:tav>
                                        <p:tav tm="100000">
                                          <p:val>
                                            <p:strVal val="#ppt_w"/>
                                          </p:val>
                                        </p:tav>
                                      </p:tavLst>
                                    </p:anim>
                                    <p:anim calcmode="lin" valueType="num">
                                      <p:cBhvr>
                                        <p:cTn id="33" dur="1000" fill="hold"/>
                                        <p:tgtEl>
                                          <p:spTgt spid="10"/>
                                        </p:tgtEl>
                                        <p:attrNameLst>
                                          <p:attrName>ppt_h</p:attrName>
                                        </p:attrNameLst>
                                      </p:cBhvr>
                                      <p:tavLst>
                                        <p:tav tm="0">
                                          <p:val>
                                            <p:strVal val="#ppt_h"/>
                                          </p:val>
                                        </p:tav>
                                        <p:tav tm="100000">
                                          <p:val>
                                            <p:strVal val="#ppt_h"/>
                                          </p:val>
                                        </p:tav>
                                      </p:tavLst>
                                    </p:anim>
                                    <p:animEffect transition="in" filter="fade">
                                      <p:cBhvr>
                                        <p:cTn id="34" dur="10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8916"/>
                                        </p:tgtEl>
                                        <p:attrNameLst>
                                          <p:attrName>style.visibility</p:attrName>
                                        </p:attrNameLst>
                                      </p:cBhvr>
                                      <p:to>
                                        <p:strVal val="visible"/>
                                      </p:to>
                                    </p:set>
                                    <p:anim calcmode="lin" valueType="num">
                                      <p:cBhvr additive="base">
                                        <p:cTn id="39" dur="500" fill="hold"/>
                                        <p:tgtEl>
                                          <p:spTgt spid="38916"/>
                                        </p:tgtEl>
                                        <p:attrNameLst>
                                          <p:attrName>ppt_x</p:attrName>
                                        </p:attrNameLst>
                                      </p:cBhvr>
                                      <p:tavLst>
                                        <p:tav tm="0">
                                          <p:val>
                                            <p:strVal val="#ppt_x"/>
                                          </p:val>
                                        </p:tav>
                                        <p:tav tm="100000">
                                          <p:val>
                                            <p:strVal val="#ppt_x"/>
                                          </p:val>
                                        </p:tav>
                                      </p:tavLst>
                                    </p:anim>
                                    <p:anim calcmode="lin" valueType="num">
                                      <p:cBhvr additive="base">
                                        <p:cTn id="40" dur="500" fill="hold"/>
                                        <p:tgtEl>
                                          <p:spTgt spid="3891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5"/>
                                        </p:tgtEl>
                                        <p:attrNameLst>
                                          <p:attrName>style.visibility</p:attrName>
                                        </p:attrNameLst>
                                      </p:cBhvr>
                                      <p:to>
                                        <p:strVal val="visible"/>
                                      </p:to>
                                    </p:set>
                                    <p:anim calcmode="lin" valueType="num">
                                      <p:cBhvr additive="base">
                                        <p:cTn id="45" dur="500" fill="hold"/>
                                        <p:tgtEl>
                                          <p:spTgt spid="15"/>
                                        </p:tgtEl>
                                        <p:attrNameLst>
                                          <p:attrName>ppt_x</p:attrName>
                                        </p:attrNameLst>
                                      </p:cBhvr>
                                      <p:tavLst>
                                        <p:tav tm="0">
                                          <p:val>
                                            <p:strVal val="#ppt_x"/>
                                          </p:val>
                                        </p:tav>
                                        <p:tav tm="100000">
                                          <p:val>
                                            <p:strVal val="#ppt_x"/>
                                          </p:val>
                                        </p:tav>
                                      </p:tavLst>
                                    </p:anim>
                                    <p:anim calcmode="lin" valueType="num">
                                      <p:cBhvr additive="base">
                                        <p:cTn id="4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55" presetClass="entr" presetSubtype="0"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p:cTn id="51" dur="1000" fill="hold"/>
                                        <p:tgtEl>
                                          <p:spTgt spid="11"/>
                                        </p:tgtEl>
                                        <p:attrNameLst>
                                          <p:attrName>ppt_w</p:attrName>
                                        </p:attrNameLst>
                                      </p:cBhvr>
                                      <p:tavLst>
                                        <p:tav tm="0">
                                          <p:val>
                                            <p:strVal val="#ppt_w*0.70"/>
                                          </p:val>
                                        </p:tav>
                                        <p:tav tm="100000">
                                          <p:val>
                                            <p:strVal val="#ppt_w"/>
                                          </p:val>
                                        </p:tav>
                                      </p:tavLst>
                                    </p:anim>
                                    <p:anim calcmode="lin" valueType="num">
                                      <p:cBhvr>
                                        <p:cTn id="52" dur="1000" fill="hold"/>
                                        <p:tgtEl>
                                          <p:spTgt spid="11"/>
                                        </p:tgtEl>
                                        <p:attrNameLst>
                                          <p:attrName>ppt_h</p:attrName>
                                        </p:attrNameLst>
                                      </p:cBhvr>
                                      <p:tavLst>
                                        <p:tav tm="0">
                                          <p:val>
                                            <p:strVal val="#ppt_h"/>
                                          </p:val>
                                        </p:tav>
                                        <p:tav tm="100000">
                                          <p:val>
                                            <p:strVal val="#ppt_h"/>
                                          </p:val>
                                        </p:tav>
                                      </p:tavLst>
                                    </p:anim>
                                    <p:animEffect transition="in" filter="fade">
                                      <p:cBhvr>
                                        <p:cTn id="53" dur="1000"/>
                                        <p:tgtEl>
                                          <p:spTgt spid="11"/>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nodeType="clickEffect">
                                  <p:stCondLst>
                                    <p:cond delay="0"/>
                                  </p:stCondLst>
                                  <p:childTnLst>
                                    <p:set>
                                      <p:cBhvr>
                                        <p:cTn id="57" dur="1" fill="hold">
                                          <p:stCondLst>
                                            <p:cond delay="0"/>
                                          </p:stCondLst>
                                        </p:cTn>
                                        <p:tgtEl>
                                          <p:spTgt spid="38918"/>
                                        </p:tgtEl>
                                        <p:attrNameLst>
                                          <p:attrName>style.visibility</p:attrName>
                                        </p:attrNameLst>
                                      </p:cBhvr>
                                      <p:to>
                                        <p:strVal val="visible"/>
                                      </p:to>
                                    </p:set>
                                    <p:anim calcmode="lin" valueType="num">
                                      <p:cBhvr additive="base">
                                        <p:cTn id="58" dur="500" fill="hold"/>
                                        <p:tgtEl>
                                          <p:spTgt spid="38918"/>
                                        </p:tgtEl>
                                        <p:attrNameLst>
                                          <p:attrName>ppt_x</p:attrName>
                                        </p:attrNameLst>
                                      </p:cBhvr>
                                      <p:tavLst>
                                        <p:tav tm="0">
                                          <p:val>
                                            <p:strVal val="#ppt_x"/>
                                          </p:val>
                                        </p:tav>
                                        <p:tav tm="100000">
                                          <p:val>
                                            <p:strVal val="#ppt_x"/>
                                          </p:val>
                                        </p:tav>
                                      </p:tavLst>
                                    </p:anim>
                                    <p:anim calcmode="lin" valueType="num">
                                      <p:cBhvr additive="base">
                                        <p:cTn id="59" dur="500" fill="hold"/>
                                        <p:tgtEl>
                                          <p:spTgt spid="38918"/>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nodeType="clickEffect">
                                  <p:stCondLst>
                                    <p:cond delay="0"/>
                                  </p:stCondLst>
                                  <p:childTnLst>
                                    <p:set>
                                      <p:cBhvr>
                                        <p:cTn id="63" dur="1" fill="hold">
                                          <p:stCondLst>
                                            <p:cond delay="0"/>
                                          </p:stCondLst>
                                        </p:cTn>
                                        <p:tgtEl>
                                          <p:spTgt spid="17"/>
                                        </p:tgtEl>
                                        <p:attrNameLst>
                                          <p:attrName>style.visibility</p:attrName>
                                        </p:attrNameLst>
                                      </p:cBhvr>
                                      <p:to>
                                        <p:strVal val="visible"/>
                                      </p:to>
                                    </p:set>
                                    <p:anim calcmode="lin" valueType="num">
                                      <p:cBhvr additive="base">
                                        <p:cTn id="64" dur="500" fill="hold"/>
                                        <p:tgtEl>
                                          <p:spTgt spid="17"/>
                                        </p:tgtEl>
                                        <p:attrNameLst>
                                          <p:attrName>ppt_x</p:attrName>
                                        </p:attrNameLst>
                                      </p:cBhvr>
                                      <p:tavLst>
                                        <p:tav tm="0">
                                          <p:val>
                                            <p:strVal val="#ppt_x"/>
                                          </p:val>
                                        </p:tav>
                                        <p:tav tm="100000">
                                          <p:val>
                                            <p:strVal val="#ppt_x"/>
                                          </p:val>
                                        </p:tav>
                                      </p:tavLst>
                                    </p:anim>
                                    <p:anim calcmode="lin" valueType="num">
                                      <p:cBhvr additive="base">
                                        <p:cTn id="65"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55" presetClass="entr" presetSubtype="0" fill="hold" grpId="0" nodeType="clickEffect">
                                  <p:stCondLst>
                                    <p:cond delay="0"/>
                                  </p:stCondLst>
                                  <p:childTnLst>
                                    <p:set>
                                      <p:cBhvr>
                                        <p:cTn id="69" dur="1" fill="hold">
                                          <p:stCondLst>
                                            <p:cond delay="0"/>
                                          </p:stCondLst>
                                        </p:cTn>
                                        <p:tgtEl>
                                          <p:spTgt spid="9"/>
                                        </p:tgtEl>
                                        <p:attrNameLst>
                                          <p:attrName>style.visibility</p:attrName>
                                        </p:attrNameLst>
                                      </p:cBhvr>
                                      <p:to>
                                        <p:strVal val="visible"/>
                                      </p:to>
                                    </p:set>
                                    <p:anim calcmode="lin" valueType="num">
                                      <p:cBhvr>
                                        <p:cTn id="70" dur="1000" fill="hold"/>
                                        <p:tgtEl>
                                          <p:spTgt spid="9"/>
                                        </p:tgtEl>
                                        <p:attrNameLst>
                                          <p:attrName>ppt_w</p:attrName>
                                        </p:attrNameLst>
                                      </p:cBhvr>
                                      <p:tavLst>
                                        <p:tav tm="0">
                                          <p:val>
                                            <p:strVal val="#ppt_w*0.70"/>
                                          </p:val>
                                        </p:tav>
                                        <p:tav tm="100000">
                                          <p:val>
                                            <p:strVal val="#ppt_w"/>
                                          </p:val>
                                        </p:tav>
                                      </p:tavLst>
                                    </p:anim>
                                    <p:anim calcmode="lin" valueType="num">
                                      <p:cBhvr>
                                        <p:cTn id="71" dur="1000" fill="hold"/>
                                        <p:tgtEl>
                                          <p:spTgt spid="9"/>
                                        </p:tgtEl>
                                        <p:attrNameLst>
                                          <p:attrName>ppt_h</p:attrName>
                                        </p:attrNameLst>
                                      </p:cBhvr>
                                      <p:tavLst>
                                        <p:tav tm="0">
                                          <p:val>
                                            <p:strVal val="#ppt_h"/>
                                          </p:val>
                                        </p:tav>
                                        <p:tav tm="100000">
                                          <p:val>
                                            <p:strVal val="#ppt_h"/>
                                          </p:val>
                                        </p:tav>
                                      </p:tavLst>
                                    </p:anim>
                                    <p:animEffect transition="in" filter="fade">
                                      <p:cBhvr>
                                        <p:cTn id="72" dur="1000"/>
                                        <p:tgtEl>
                                          <p:spTgt spid="9"/>
                                        </p:tgtEl>
                                      </p:cBhvr>
                                    </p:animEffect>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38920"/>
                                        </p:tgtEl>
                                        <p:attrNameLst>
                                          <p:attrName>style.visibility</p:attrName>
                                        </p:attrNameLst>
                                      </p:cBhvr>
                                      <p:to>
                                        <p:strVal val="visible"/>
                                      </p:to>
                                    </p:set>
                                    <p:anim calcmode="lin" valueType="num">
                                      <p:cBhvr additive="base">
                                        <p:cTn id="77" dur="500" fill="hold"/>
                                        <p:tgtEl>
                                          <p:spTgt spid="38920"/>
                                        </p:tgtEl>
                                        <p:attrNameLst>
                                          <p:attrName>ppt_x</p:attrName>
                                        </p:attrNameLst>
                                      </p:cBhvr>
                                      <p:tavLst>
                                        <p:tav tm="0">
                                          <p:val>
                                            <p:strVal val="#ppt_x"/>
                                          </p:val>
                                        </p:tav>
                                        <p:tav tm="100000">
                                          <p:val>
                                            <p:strVal val="#ppt_x"/>
                                          </p:val>
                                        </p:tav>
                                      </p:tavLst>
                                    </p:anim>
                                    <p:anim calcmode="lin" valueType="num">
                                      <p:cBhvr additive="base">
                                        <p:cTn id="78" dur="500" fill="hold"/>
                                        <p:tgtEl>
                                          <p:spTgt spid="389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p:bldP spid="23557" grpId="0"/>
      <p:bldP spid="8" grpId="0"/>
      <p:bldP spid="9" grpId="0"/>
      <p:bldP spid="10" grpId="0"/>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descr="powerpoint trainin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sp>
        <p:nvSpPr>
          <p:cNvPr id="24580" name="Text Box 7"/>
          <p:cNvSpPr txBox="1">
            <a:spLocks noChangeArrowheads="1"/>
          </p:cNvSpPr>
          <p:nvPr/>
        </p:nvSpPr>
        <p:spPr bwMode="auto">
          <a:xfrm>
            <a:off x="2915816" y="260648"/>
            <a:ext cx="3430747" cy="646331"/>
          </a:xfrm>
          <a:prstGeom prst="rect">
            <a:avLst/>
          </a:prstGeom>
          <a:noFill/>
          <a:ln w="9525">
            <a:noFill/>
            <a:miter lim="800000"/>
            <a:headEnd/>
            <a:tailEnd/>
          </a:ln>
        </p:spPr>
        <p:txBody>
          <a:bodyPr wrap="none">
            <a:spAutoFit/>
          </a:bodyPr>
          <a:lstStyle/>
          <a:p>
            <a:r>
              <a:rPr lang="tr-TR" sz="3600" b="1" dirty="0"/>
              <a:t>İNSÜLİN DİRENCİ</a:t>
            </a:r>
          </a:p>
        </p:txBody>
      </p:sp>
      <p:sp>
        <p:nvSpPr>
          <p:cNvPr id="24581" name="Text Box 8"/>
          <p:cNvSpPr txBox="1">
            <a:spLocks noChangeArrowheads="1"/>
          </p:cNvSpPr>
          <p:nvPr/>
        </p:nvSpPr>
        <p:spPr bwMode="auto">
          <a:xfrm>
            <a:off x="323528" y="908720"/>
            <a:ext cx="2726196" cy="1569660"/>
          </a:xfrm>
          <a:prstGeom prst="rect">
            <a:avLst/>
          </a:prstGeom>
          <a:noFill/>
          <a:ln w="9525">
            <a:noFill/>
            <a:miter lim="800000"/>
            <a:headEnd/>
            <a:tailEnd/>
          </a:ln>
        </p:spPr>
        <p:txBody>
          <a:bodyPr wrap="none">
            <a:spAutoFit/>
          </a:bodyPr>
          <a:lstStyle/>
          <a:p>
            <a:r>
              <a:rPr lang="tr-TR" sz="3200" b="1" dirty="0" smtClean="0">
                <a:latin typeface="Times New Roman" pitchFamily="18" charset="0"/>
              </a:rPr>
              <a:t>GENLER</a:t>
            </a:r>
            <a:endParaRPr lang="tr-TR" sz="3200" b="1" dirty="0">
              <a:latin typeface="Times New Roman" pitchFamily="18" charset="0"/>
            </a:endParaRPr>
          </a:p>
          <a:p>
            <a:pPr>
              <a:buFont typeface="Wingdings" pitchFamily="2" charset="2"/>
              <a:buChar char="ü"/>
            </a:pPr>
            <a:r>
              <a:rPr lang="tr-TR" sz="3200" dirty="0" smtClean="0">
                <a:latin typeface="Times New Roman" pitchFamily="18" charset="0"/>
              </a:rPr>
              <a:t>PPAR-gama2</a:t>
            </a:r>
            <a:endParaRPr lang="tr-TR" sz="3200" dirty="0">
              <a:latin typeface="Times New Roman" pitchFamily="18" charset="0"/>
            </a:endParaRPr>
          </a:p>
          <a:p>
            <a:pPr>
              <a:buFont typeface="Wingdings" pitchFamily="2" charset="2"/>
              <a:buChar char="ü"/>
            </a:pPr>
            <a:r>
              <a:rPr lang="tr-TR" sz="3200" dirty="0" smtClean="0">
                <a:latin typeface="Times New Roman" pitchFamily="18" charset="0"/>
              </a:rPr>
              <a:t>ACE</a:t>
            </a:r>
            <a:endParaRPr lang="tr-TR" sz="3200" dirty="0">
              <a:latin typeface="Times New Roman" pitchFamily="18" charset="0"/>
            </a:endParaRPr>
          </a:p>
        </p:txBody>
      </p:sp>
      <p:sp>
        <p:nvSpPr>
          <p:cNvPr id="24582" name="Text Box 9"/>
          <p:cNvSpPr txBox="1">
            <a:spLocks noChangeArrowheads="1"/>
          </p:cNvSpPr>
          <p:nvPr/>
        </p:nvSpPr>
        <p:spPr bwMode="auto">
          <a:xfrm>
            <a:off x="251520" y="3212976"/>
            <a:ext cx="3974165" cy="1077218"/>
          </a:xfrm>
          <a:prstGeom prst="rect">
            <a:avLst/>
          </a:prstGeom>
          <a:noFill/>
          <a:ln w="9525">
            <a:noFill/>
            <a:miter lim="800000"/>
            <a:headEnd/>
            <a:tailEnd/>
          </a:ln>
        </p:spPr>
        <p:txBody>
          <a:bodyPr wrap="none">
            <a:spAutoFit/>
          </a:bodyPr>
          <a:lstStyle/>
          <a:p>
            <a:r>
              <a:rPr lang="tr-TR" sz="3200" b="1" dirty="0" smtClean="0"/>
              <a:t> </a:t>
            </a:r>
            <a:r>
              <a:rPr lang="tr-TR" sz="3200" b="1" dirty="0"/>
              <a:t>• Rafine karbonhidrat</a:t>
            </a:r>
          </a:p>
          <a:p>
            <a:r>
              <a:rPr lang="tr-TR" sz="3200" b="1" dirty="0"/>
              <a:t> • </a:t>
            </a:r>
            <a:r>
              <a:rPr lang="tr-TR" sz="3200" b="1" dirty="0" err="1" smtClean="0"/>
              <a:t>Obezite</a:t>
            </a:r>
            <a:endParaRPr lang="tr-TR" sz="3200" b="1" dirty="0"/>
          </a:p>
        </p:txBody>
      </p:sp>
      <p:pic>
        <p:nvPicPr>
          <p:cNvPr id="8" name="Picture 10" descr="http://www.internetresim.net/wp-content/uploads/Osteoporoz-Kemik-Erimesi-Icin-Egzersiz-En-Etkili-Ilac.jpg"/>
          <p:cNvPicPr>
            <a:picLocks noChangeAspect="1" noChangeArrowheads="1"/>
          </p:cNvPicPr>
          <p:nvPr/>
        </p:nvPicPr>
        <p:blipFill>
          <a:blip r:embed="rId4" cstate="print"/>
          <a:srcRect/>
          <a:stretch>
            <a:fillRect/>
          </a:stretch>
        </p:blipFill>
        <p:spPr bwMode="auto">
          <a:xfrm>
            <a:off x="6516216" y="1484784"/>
            <a:ext cx="2339752" cy="2495736"/>
          </a:xfrm>
          <a:prstGeom prst="rect">
            <a:avLst/>
          </a:prstGeom>
          <a:ln>
            <a:noFill/>
          </a:ln>
          <a:effectLst>
            <a:softEdge rad="112500"/>
          </a:effectLst>
        </p:spPr>
      </p:pic>
      <p:pic>
        <p:nvPicPr>
          <p:cNvPr id="36866" name="Picture 2" descr="http://t1.gstatic.com/images?q=tbn:ANd9GcToDui0bg8f1LGZRo_vAjNQbpYQeErPtBpoxOf5cXroOAvGSwFDoaVuHmIH"/>
          <p:cNvPicPr>
            <a:picLocks noChangeAspect="1" noChangeArrowheads="1"/>
          </p:cNvPicPr>
          <p:nvPr/>
        </p:nvPicPr>
        <p:blipFill>
          <a:blip r:embed="rId5" cstate="print"/>
          <a:srcRect/>
          <a:stretch>
            <a:fillRect/>
          </a:stretch>
        </p:blipFill>
        <p:spPr bwMode="auto">
          <a:xfrm>
            <a:off x="4499992" y="2564904"/>
            <a:ext cx="1924050" cy="2381250"/>
          </a:xfrm>
          <a:prstGeom prst="rect">
            <a:avLst/>
          </a:prstGeom>
          <a:noFill/>
        </p:spPr>
      </p:pic>
      <p:pic>
        <p:nvPicPr>
          <p:cNvPr id="36868" name="Picture 4" descr="http://3.bp.blogspot.com/-XjMypfK2UhQ/TmY8trCZAPI/AAAAAAAAAXA/-zT1UyLLNOg/s1600/obezite-%25C3%25A7ocuk.jpg"/>
          <p:cNvPicPr>
            <a:picLocks noChangeAspect="1" noChangeArrowheads="1"/>
          </p:cNvPicPr>
          <p:nvPr/>
        </p:nvPicPr>
        <p:blipFill>
          <a:blip r:embed="rId6" cstate="print"/>
          <a:srcRect/>
          <a:stretch>
            <a:fillRect/>
          </a:stretch>
        </p:blipFill>
        <p:spPr bwMode="auto">
          <a:xfrm>
            <a:off x="6516216" y="4764360"/>
            <a:ext cx="2533650" cy="1905000"/>
          </a:xfrm>
          <a:prstGeom prst="rect">
            <a:avLst/>
          </a:prstGeom>
          <a:noFill/>
        </p:spPr>
      </p:pic>
      <p:pic>
        <p:nvPicPr>
          <p:cNvPr id="36870" name="Picture 6" descr="http://www.forumlord.net/attachments/1828d1323151777/sisman-obezite-resimleri1.jpg"/>
          <p:cNvPicPr>
            <a:picLocks noChangeAspect="1" noChangeArrowheads="1"/>
          </p:cNvPicPr>
          <p:nvPr/>
        </p:nvPicPr>
        <p:blipFill>
          <a:blip r:embed="rId7" cstate="print"/>
          <a:srcRect/>
          <a:stretch>
            <a:fillRect/>
          </a:stretch>
        </p:blipFill>
        <p:spPr bwMode="auto">
          <a:xfrm>
            <a:off x="1115616" y="4365104"/>
            <a:ext cx="1842064" cy="2376264"/>
          </a:xfrm>
          <a:prstGeom prst="rect">
            <a:avLst/>
          </a:prstGeom>
          <a:noFill/>
        </p:spPr>
      </p:pic>
      <p:sp>
        <p:nvSpPr>
          <p:cNvPr id="12" name="11 Dikdörtgen"/>
          <p:cNvSpPr/>
          <p:nvPr/>
        </p:nvSpPr>
        <p:spPr>
          <a:xfrm>
            <a:off x="1674820" y="4797152"/>
            <a:ext cx="1240996" cy="1477328"/>
          </a:xfrm>
          <a:prstGeom prst="rect">
            <a:avLst/>
          </a:prstGeom>
        </p:spPr>
        <p:txBody>
          <a:bodyPr wrap="square">
            <a:spAutoFit/>
          </a:bodyPr>
          <a:lstStyle/>
          <a:p>
            <a:r>
              <a:rPr lang="tr-TR" sz="9000" dirty="0" smtClean="0"/>
              <a:t>X</a:t>
            </a:r>
            <a:endParaRPr lang="tr-TR" sz="9000" dirty="0"/>
          </a:p>
        </p:txBody>
      </p:sp>
      <p:sp>
        <p:nvSpPr>
          <p:cNvPr id="14" name="13 Dikdörtgen"/>
          <p:cNvSpPr/>
          <p:nvPr/>
        </p:nvSpPr>
        <p:spPr>
          <a:xfrm>
            <a:off x="5004048" y="2924944"/>
            <a:ext cx="1240996" cy="1477328"/>
          </a:xfrm>
          <a:prstGeom prst="rect">
            <a:avLst/>
          </a:prstGeom>
        </p:spPr>
        <p:txBody>
          <a:bodyPr wrap="square">
            <a:spAutoFit/>
          </a:bodyPr>
          <a:lstStyle/>
          <a:p>
            <a:r>
              <a:rPr lang="tr-TR" sz="9000" dirty="0" smtClean="0">
                <a:solidFill>
                  <a:srgbClr val="00B0F0"/>
                </a:solidFill>
              </a:rPr>
              <a:t>X</a:t>
            </a:r>
            <a:endParaRPr lang="tr-TR" sz="9000" dirty="0">
              <a:solidFill>
                <a:srgbClr val="00B0F0"/>
              </a:solidFill>
            </a:endParaRPr>
          </a:p>
        </p:txBody>
      </p:sp>
      <p:sp>
        <p:nvSpPr>
          <p:cNvPr id="13" name="12 Dikdörtgen"/>
          <p:cNvSpPr/>
          <p:nvPr/>
        </p:nvSpPr>
        <p:spPr>
          <a:xfrm>
            <a:off x="3779912" y="908720"/>
            <a:ext cx="2862064" cy="1077218"/>
          </a:xfrm>
          <a:prstGeom prst="rect">
            <a:avLst/>
          </a:prstGeom>
        </p:spPr>
        <p:txBody>
          <a:bodyPr wrap="square">
            <a:spAutoFit/>
          </a:bodyPr>
          <a:lstStyle/>
          <a:p>
            <a:r>
              <a:rPr lang="tr-TR" sz="3200" b="1" dirty="0" smtClean="0"/>
              <a:t>KORUNMA</a:t>
            </a:r>
          </a:p>
          <a:p>
            <a:r>
              <a:rPr lang="tr-TR" sz="3200" dirty="0" smtClean="0"/>
              <a:t>Fiziksel aktivite</a:t>
            </a:r>
            <a:endParaRPr lang="tr-TR" sz="3200" dirty="0"/>
          </a:p>
        </p:txBody>
      </p:sp>
      <p:sp>
        <p:nvSpPr>
          <p:cNvPr id="15" name="14 Dikdörtgen"/>
          <p:cNvSpPr/>
          <p:nvPr/>
        </p:nvSpPr>
        <p:spPr>
          <a:xfrm>
            <a:off x="323528" y="2564904"/>
            <a:ext cx="2862064" cy="584775"/>
          </a:xfrm>
          <a:prstGeom prst="rect">
            <a:avLst/>
          </a:prstGeom>
        </p:spPr>
        <p:txBody>
          <a:bodyPr wrap="square">
            <a:spAutoFit/>
          </a:bodyPr>
          <a:lstStyle/>
          <a:p>
            <a:r>
              <a:rPr lang="tr-TR" sz="3200" b="1" dirty="0" smtClean="0"/>
              <a:t>ETKENLER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4580"/>
                                        </p:tgtEl>
                                        <p:attrNameLst>
                                          <p:attrName>style.visibility</p:attrName>
                                        </p:attrNameLst>
                                      </p:cBhvr>
                                      <p:to>
                                        <p:strVal val="visible"/>
                                      </p:to>
                                    </p:set>
                                    <p:anim calcmode="lin" valueType="num">
                                      <p:cBhvr>
                                        <p:cTn id="7" dur="1000" fill="hold"/>
                                        <p:tgtEl>
                                          <p:spTgt spid="24580"/>
                                        </p:tgtEl>
                                        <p:attrNameLst>
                                          <p:attrName>ppt_w</p:attrName>
                                        </p:attrNameLst>
                                      </p:cBhvr>
                                      <p:tavLst>
                                        <p:tav tm="0">
                                          <p:val>
                                            <p:strVal val="#ppt_w*0.70"/>
                                          </p:val>
                                        </p:tav>
                                        <p:tav tm="100000">
                                          <p:val>
                                            <p:strVal val="#ppt_w"/>
                                          </p:val>
                                        </p:tav>
                                      </p:tavLst>
                                    </p:anim>
                                    <p:anim calcmode="lin" valueType="num">
                                      <p:cBhvr>
                                        <p:cTn id="8" dur="1000" fill="hold"/>
                                        <p:tgtEl>
                                          <p:spTgt spid="24580"/>
                                        </p:tgtEl>
                                        <p:attrNameLst>
                                          <p:attrName>ppt_h</p:attrName>
                                        </p:attrNameLst>
                                      </p:cBhvr>
                                      <p:tavLst>
                                        <p:tav tm="0">
                                          <p:val>
                                            <p:strVal val="#ppt_h"/>
                                          </p:val>
                                        </p:tav>
                                        <p:tav tm="100000">
                                          <p:val>
                                            <p:strVal val="#ppt_h"/>
                                          </p:val>
                                        </p:tav>
                                      </p:tavLst>
                                    </p:anim>
                                    <p:animEffect transition="in" filter="fade">
                                      <p:cBhvr>
                                        <p:cTn id="9" dur="1000"/>
                                        <p:tgtEl>
                                          <p:spTgt spid="24580"/>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24581"/>
                                        </p:tgtEl>
                                        <p:attrNameLst>
                                          <p:attrName>style.visibility</p:attrName>
                                        </p:attrNameLst>
                                      </p:cBhvr>
                                      <p:to>
                                        <p:strVal val="visible"/>
                                      </p:to>
                                    </p:set>
                                    <p:anim calcmode="lin" valueType="num">
                                      <p:cBhvr>
                                        <p:cTn id="14" dur="1000" fill="hold"/>
                                        <p:tgtEl>
                                          <p:spTgt spid="24581"/>
                                        </p:tgtEl>
                                        <p:attrNameLst>
                                          <p:attrName>ppt_w</p:attrName>
                                        </p:attrNameLst>
                                      </p:cBhvr>
                                      <p:tavLst>
                                        <p:tav tm="0">
                                          <p:val>
                                            <p:strVal val="#ppt_w*0.70"/>
                                          </p:val>
                                        </p:tav>
                                        <p:tav tm="100000">
                                          <p:val>
                                            <p:strVal val="#ppt_w"/>
                                          </p:val>
                                        </p:tav>
                                      </p:tavLst>
                                    </p:anim>
                                    <p:anim calcmode="lin" valueType="num">
                                      <p:cBhvr>
                                        <p:cTn id="15" dur="1000" fill="hold"/>
                                        <p:tgtEl>
                                          <p:spTgt spid="24581"/>
                                        </p:tgtEl>
                                        <p:attrNameLst>
                                          <p:attrName>ppt_h</p:attrName>
                                        </p:attrNameLst>
                                      </p:cBhvr>
                                      <p:tavLst>
                                        <p:tav tm="0">
                                          <p:val>
                                            <p:strVal val="#ppt_h"/>
                                          </p:val>
                                        </p:tav>
                                        <p:tav tm="100000">
                                          <p:val>
                                            <p:strVal val="#ppt_h"/>
                                          </p:val>
                                        </p:tav>
                                      </p:tavLst>
                                    </p:anim>
                                    <p:animEffect transition="in" filter="fade">
                                      <p:cBhvr>
                                        <p:cTn id="16" dur="1000"/>
                                        <p:tgtEl>
                                          <p:spTgt spid="24581"/>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p:cTn id="21" dur="1000" fill="hold"/>
                                        <p:tgtEl>
                                          <p:spTgt spid="13"/>
                                        </p:tgtEl>
                                        <p:attrNameLst>
                                          <p:attrName>ppt_w</p:attrName>
                                        </p:attrNameLst>
                                      </p:cBhvr>
                                      <p:tavLst>
                                        <p:tav tm="0">
                                          <p:val>
                                            <p:strVal val="#ppt_w*0.70"/>
                                          </p:val>
                                        </p:tav>
                                        <p:tav tm="100000">
                                          <p:val>
                                            <p:strVal val="#ppt_w"/>
                                          </p:val>
                                        </p:tav>
                                      </p:tavLst>
                                    </p:anim>
                                    <p:anim calcmode="lin" valueType="num">
                                      <p:cBhvr>
                                        <p:cTn id="22" dur="1000" fill="hold"/>
                                        <p:tgtEl>
                                          <p:spTgt spid="13"/>
                                        </p:tgtEl>
                                        <p:attrNameLst>
                                          <p:attrName>ppt_h</p:attrName>
                                        </p:attrNameLst>
                                      </p:cBhvr>
                                      <p:tavLst>
                                        <p:tav tm="0">
                                          <p:val>
                                            <p:strVal val="#ppt_h"/>
                                          </p:val>
                                        </p:tav>
                                        <p:tav tm="100000">
                                          <p:val>
                                            <p:strVal val="#ppt_h"/>
                                          </p:val>
                                        </p:tav>
                                      </p:tavLst>
                                    </p:anim>
                                    <p:animEffect transition="in" filter="fade">
                                      <p:cBhvr>
                                        <p:cTn id="23" dur="10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500" fill="hold"/>
                                        <p:tgtEl>
                                          <p:spTgt spid="8"/>
                                        </p:tgtEl>
                                        <p:attrNameLst>
                                          <p:attrName>ppt_x</p:attrName>
                                        </p:attrNameLst>
                                      </p:cBhvr>
                                      <p:tavLst>
                                        <p:tav tm="0">
                                          <p:val>
                                            <p:strVal val="#ppt_x"/>
                                          </p:val>
                                        </p:tav>
                                        <p:tav tm="100000">
                                          <p:val>
                                            <p:strVal val="#ppt_x"/>
                                          </p:val>
                                        </p:tav>
                                      </p:tavLst>
                                    </p:anim>
                                    <p:anim calcmode="lin" valueType="num">
                                      <p:cBhvr additive="base">
                                        <p:cTn id="2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 calcmode="lin" valueType="num">
                                      <p:cBhvr>
                                        <p:cTn id="34" dur="1000" fill="hold"/>
                                        <p:tgtEl>
                                          <p:spTgt spid="15"/>
                                        </p:tgtEl>
                                        <p:attrNameLst>
                                          <p:attrName>ppt_w</p:attrName>
                                        </p:attrNameLst>
                                      </p:cBhvr>
                                      <p:tavLst>
                                        <p:tav tm="0">
                                          <p:val>
                                            <p:strVal val="#ppt_w*0.70"/>
                                          </p:val>
                                        </p:tav>
                                        <p:tav tm="100000">
                                          <p:val>
                                            <p:strVal val="#ppt_w"/>
                                          </p:val>
                                        </p:tav>
                                      </p:tavLst>
                                    </p:anim>
                                    <p:anim calcmode="lin" valueType="num">
                                      <p:cBhvr>
                                        <p:cTn id="35" dur="1000" fill="hold"/>
                                        <p:tgtEl>
                                          <p:spTgt spid="15"/>
                                        </p:tgtEl>
                                        <p:attrNameLst>
                                          <p:attrName>ppt_h</p:attrName>
                                        </p:attrNameLst>
                                      </p:cBhvr>
                                      <p:tavLst>
                                        <p:tav tm="0">
                                          <p:val>
                                            <p:strVal val="#ppt_h"/>
                                          </p:val>
                                        </p:tav>
                                        <p:tav tm="100000">
                                          <p:val>
                                            <p:strVal val="#ppt_h"/>
                                          </p:val>
                                        </p:tav>
                                      </p:tavLst>
                                    </p:anim>
                                    <p:animEffect transition="in" filter="fade">
                                      <p:cBhvr>
                                        <p:cTn id="36" dur="10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55" presetClass="entr" presetSubtype="0" fill="hold" grpId="0" nodeType="clickEffect">
                                  <p:stCondLst>
                                    <p:cond delay="0"/>
                                  </p:stCondLst>
                                  <p:childTnLst>
                                    <p:set>
                                      <p:cBhvr>
                                        <p:cTn id="40" dur="1" fill="hold">
                                          <p:stCondLst>
                                            <p:cond delay="0"/>
                                          </p:stCondLst>
                                        </p:cTn>
                                        <p:tgtEl>
                                          <p:spTgt spid="24582"/>
                                        </p:tgtEl>
                                        <p:attrNameLst>
                                          <p:attrName>style.visibility</p:attrName>
                                        </p:attrNameLst>
                                      </p:cBhvr>
                                      <p:to>
                                        <p:strVal val="visible"/>
                                      </p:to>
                                    </p:set>
                                    <p:anim calcmode="lin" valueType="num">
                                      <p:cBhvr>
                                        <p:cTn id="41" dur="1000" fill="hold"/>
                                        <p:tgtEl>
                                          <p:spTgt spid="24582"/>
                                        </p:tgtEl>
                                        <p:attrNameLst>
                                          <p:attrName>ppt_w</p:attrName>
                                        </p:attrNameLst>
                                      </p:cBhvr>
                                      <p:tavLst>
                                        <p:tav tm="0">
                                          <p:val>
                                            <p:strVal val="#ppt_w*0.70"/>
                                          </p:val>
                                        </p:tav>
                                        <p:tav tm="100000">
                                          <p:val>
                                            <p:strVal val="#ppt_w"/>
                                          </p:val>
                                        </p:tav>
                                      </p:tavLst>
                                    </p:anim>
                                    <p:anim calcmode="lin" valueType="num">
                                      <p:cBhvr>
                                        <p:cTn id="42" dur="1000" fill="hold"/>
                                        <p:tgtEl>
                                          <p:spTgt spid="24582"/>
                                        </p:tgtEl>
                                        <p:attrNameLst>
                                          <p:attrName>ppt_h</p:attrName>
                                        </p:attrNameLst>
                                      </p:cBhvr>
                                      <p:tavLst>
                                        <p:tav tm="0">
                                          <p:val>
                                            <p:strVal val="#ppt_h"/>
                                          </p:val>
                                        </p:tav>
                                        <p:tav tm="100000">
                                          <p:val>
                                            <p:strVal val="#ppt_h"/>
                                          </p:val>
                                        </p:tav>
                                      </p:tavLst>
                                    </p:anim>
                                    <p:animEffect transition="in" filter="fade">
                                      <p:cBhvr>
                                        <p:cTn id="43" dur="1000"/>
                                        <p:tgtEl>
                                          <p:spTgt spid="24582"/>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36866"/>
                                        </p:tgtEl>
                                        <p:attrNameLst>
                                          <p:attrName>style.visibility</p:attrName>
                                        </p:attrNameLst>
                                      </p:cBhvr>
                                      <p:to>
                                        <p:strVal val="visible"/>
                                      </p:to>
                                    </p:set>
                                    <p:anim calcmode="lin" valueType="num">
                                      <p:cBhvr additive="base">
                                        <p:cTn id="48" dur="500" fill="hold"/>
                                        <p:tgtEl>
                                          <p:spTgt spid="36866"/>
                                        </p:tgtEl>
                                        <p:attrNameLst>
                                          <p:attrName>ppt_x</p:attrName>
                                        </p:attrNameLst>
                                      </p:cBhvr>
                                      <p:tavLst>
                                        <p:tav tm="0">
                                          <p:val>
                                            <p:strVal val="#ppt_x"/>
                                          </p:val>
                                        </p:tav>
                                        <p:tav tm="100000">
                                          <p:val>
                                            <p:strVal val="#ppt_x"/>
                                          </p:val>
                                        </p:tav>
                                      </p:tavLst>
                                    </p:anim>
                                    <p:anim calcmode="lin" valueType="num">
                                      <p:cBhvr additive="base">
                                        <p:cTn id="49" dur="500" fill="hold"/>
                                        <p:tgtEl>
                                          <p:spTgt spid="36866"/>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4"/>
                                        </p:tgtEl>
                                        <p:attrNameLst>
                                          <p:attrName>style.visibility</p:attrName>
                                        </p:attrNameLst>
                                      </p:cBhvr>
                                      <p:to>
                                        <p:strVal val="visible"/>
                                      </p:to>
                                    </p:set>
                                    <p:anim calcmode="lin" valueType="num">
                                      <p:cBhvr additive="base">
                                        <p:cTn id="54" dur="500" fill="hold"/>
                                        <p:tgtEl>
                                          <p:spTgt spid="14"/>
                                        </p:tgtEl>
                                        <p:attrNameLst>
                                          <p:attrName>ppt_x</p:attrName>
                                        </p:attrNameLst>
                                      </p:cBhvr>
                                      <p:tavLst>
                                        <p:tav tm="0">
                                          <p:val>
                                            <p:strVal val="#ppt_x"/>
                                          </p:val>
                                        </p:tav>
                                        <p:tav tm="100000">
                                          <p:val>
                                            <p:strVal val="#ppt_x"/>
                                          </p:val>
                                        </p:tav>
                                      </p:tavLst>
                                    </p:anim>
                                    <p:anim calcmode="lin" valueType="num">
                                      <p:cBhvr additive="base">
                                        <p:cTn id="5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nodeType="clickEffect">
                                  <p:stCondLst>
                                    <p:cond delay="0"/>
                                  </p:stCondLst>
                                  <p:childTnLst>
                                    <p:set>
                                      <p:cBhvr>
                                        <p:cTn id="59" dur="1" fill="hold">
                                          <p:stCondLst>
                                            <p:cond delay="0"/>
                                          </p:stCondLst>
                                        </p:cTn>
                                        <p:tgtEl>
                                          <p:spTgt spid="36870"/>
                                        </p:tgtEl>
                                        <p:attrNameLst>
                                          <p:attrName>style.visibility</p:attrName>
                                        </p:attrNameLst>
                                      </p:cBhvr>
                                      <p:to>
                                        <p:strVal val="visible"/>
                                      </p:to>
                                    </p:set>
                                    <p:anim calcmode="lin" valueType="num">
                                      <p:cBhvr additive="base">
                                        <p:cTn id="60" dur="500" fill="hold"/>
                                        <p:tgtEl>
                                          <p:spTgt spid="36870"/>
                                        </p:tgtEl>
                                        <p:attrNameLst>
                                          <p:attrName>ppt_x</p:attrName>
                                        </p:attrNameLst>
                                      </p:cBhvr>
                                      <p:tavLst>
                                        <p:tav tm="0">
                                          <p:val>
                                            <p:strVal val="#ppt_x"/>
                                          </p:val>
                                        </p:tav>
                                        <p:tav tm="100000">
                                          <p:val>
                                            <p:strVal val="#ppt_x"/>
                                          </p:val>
                                        </p:tav>
                                      </p:tavLst>
                                    </p:anim>
                                    <p:anim calcmode="lin" valueType="num">
                                      <p:cBhvr additive="base">
                                        <p:cTn id="61" dur="500" fill="hold"/>
                                        <p:tgtEl>
                                          <p:spTgt spid="36870"/>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12"/>
                                        </p:tgtEl>
                                        <p:attrNameLst>
                                          <p:attrName>style.visibility</p:attrName>
                                        </p:attrNameLst>
                                      </p:cBhvr>
                                      <p:to>
                                        <p:strVal val="visible"/>
                                      </p:to>
                                    </p:set>
                                    <p:anim calcmode="lin" valueType="num">
                                      <p:cBhvr additive="base">
                                        <p:cTn id="66" dur="500" fill="hold"/>
                                        <p:tgtEl>
                                          <p:spTgt spid="12"/>
                                        </p:tgtEl>
                                        <p:attrNameLst>
                                          <p:attrName>ppt_x</p:attrName>
                                        </p:attrNameLst>
                                      </p:cBhvr>
                                      <p:tavLst>
                                        <p:tav tm="0">
                                          <p:val>
                                            <p:strVal val="#ppt_x"/>
                                          </p:val>
                                        </p:tav>
                                        <p:tav tm="100000">
                                          <p:val>
                                            <p:strVal val="#ppt_x"/>
                                          </p:val>
                                        </p:tav>
                                      </p:tavLst>
                                    </p:anim>
                                    <p:anim calcmode="lin" valueType="num">
                                      <p:cBhvr additive="base">
                                        <p:cTn id="6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8" presetClass="entr" presetSubtype="16" fill="hold" nodeType="clickEffect">
                                  <p:stCondLst>
                                    <p:cond delay="0"/>
                                  </p:stCondLst>
                                  <p:childTnLst>
                                    <p:set>
                                      <p:cBhvr>
                                        <p:cTn id="71" dur="1" fill="hold">
                                          <p:stCondLst>
                                            <p:cond delay="0"/>
                                          </p:stCondLst>
                                        </p:cTn>
                                        <p:tgtEl>
                                          <p:spTgt spid="36868"/>
                                        </p:tgtEl>
                                        <p:attrNameLst>
                                          <p:attrName>style.visibility</p:attrName>
                                        </p:attrNameLst>
                                      </p:cBhvr>
                                      <p:to>
                                        <p:strVal val="visible"/>
                                      </p:to>
                                    </p:set>
                                    <p:animEffect transition="in" filter="diamond(in)">
                                      <p:cBhvr>
                                        <p:cTn id="72" dur="2000"/>
                                        <p:tgtEl>
                                          <p:spTgt spid="368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p:bldP spid="24581" grpId="0"/>
      <p:bldP spid="24582" grpId="0"/>
      <p:bldP spid="12" grpId="0"/>
      <p:bldP spid="14" grpId="0"/>
      <p:bldP spid="13" grpId="0"/>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powerpoint trainin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sp>
        <p:nvSpPr>
          <p:cNvPr id="3" name="2 İçerik Yer Tutucusu"/>
          <p:cNvSpPr>
            <a:spLocks noGrp="1"/>
          </p:cNvSpPr>
          <p:nvPr>
            <p:ph idx="1"/>
          </p:nvPr>
        </p:nvSpPr>
        <p:spPr>
          <a:xfrm>
            <a:off x="107504" y="188640"/>
            <a:ext cx="8579296" cy="6408712"/>
          </a:xfrm>
        </p:spPr>
        <p:txBody>
          <a:bodyPr/>
          <a:lstStyle/>
          <a:p>
            <a:r>
              <a:rPr lang="tr-TR" dirty="0" smtClean="0"/>
              <a:t>Çevre koşulları, canlının enerjisinin ne kadarını yaşamını sürdürmeye, ne kadarını çoğalmaya harcayacağını etkiler. Güç koşularda yaşamda kalabilmek için daha fazla enerji gerekir. </a:t>
            </a:r>
          </a:p>
          <a:p>
            <a:endParaRPr lang="tr-TR" dirty="0"/>
          </a:p>
          <a:p>
            <a:r>
              <a:rPr lang="tr-TR" dirty="0" smtClean="0"/>
              <a:t>Yine de, canlının amacı her zaman aynıdır; </a:t>
            </a:r>
            <a:r>
              <a:rPr lang="tr-TR" u="sng" dirty="0" smtClean="0"/>
              <a:t>türünün uzun dönemli başarısını güvenceye almak için yeterli kaynak sağlamak</a:t>
            </a:r>
            <a:r>
              <a:rPr lang="tr-TR" dirty="0" smtClean="0"/>
              <a:t>.</a:t>
            </a:r>
            <a:endParaRPr lang="tr-TR" dirty="0"/>
          </a:p>
        </p:txBody>
      </p:sp>
      <p:pic>
        <p:nvPicPr>
          <p:cNvPr id="17410" name="Picture 2" descr="http://d2eosjbgw49cu5.cloudfront.net/biotech-weblog.com/imgname--metabolomics_and_nutrigenomics_symposium---50226711--images--metabolomics_nutrigenomics.jpg"/>
          <p:cNvPicPr>
            <a:picLocks noChangeAspect="1" noChangeArrowheads="1"/>
          </p:cNvPicPr>
          <p:nvPr/>
        </p:nvPicPr>
        <p:blipFill>
          <a:blip r:embed="rId4" cstate="print"/>
          <a:srcRect/>
          <a:stretch>
            <a:fillRect/>
          </a:stretch>
        </p:blipFill>
        <p:spPr bwMode="auto">
          <a:xfrm>
            <a:off x="6442273" y="3933056"/>
            <a:ext cx="2594223" cy="285707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17410"/>
                                        </p:tgtEl>
                                        <p:attrNameLst>
                                          <p:attrName>style.visibility</p:attrName>
                                        </p:attrNameLst>
                                      </p:cBhvr>
                                      <p:to>
                                        <p:strVal val="visible"/>
                                      </p:to>
                                    </p:set>
                                    <p:animEffect transition="in" filter="diamond(in)">
                                      <p:cBhvr>
                                        <p:cTn id="17" dur="2000"/>
                                        <p:tgtEl>
                                          <p:spTgt spid="17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owerpoint trainin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sp>
        <p:nvSpPr>
          <p:cNvPr id="3" name="2 İçerik Yer Tutucusu"/>
          <p:cNvSpPr>
            <a:spLocks noGrp="1"/>
          </p:cNvSpPr>
          <p:nvPr>
            <p:ph idx="1"/>
          </p:nvPr>
        </p:nvSpPr>
        <p:spPr>
          <a:xfrm>
            <a:off x="179512" y="188640"/>
            <a:ext cx="8507288" cy="6264696"/>
          </a:xfrm>
        </p:spPr>
        <p:txBody>
          <a:bodyPr>
            <a:normAutofit/>
          </a:bodyPr>
          <a:lstStyle/>
          <a:p>
            <a:r>
              <a:rPr lang="tr-TR" dirty="0"/>
              <a:t>Günümüz beslenme bilimi </a:t>
            </a:r>
            <a:r>
              <a:rPr lang="tr-TR" dirty="0" smtClean="0"/>
              <a:t>diyet yoluyla bireylerin </a:t>
            </a:r>
            <a:r>
              <a:rPr lang="tr-TR" dirty="0"/>
              <a:t>sağlık durumunu düzeltmeyi ve böylece toplum düzeyinde sağlık düzeyini geliştirmeyi ve hastalıkların önlenmesini amaçlamaktadır. </a:t>
            </a:r>
            <a:endParaRPr lang="tr-TR" dirty="0" smtClean="0"/>
          </a:p>
          <a:p>
            <a:endParaRPr lang="tr-TR" dirty="0" smtClean="0"/>
          </a:p>
          <a:p>
            <a:r>
              <a:rPr lang="tr-TR" dirty="0" smtClean="0"/>
              <a:t>Besinlerin insan sağlığı üzerindeki etkilerinin araştırılması iki temel gözleme dayanmaktadır:</a:t>
            </a:r>
          </a:p>
          <a:p>
            <a:endParaRPr lang="tr-TR" dirty="0" smtClean="0"/>
          </a:p>
          <a:p>
            <a:r>
              <a:rPr lang="tr-TR" dirty="0" smtClean="0"/>
              <a:t>(1) </a:t>
            </a:r>
            <a:r>
              <a:rPr lang="tr-TR" dirty="0" err="1" smtClean="0"/>
              <a:t>Nütrisyonel</a:t>
            </a:r>
            <a:r>
              <a:rPr lang="tr-TR" dirty="0" smtClean="0"/>
              <a:t> çevre, gen ekspresyonunu etkilemektedir. </a:t>
            </a:r>
          </a:p>
          <a:p>
            <a:endParaRPr lang="tr-TR" dirty="0" smtClean="0"/>
          </a:p>
        </p:txBody>
      </p:sp>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owerpoint trainin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pic>
        <p:nvPicPr>
          <p:cNvPr id="1026" name="Resim 1"/>
          <p:cNvPicPr>
            <a:picLocks noChangeAspect="1" noChangeArrowheads="1"/>
          </p:cNvPicPr>
          <p:nvPr/>
        </p:nvPicPr>
        <p:blipFill>
          <a:blip r:embed="rId4" cstate="print"/>
          <a:srcRect/>
          <a:stretch>
            <a:fillRect/>
          </a:stretch>
        </p:blipFill>
        <p:spPr bwMode="auto">
          <a:xfrm>
            <a:off x="2267744" y="1556792"/>
            <a:ext cx="5219700" cy="2371725"/>
          </a:xfrm>
          <a:prstGeom prst="rect">
            <a:avLst/>
          </a:prstGeom>
          <a:ln>
            <a:noFill/>
          </a:ln>
          <a:effectLst>
            <a:softEdge rad="112500"/>
          </a:effectLst>
        </p:spPr>
      </p:pic>
      <p:sp>
        <p:nvSpPr>
          <p:cNvPr id="3" name="2 İçerik Yer Tutucusu"/>
          <p:cNvSpPr>
            <a:spLocks noGrp="1"/>
          </p:cNvSpPr>
          <p:nvPr>
            <p:ph idx="1"/>
          </p:nvPr>
        </p:nvSpPr>
        <p:spPr>
          <a:xfrm>
            <a:off x="251520" y="44624"/>
            <a:ext cx="8435280" cy="1656184"/>
          </a:xfrm>
        </p:spPr>
        <p:txBody>
          <a:bodyPr/>
          <a:lstStyle/>
          <a:p>
            <a:r>
              <a:rPr lang="tr-TR" dirty="0" smtClean="0"/>
              <a:t>(2) Bireyin </a:t>
            </a:r>
            <a:r>
              <a:rPr lang="tr-TR" dirty="0" err="1" smtClean="0"/>
              <a:t>genotipine</a:t>
            </a:r>
            <a:r>
              <a:rPr lang="tr-TR" dirty="0" smtClean="0"/>
              <a:t> bağlı olarak besin öğelerinin metabolizması değişmekte ve sağlık durumu etkilenmektedir.</a:t>
            </a:r>
          </a:p>
        </p:txBody>
      </p:sp>
      <p:pic>
        <p:nvPicPr>
          <p:cNvPr id="4" name="Picture 2" descr="http://img2.allvoices.com/thumbs/image/609/480/88725209-nutrigenetics-the.jpg"/>
          <p:cNvPicPr>
            <a:picLocks noChangeAspect="1" noChangeArrowheads="1"/>
          </p:cNvPicPr>
          <p:nvPr/>
        </p:nvPicPr>
        <p:blipFill>
          <a:blip r:embed="rId5" cstate="print"/>
          <a:srcRect/>
          <a:stretch>
            <a:fillRect/>
          </a:stretch>
        </p:blipFill>
        <p:spPr bwMode="auto">
          <a:xfrm>
            <a:off x="179512" y="4149080"/>
            <a:ext cx="3106245" cy="2448272"/>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additive="base">
                                        <p:cTn id="12" dur="500" fill="hold"/>
                                        <p:tgtEl>
                                          <p:spTgt spid="1026"/>
                                        </p:tgtEl>
                                        <p:attrNameLst>
                                          <p:attrName>ppt_x</p:attrName>
                                        </p:attrNameLst>
                                      </p:cBhvr>
                                      <p:tavLst>
                                        <p:tav tm="0">
                                          <p:val>
                                            <p:strVal val="#ppt_x"/>
                                          </p:val>
                                        </p:tav>
                                        <p:tav tm="100000">
                                          <p:val>
                                            <p:strVal val="#ppt_x"/>
                                          </p:val>
                                        </p:tav>
                                      </p:tavLst>
                                    </p:anim>
                                    <p:anim calcmode="lin" valueType="num">
                                      <p:cBhvr additive="base">
                                        <p:cTn id="13"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owerpoint trainin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sp>
        <p:nvSpPr>
          <p:cNvPr id="3" name="2 İçerik Yer Tutucusu"/>
          <p:cNvSpPr>
            <a:spLocks noGrp="1"/>
          </p:cNvSpPr>
          <p:nvPr>
            <p:ph idx="1"/>
          </p:nvPr>
        </p:nvSpPr>
        <p:spPr>
          <a:xfrm>
            <a:off x="457200" y="-27384"/>
            <a:ext cx="8229600" cy="2664296"/>
          </a:xfrm>
        </p:spPr>
        <p:txBody>
          <a:bodyPr>
            <a:noAutofit/>
          </a:bodyPr>
          <a:lstStyle/>
          <a:p>
            <a:r>
              <a:rPr lang="tr-TR" sz="2800" dirty="0" smtClean="0"/>
              <a:t>Beslenme ile insan genomu arasında karşılıklı ve dinamik bir etkileşim vardır. İnsan genom dizisinin aydınlatılması ile besinlerle genler arasındaki etkileşimi ve besin öğelerinin gen ekspresyonu üzerindeki etkilerini anlamaya yönelik yoğun çalışmalar başlamıştır.</a:t>
            </a:r>
          </a:p>
        </p:txBody>
      </p:sp>
      <p:pic>
        <p:nvPicPr>
          <p:cNvPr id="39938" name="Picture 2" descr="http://www.csupomona.edu/~nutrigenomics/images/nutrigenomic_logo.jpg"/>
          <p:cNvPicPr>
            <a:picLocks noChangeAspect="1" noChangeArrowheads="1"/>
          </p:cNvPicPr>
          <p:nvPr/>
        </p:nvPicPr>
        <p:blipFill>
          <a:blip r:embed="rId4" cstate="print"/>
          <a:srcRect/>
          <a:stretch>
            <a:fillRect/>
          </a:stretch>
        </p:blipFill>
        <p:spPr bwMode="auto">
          <a:xfrm>
            <a:off x="5220072" y="3140968"/>
            <a:ext cx="3810000" cy="3133726"/>
          </a:xfrm>
          <a:prstGeom prst="rect">
            <a:avLst/>
          </a:prstGeom>
          <a:ln>
            <a:noFill/>
          </a:ln>
          <a:effectLst>
            <a:outerShdw blurRad="190500" algn="tl" rotWithShape="0">
              <a:srgbClr val="000000">
                <a:alpha val="70000"/>
              </a:srgbClr>
            </a:outerShdw>
          </a:effectLst>
        </p:spPr>
      </p:pic>
      <p:sp>
        <p:nvSpPr>
          <p:cNvPr id="4" name="3 Dikdörtgen"/>
          <p:cNvSpPr/>
          <p:nvPr/>
        </p:nvSpPr>
        <p:spPr>
          <a:xfrm>
            <a:off x="755576" y="2843058"/>
            <a:ext cx="4572000" cy="3970318"/>
          </a:xfrm>
          <a:prstGeom prst="rect">
            <a:avLst/>
          </a:prstGeom>
        </p:spPr>
        <p:txBody>
          <a:bodyPr wrap="square">
            <a:spAutoFit/>
          </a:bodyPr>
          <a:lstStyle/>
          <a:p>
            <a:r>
              <a:rPr lang="tr-TR" sz="2800" dirty="0" smtClean="0"/>
              <a:t>Besin öğelerinin moleküler düzeyde incelenmesinin olası hale gelmesiyle birlikte genetik varyasyonlara diyet yanıtının araştırılması ve besin öğelerinin gen ekspresyonu üzerindeki etkilerinin anlaşılması da olası hale gelmiştir. </a:t>
            </a:r>
            <a:endParaRPr lang="tr-T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amond(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mph" presetSubtype="0" fill="hold" nodeType="clickEffect">
                                  <p:stCondLst>
                                    <p:cond delay="0"/>
                                  </p:stCondLst>
                                  <p:childTnLst>
                                    <p:animRot by="21600000">
                                      <p:cBhvr>
                                        <p:cTn id="16" dur="2000" fill="hold"/>
                                        <p:tgtEl>
                                          <p:spTgt spid="3993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descr="powerpoint trainin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sp>
        <p:nvSpPr>
          <p:cNvPr id="3" name="2 İçerik Yer Tutucusu"/>
          <p:cNvSpPr>
            <a:spLocks noGrp="1"/>
          </p:cNvSpPr>
          <p:nvPr>
            <p:ph idx="1"/>
          </p:nvPr>
        </p:nvSpPr>
        <p:spPr>
          <a:xfrm>
            <a:off x="457200" y="188640"/>
            <a:ext cx="4762872" cy="4392488"/>
          </a:xfrm>
        </p:spPr>
        <p:txBody>
          <a:bodyPr>
            <a:normAutofit/>
          </a:bodyPr>
          <a:lstStyle/>
          <a:p>
            <a:pPr>
              <a:buFont typeface="Wingdings" pitchFamily="2" charset="2"/>
              <a:buChar char="ü"/>
            </a:pPr>
            <a:r>
              <a:rPr lang="tr-TR" sz="2800" dirty="0"/>
              <a:t>Her bireyin diyete yanıtının farklı olduğu bir gerçektir. Bir gıdayı belirli bir miktar alım bazı bireyler için risk iken diğerleri için değil; tersine bazıları için yarar sağlarken bazıları için yararlı olmayabilir. Bu farklılıklardan genetik faktörler kısmen sorumludur. </a:t>
            </a:r>
            <a:endParaRPr lang="tr-TR" sz="2800" dirty="0" smtClean="0"/>
          </a:p>
          <a:p>
            <a:endParaRPr lang="tr-TR" dirty="0"/>
          </a:p>
          <a:p>
            <a:endParaRPr lang="tr-TR" dirty="0"/>
          </a:p>
        </p:txBody>
      </p:sp>
      <p:pic>
        <p:nvPicPr>
          <p:cNvPr id="38913" name="Picture 1"/>
          <p:cNvPicPr>
            <a:picLocks noChangeAspect="1" noChangeArrowheads="1"/>
          </p:cNvPicPr>
          <p:nvPr/>
        </p:nvPicPr>
        <p:blipFill>
          <a:blip r:embed="rId4" cstate="print"/>
          <a:srcRect/>
          <a:stretch>
            <a:fillRect/>
          </a:stretch>
        </p:blipFill>
        <p:spPr bwMode="auto">
          <a:xfrm>
            <a:off x="5076056" y="188640"/>
            <a:ext cx="3810199" cy="1754098"/>
          </a:xfrm>
          <a:prstGeom prst="rect">
            <a:avLst/>
          </a:prstGeom>
          <a:ln>
            <a:noFill/>
          </a:ln>
          <a:effectLst>
            <a:softEdge rad="112500"/>
          </a:effectLst>
        </p:spPr>
      </p:pic>
      <p:sp>
        <p:nvSpPr>
          <p:cNvPr id="6" name="5 Dikdörtgen"/>
          <p:cNvSpPr/>
          <p:nvPr/>
        </p:nvSpPr>
        <p:spPr>
          <a:xfrm>
            <a:off x="5004048" y="2204864"/>
            <a:ext cx="4032448" cy="4401205"/>
          </a:xfrm>
          <a:prstGeom prst="rect">
            <a:avLst/>
          </a:prstGeom>
        </p:spPr>
        <p:txBody>
          <a:bodyPr wrap="square">
            <a:spAutoFit/>
          </a:bodyPr>
          <a:lstStyle/>
          <a:p>
            <a:pPr>
              <a:buFont typeface="Wingdings" pitchFamily="2" charset="2"/>
              <a:buChar char="ü"/>
            </a:pPr>
            <a:r>
              <a:rPr lang="tr-TR" sz="2800" dirty="0" smtClean="0"/>
              <a:t>Bireylerin diyetlere verdikleri yanıttaki farklılıkların nedeni olan genetik varyasyonların ortaya konulması, </a:t>
            </a:r>
            <a:r>
              <a:rPr lang="tr-TR" sz="2800" u="sng" dirty="0" smtClean="0">
                <a:solidFill>
                  <a:srgbClr val="FFFF00"/>
                </a:solidFill>
              </a:rPr>
              <a:t>beslenme </a:t>
            </a:r>
            <a:r>
              <a:rPr lang="tr-TR" sz="2800" u="sng" dirty="0" err="1" smtClean="0">
                <a:solidFill>
                  <a:srgbClr val="FFFF00"/>
                </a:solidFill>
              </a:rPr>
              <a:t>genomiğinin</a:t>
            </a:r>
            <a:r>
              <a:rPr lang="tr-TR" sz="2800" u="sng" dirty="0" smtClean="0">
                <a:solidFill>
                  <a:srgbClr val="FFFF00"/>
                </a:solidFill>
              </a:rPr>
              <a:t> </a:t>
            </a:r>
            <a:r>
              <a:rPr lang="tr-TR" sz="2800" dirty="0" smtClean="0"/>
              <a:t>amacını oluşturmakta ve bu bireylere sağlıklarını geliştirmede yardımcı olmaktır. </a:t>
            </a:r>
            <a:endParaRPr lang="tr-TR" sz="2800" dirty="0"/>
          </a:p>
        </p:txBody>
      </p:sp>
      <p:pic>
        <p:nvPicPr>
          <p:cNvPr id="38918" name="Picture 6" descr="http://www.mun.ca/biology/scarr/FISH_chromosomes_300dpi.jpg"/>
          <p:cNvPicPr>
            <a:picLocks noChangeAspect="1" noChangeArrowheads="1"/>
          </p:cNvPicPr>
          <p:nvPr/>
        </p:nvPicPr>
        <p:blipFill>
          <a:blip r:embed="rId5" cstate="print"/>
          <a:srcRect/>
          <a:stretch>
            <a:fillRect/>
          </a:stretch>
        </p:blipFill>
        <p:spPr bwMode="auto">
          <a:xfrm>
            <a:off x="1259632" y="4509120"/>
            <a:ext cx="3245138" cy="21602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38918"/>
                                        </p:tgtEl>
                                        <p:attrNameLst>
                                          <p:attrName>style.visibility</p:attrName>
                                        </p:attrNameLst>
                                      </p:cBhvr>
                                      <p:to>
                                        <p:strVal val="visible"/>
                                      </p:to>
                                    </p:set>
                                    <p:anim calcmode="lin" valueType="num">
                                      <p:cBhvr>
                                        <p:cTn id="12" dur="1000" fill="hold"/>
                                        <p:tgtEl>
                                          <p:spTgt spid="38918"/>
                                        </p:tgtEl>
                                        <p:attrNameLst>
                                          <p:attrName>ppt_w</p:attrName>
                                        </p:attrNameLst>
                                      </p:cBhvr>
                                      <p:tavLst>
                                        <p:tav tm="0">
                                          <p:val>
                                            <p:strVal val="#ppt_w*0.70"/>
                                          </p:val>
                                        </p:tav>
                                        <p:tav tm="100000">
                                          <p:val>
                                            <p:strVal val="#ppt_w"/>
                                          </p:val>
                                        </p:tav>
                                      </p:tavLst>
                                    </p:anim>
                                    <p:anim calcmode="lin" valueType="num">
                                      <p:cBhvr>
                                        <p:cTn id="13" dur="1000" fill="hold"/>
                                        <p:tgtEl>
                                          <p:spTgt spid="38918"/>
                                        </p:tgtEl>
                                        <p:attrNameLst>
                                          <p:attrName>ppt_h</p:attrName>
                                        </p:attrNameLst>
                                      </p:cBhvr>
                                      <p:tavLst>
                                        <p:tav tm="0">
                                          <p:val>
                                            <p:strVal val="#ppt_h"/>
                                          </p:val>
                                        </p:tav>
                                        <p:tav tm="100000">
                                          <p:val>
                                            <p:strVal val="#ppt_h"/>
                                          </p:val>
                                        </p:tav>
                                      </p:tavLst>
                                    </p:anim>
                                    <p:animEffect transition="in" filter="fade">
                                      <p:cBhvr>
                                        <p:cTn id="14" dur="1000"/>
                                        <p:tgtEl>
                                          <p:spTgt spid="38918"/>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8913"/>
                                        </p:tgtEl>
                                        <p:attrNameLst>
                                          <p:attrName>style.visibility</p:attrName>
                                        </p:attrNameLst>
                                      </p:cBhvr>
                                      <p:to>
                                        <p:strVal val="visible"/>
                                      </p:to>
                                    </p:set>
                                    <p:anim calcmode="lin" valueType="num">
                                      <p:cBhvr additive="base">
                                        <p:cTn id="19" dur="500" fill="hold"/>
                                        <p:tgtEl>
                                          <p:spTgt spid="38913"/>
                                        </p:tgtEl>
                                        <p:attrNameLst>
                                          <p:attrName>ppt_x</p:attrName>
                                        </p:attrNameLst>
                                      </p:cBhvr>
                                      <p:tavLst>
                                        <p:tav tm="0">
                                          <p:val>
                                            <p:strVal val="#ppt_x"/>
                                          </p:val>
                                        </p:tav>
                                        <p:tav tm="100000">
                                          <p:val>
                                            <p:strVal val="#ppt_x"/>
                                          </p:val>
                                        </p:tav>
                                      </p:tavLst>
                                    </p:anim>
                                    <p:anim calcmode="lin" valueType="num">
                                      <p:cBhvr additive="base">
                                        <p:cTn id="20" dur="500" fill="hold"/>
                                        <p:tgtEl>
                                          <p:spTgt spid="389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checkerboard(across)">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powerpoint trainin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pic>
        <p:nvPicPr>
          <p:cNvPr id="3074" name="Picture 2" descr="http://images.askmen.com/sports/foodcourt_250/253_the-dna-diet_flash.jpg"/>
          <p:cNvPicPr>
            <a:picLocks noChangeAspect="1" noChangeArrowheads="1"/>
          </p:cNvPicPr>
          <p:nvPr/>
        </p:nvPicPr>
        <p:blipFill>
          <a:blip r:embed="rId4" cstate="print"/>
          <a:srcRect/>
          <a:stretch>
            <a:fillRect/>
          </a:stretch>
        </p:blipFill>
        <p:spPr bwMode="auto">
          <a:xfrm>
            <a:off x="5076056" y="3933056"/>
            <a:ext cx="3905250" cy="21907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1 Başlık"/>
          <p:cNvSpPr>
            <a:spLocks noGrp="1"/>
          </p:cNvSpPr>
          <p:nvPr>
            <p:ph type="title"/>
          </p:nvPr>
        </p:nvSpPr>
        <p:spPr>
          <a:xfrm>
            <a:off x="457200" y="44624"/>
            <a:ext cx="8229600" cy="778098"/>
          </a:xfrm>
        </p:spPr>
        <p:txBody>
          <a:bodyPr>
            <a:normAutofit/>
          </a:bodyPr>
          <a:lstStyle/>
          <a:p>
            <a:pPr lvl="0"/>
            <a:r>
              <a:rPr lang="tr-TR" b="1" dirty="0" smtClean="0"/>
              <a:t>NUTRİSYONAL GENOMİKS</a:t>
            </a:r>
            <a:endParaRPr lang="tr-TR" dirty="0"/>
          </a:p>
        </p:txBody>
      </p:sp>
      <p:sp>
        <p:nvSpPr>
          <p:cNvPr id="3" name="2 İçerik Yer Tutucusu"/>
          <p:cNvSpPr>
            <a:spLocks noGrp="1"/>
          </p:cNvSpPr>
          <p:nvPr>
            <p:ph idx="1"/>
          </p:nvPr>
        </p:nvSpPr>
        <p:spPr>
          <a:xfrm>
            <a:off x="251520" y="764705"/>
            <a:ext cx="8435280" cy="3240360"/>
          </a:xfrm>
        </p:spPr>
        <p:txBody>
          <a:bodyPr>
            <a:noAutofit/>
          </a:bodyPr>
          <a:lstStyle/>
          <a:p>
            <a:pPr>
              <a:buFont typeface="Wingdings" pitchFamily="2" charset="2"/>
              <a:buChar char="ü"/>
            </a:pPr>
            <a:r>
              <a:rPr lang="tr-TR" sz="2600" dirty="0"/>
              <a:t>En basit haliyle, </a:t>
            </a:r>
            <a:r>
              <a:rPr lang="tr-TR" sz="2600" dirty="0" err="1" smtClean="0"/>
              <a:t>nutrisyonal</a:t>
            </a:r>
            <a:r>
              <a:rPr lang="tr-TR" sz="2600" dirty="0" smtClean="0"/>
              <a:t> </a:t>
            </a:r>
            <a:r>
              <a:rPr lang="tr-TR" sz="2600" dirty="0" err="1" smtClean="0"/>
              <a:t>genomiks</a:t>
            </a:r>
            <a:r>
              <a:rPr lang="tr-TR" sz="2600" dirty="0" smtClean="0"/>
              <a:t>, </a:t>
            </a:r>
            <a:r>
              <a:rPr lang="tr-TR" sz="2600" dirty="0"/>
              <a:t>diyetin bireyin genetik bütünlüğüne veya </a:t>
            </a:r>
            <a:r>
              <a:rPr lang="tr-TR" sz="2600" dirty="0" err="1"/>
              <a:t>genotipine</a:t>
            </a:r>
            <a:r>
              <a:rPr lang="tr-TR" sz="2600" dirty="0"/>
              <a:t> uygun olması fikrine dayanır. Bir kişinin genomuna </a:t>
            </a:r>
            <a:r>
              <a:rPr lang="tr-TR" sz="2600" dirty="0" smtClean="0"/>
              <a:t>23.000 </a:t>
            </a:r>
            <a:r>
              <a:rPr lang="tr-TR" sz="2600" dirty="0"/>
              <a:t>kadar gen seti dahildir. </a:t>
            </a:r>
            <a:endParaRPr lang="tr-TR" sz="2600" dirty="0" smtClean="0"/>
          </a:p>
          <a:p>
            <a:pPr>
              <a:buFont typeface="Wingdings" pitchFamily="2" charset="2"/>
              <a:buChar char="ü"/>
            </a:pPr>
            <a:endParaRPr lang="tr-TR" sz="2600" dirty="0" smtClean="0"/>
          </a:p>
          <a:p>
            <a:pPr>
              <a:buFont typeface="Wingdings" pitchFamily="2" charset="2"/>
              <a:buChar char="ü"/>
            </a:pPr>
            <a:r>
              <a:rPr lang="tr-TR" sz="2600" dirty="0" smtClean="0"/>
              <a:t>Genler </a:t>
            </a:r>
            <a:r>
              <a:rPr lang="tr-TR" sz="2600" dirty="0"/>
              <a:t>protein yapımı için hücre talimatlarını içeren DNA dizisinin bir parçasıdır. </a:t>
            </a:r>
            <a:endParaRPr lang="tr-TR" sz="2600" dirty="0" smtClean="0"/>
          </a:p>
        </p:txBody>
      </p:sp>
      <p:sp>
        <p:nvSpPr>
          <p:cNvPr id="5" name="4 Dikdörtgen"/>
          <p:cNvSpPr/>
          <p:nvPr/>
        </p:nvSpPr>
        <p:spPr>
          <a:xfrm>
            <a:off x="323528" y="3933056"/>
            <a:ext cx="4896544" cy="2893100"/>
          </a:xfrm>
          <a:prstGeom prst="rect">
            <a:avLst/>
          </a:prstGeom>
        </p:spPr>
        <p:txBody>
          <a:bodyPr wrap="square">
            <a:spAutoFit/>
          </a:bodyPr>
          <a:lstStyle/>
          <a:p>
            <a:pPr marL="266700" indent="-266700">
              <a:buFont typeface="Wingdings" pitchFamily="2" charset="2"/>
              <a:buChar char="ü"/>
            </a:pPr>
            <a:r>
              <a:rPr lang="tr-TR" sz="2600" dirty="0" smtClean="0"/>
              <a:t> Genler ve beslenme arasındaki ilişkiyi araştırabilmek için, bilim adamlarının, bir kişinin </a:t>
            </a:r>
            <a:r>
              <a:rPr lang="tr-TR" sz="2600" dirty="0" err="1" smtClean="0"/>
              <a:t>genotipinin</a:t>
            </a:r>
            <a:r>
              <a:rPr lang="tr-TR" sz="2600" dirty="0" smtClean="0"/>
              <a:t>, fiziksel özellikleri ya da hastalık riskiyle (</a:t>
            </a:r>
            <a:r>
              <a:rPr lang="tr-TR" sz="2600" dirty="0" err="1" smtClean="0"/>
              <a:t>fenotipiyle</a:t>
            </a:r>
            <a:r>
              <a:rPr lang="tr-TR" sz="2600" dirty="0" smtClean="0"/>
              <a:t>) nasıl ilgili olduğunu anlaması gereklidir. </a:t>
            </a:r>
            <a:endParaRPr lang="tr-TR" sz="2600" dirty="0"/>
          </a:p>
        </p:txBody>
      </p:sp>
    </p:spTree>
  </p:cSld>
  <p:clrMapOvr>
    <a:masterClrMapping/>
  </p:clrMapOvr>
  <p:transition>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powerpoint trainin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sp>
        <p:nvSpPr>
          <p:cNvPr id="3" name="2 İçerik Yer Tutucusu"/>
          <p:cNvSpPr>
            <a:spLocks noGrp="1"/>
          </p:cNvSpPr>
          <p:nvPr>
            <p:ph idx="1"/>
          </p:nvPr>
        </p:nvSpPr>
        <p:spPr>
          <a:xfrm>
            <a:off x="25152" y="116632"/>
            <a:ext cx="6779096" cy="3744416"/>
          </a:xfrm>
        </p:spPr>
        <p:txBody>
          <a:bodyPr>
            <a:normAutofit lnSpcReduction="10000"/>
          </a:bodyPr>
          <a:lstStyle/>
          <a:p>
            <a:r>
              <a:rPr lang="tr-TR" sz="3000" b="1" dirty="0" smtClean="0"/>
              <a:t>Genlerin %97’si insan hastalıkları ile </a:t>
            </a:r>
            <a:r>
              <a:rPr lang="tr-TR" sz="3000" b="1" dirty="0" err="1" smtClean="0"/>
              <a:t>ilşkilendirilebilir</a:t>
            </a:r>
            <a:r>
              <a:rPr lang="tr-TR" sz="3000" b="1" dirty="0" smtClean="0"/>
              <a:t> ki bunlara </a:t>
            </a:r>
            <a:r>
              <a:rPr lang="tr-TR" sz="3000" b="1" dirty="0" err="1" smtClean="0"/>
              <a:t>monogenik</a:t>
            </a:r>
            <a:r>
              <a:rPr lang="tr-TR" sz="3000" b="1" dirty="0" smtClean="0"/>
              <a:t> hastalıklar denir. </a:t>
            </a:r>
          </a:p>
          <a:p>
            <a:endParaRPr lang="tr-TR" sz="3000" b="1" dirty="0"/>
          </a:p>
          <a:p>
            <a:r>
              <a:rPr lang="tr-TR" sz="2200" b="1" dirty="0" smtClean="0"/>
              <a:t>Örneğin </a:t>
            </a:r>
            <a:r>
              <a:rPr lang="tr-TR" sz="2200" b="1" dirty="0" err="1" smtClean="0"/>
              <a:t>fenilketonüri</a:t>
            </a:r>
            <a:r>
              <a:rPr lang="tr-TR" sz="2200" b="1" dirty="0" smtClean="0"/>
              <a:t>; bu hastalık normalde </a:t>
            </a:r>
            <a:r>
              <a:rPr lang="tr-TR" sz="2200" b="1" dirty="0" err="1" smtClean="0"/>
              <a:t>fenilalaninin</a:t>
            </a:r>
            <a:r>
              <a:rPr lang="tr-TR" sz="2200" b="1" dirty="0" smtClean="0"/>
              <a:t> </a:t>
            </a:r>
            <a:r>
              <a:rPr lang="tr-TR" sz="2200" b="1" dirty="0" err="1" smtClean="0"/>
              <a:t>tirozine</a:t>
            </a:r>
            <a:r>
              <a:rPr lang="tr-TR" sz="2200" b="1" dirty="0" smtClean="0"/>
              <a:t> çevrilmesi ile ilişkili metabolizmayı yöneten </a:t>
            </a:r>
            <a:r>
              <a:rPr lang="tr-TR" sz="2200" b="1" dirty="0" err="1" smtClean="0"/>
              <a:t>fenilalanin</a:t>
            </a:r>
            <a:r>
              <a:rPr lang="tr-TR" sz="2200" b="1" dirty="0" smtClean="0"/>
              <a:t> </a:t>
            </a:r>
            <a:r>
              <a:rPr lang="tr-TR" sz="2200" b="1" dirty="0" err="1" smtClean="0"/>
              <a:t>hidroksilaz</a:t>
            </a:r>
            <a:r>
              <a:rPr lang="tr-TR" sz="2200" b="1" dirty="0" smtClean="0"/>
              <a:t> enziminin kusuru ile ortaya çıkmaktadır. Bu durum kanda </a:t>
            </a:r>
            <a:r>
              <a:rPr lang="tr-TR" sz="2200" b="1" dirty="0" err="1" smtClean="0"/>
              <a:t>tirozin</a:t>
            </a:r>
            <a:r>
              <a:rPr lang="tr-TR" sz="2200" b="1" dirty="0" smtClean="0"/>
              <a:t> miktarında azalışa ardından da nörolojik hasarlar ve zeka geriliğine neden olmaktadır. </a:t>
            </a:r>
          </a:p>
        </p:txBody>
      </p:sp>
      <p:pic>
        <p:nvPicPr>
          <p:cNvPr id="2050" name="Picture 2" descr="http://www.beltina.org/pics/phenylketonuria_pku.jpg"/>
          <p:cNvPicPr>
            <a:picLocks noChangeAspect="1" noChangeArrowheads="1"/>
          </p:cNvPicPr>
          <p:nvPr/>
        </p:nvPicPr>
        <p:blipFill>
          <a:blip r:embed="rId4" cstate="print"/>
          <a:srcRect/>
          <a:stretch>
            <a:fillRect/>
          </a:stretch>
        </p:blipFill>
        <p:spPr bwMode="auto">
          <a:xfrm>
            <a:off x="6696236" y="188640"/>
            <a:ext cx="2142238" cy="2448272"/>
          </a:xfrm>
          <a:prstGeom prst="rect">
            <a:avLst/>
          </a:prstGeom>
          <a:ln>
            <a:noFill/>
          </a:ln>
          <a:effectLst>
            <a:outerShdw blurRad="190500" algn="tl" rotWithShape="0">
              <a:srgbClr val="000000">
                <a:alpha val="70000"/>
              </a:srgbClr>
            </a:outerShdw>
          </a:effectLst>
        </p:spPr>
      </p:pic>
      <p:pic>
        <p:nvPicPr>
          <p:cNvPr id="2052" name="Picture 4" descr="http://www.nature.com/mt/journal/v10/n2/images/mt20041219f1.jpg"/>
          <p:cNvPicPr>
            <a:picLocks noChangeAspect="1" noChangeArrowheads="1"/>
          </p:cNvPicPr>
          <p:nvPr/>
        </p:nvPicPr>
        <p:blipFill>
          <a:blip r:embed="rId5" cstate="print"/>
          <a:srcRect/>
          <a:stretch>
            <a:fillRect/>
          </a:stretch>
        </p:blipFill>
        <p:spPr bwMode="auto">
          <a:xfrm>
            <a:off x="467544" y="4128965"/>
            <a:ext cx="3888432" cy="2324371"/>
          </a:xfrm>
          <a:prstGeom prst="rect">
            <a:avLst/>
          </a:prstGeom>
          <a:ln>
            <a:noFill/>
          </a:ln>
          <a:effectLst>
            <a:outerShdw blurRad="190500" algn="tl" rotWithShape="0">
              <a:srgbClr val="000000">
                <a:alpha val="70000"/>
              </a:srgbClr>
            </a:outerShdw>
          </a:effectLst>
        </p:spPr>
      </p:pic>
      <p:sp>
        <p:nvSpPr>
          <p:cNvPr id="6" name="5 Dikdörtgen"/>
          <p:cNvSpPr/>
          <p:nvPr/>
        </p:nvSpPr>
        <p:spPr>
          <a:xfrm>
            <a:off x="4427984" y="5301208"/>
            <a:ext cx="4536504" cy="1569660"/>
          </a:xfrm>
          <a:prstGeom prst="rect">
            <a:avLst/>
          </a:prstGeom>
        </p:spPr>
        <p:txBody>
          <a:bodyPr wrap="square">
            <a:spAutoFit/>
          </a:bodyPr>
          <a:lstStyle/>
          <a:p>
            <a:r>
              <a:rPr lang="tr-TR" sz="2400" b="1" dirty="0" smtClean="0"/>
              <a:t>Bu şekildeki tek gen hasarı diyette </a:t>
            </a:r>
            <a:r>
              <a:rPr lang="tr-TR" sz="2400" b="1" u="sng" dirty="0" err="1" smtClean="0">
                <a:solidFill>
                  <a:srgbClr val="FFFF00"/>
                </a:solidFill>
              </a:rPr>
              <a:t>fenilalanince</a:t>
            </a:r>
            <a:r>
              <a:rPr lang="tr-TR" sz="2400" b="1" u="sng" dirty="0" smtClean="0">
                <a:solidFill>
                  <a:srgbClr val="FFFF00"/>
                </a:solidFill>
              </a:rPr>
              <a:t> sınırlandırılmış ama </a:t>
            </a:r>
            <a:r>
              <a:rPr lang="tr-TR" sz="2400" b="1" u="sng" dirty="0" err="1" smtClean="0">
                <a:solidFill>
                  <a:srgbClr val="FFFF00"/>
                </a:solidFill>
              </a:rPr>
              <a:t>tirozince</a:t>
            </a:r>
            <a:r>
              <a:rPr lang="tr-TR" sz="2400" b="1" u="sng" dirty="0" smtClean="0">
                <a:solidFill>
                  <a:srgbClr val="FFFF00"/>
                </a:solidFill>
              </a:rPr>
              <a:t> desteklenmiş </a:t>
            </a:r>
            <a:r>
              <a:rPr lang="tr-TR" sz="2400" b="1" dirty="0" smtClean="0"/>
              <a:t>gıdaların önlenmesi ile aşılabilmektedir. </a:t>
            </a:r>
            <a:endParaRPr lang="tr-TR" sz="2400" b="1" dirty="0"/>
          </a:p>
        </p:txBody>
      </p:sp>
      <p:pic>
        <p:nvPicPr>
          <p:cNvPr id="2054" name="Picture 6" descr="http://2011gtms8g.wikispaces.com/file/view/phenylketonuria-PKU-diet.png/235204520/phenylketonuria-PKU-diet.png"/>
          <p:cNvPicPr>
            <a:picLocks noChangeAspect="1" noChangeArrowheads="1"/>
          </p:cNvPicPr>
          <p:nvPr/>
        </p:nvPicPr>
        <p:blipFill>
          <a:blip r:embed="rId6" cstate="print"/>
          <a:srcRect/>
          <a:stretch>
            <a:fillRect/>
          </a:stretch>
        </p:blipFill>
        <p:spPr bwMode="auto">
          <a:xfrm>
            <a:off x="6588224" y="2852936"/>
            <a:ext cx="2419350" cy="2419351"/>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052"/>
                                        </p:tgtEl>
                                        <p:attrNameLst>
                                          <p:attrName>style.visibility</p:attrName>
                                        </p:attrNameLst>
                                      </p:cBhvr>
                                      <p:to>
                                        <p:strVal val="visible"/>
                                      </p:to>
                                    </p:set>
                                    <p:anim calcmode="lin" valueType="num">
                                      <p:cBhvr additive="base">
                                        <p:cTn id="17" dur="500" fill="hold"/>
                                        <p:tgtEl>
                                          <p:spTgt spid="2052"/>
                                        </p:tgtEl>
                                        <p:attrNameLst>
                                          <p:attrName>ppt_x</p:attrName>
                                        </p:attrNameLst>
                                      </p:cBhvr>
                                      <p:tavLst>
                                        <p:tav tm="0">
                                          <p:val>
                                            <p:strVal val="#ppt_x"/>
                                          </p:val>
                                        </p:tav>
                                        <p:tav tm="100000">
                                          <p:val>
                                            <p:strVal val="#ppt_x"/>
                                          </p:val>
                                        </p:tav>
                                      </p:tavLst>
                                    </p:anim>
                                    <p:anim calcmode="lin" valueType="num">
                                      <p:cBhvr additive="base">
                                        <p:cTn id="18"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050"/>
                                        </p:tgtEl>
                                        <p:attrNameLst>
                                          <p:attrName>style.visibility</p:attrName>
                                        </p:attrNameLst>
                                      </p:cBhvr>
                                      <p:to>
                                        <p:strVal val="visible"/>
                                      </p:to>
                                    </p:set>
                                    <p:anim calcmode="lin" valueType="num">
                                      <p:cBhvr additive="base">
                                        <p:cTn id="23" dur="500" fill="hold"/>
                                        <p:tgtEl>
                                          <p:spTgt spid="2050"/>
                                        </p:tgtEl>
                                        <p:attrNameLst>
                                          <p:attrName>ppt_x</p:attrName>
                                        </p:attrNameLst>
                                      </p:cBhvr>
                                      <p:tavLst>
                                        <p:tav tm="0">
                                          <p:val>
                                            <p:strVal val="#ppt_x"/>
                                          </p:val>
                                        </p:tav>
                                        <p:tav tm="100000">
                                          <p:val>
                                            <p:strVal val="#ppt_x"/>
                                          </p:val>
                                        </p:tav>
                                      </p:tavLst>
                                    </p:anim>
                                    <p:anim calcmode="lin" valueType="num">
                                      <p:cBhvr additive="base">
                                        <p:cTn id="24"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20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2054"/>
                                        </p:tgtEl>
                                        <p:attrNameLst>
                                          <p:attrName>style.visibility</p:attrName>
                                        </p:attrNameLst>
                                      </p:cBhvr>
                                      <p:to>
                                        <p:strVal val="visible"/>
                                      </p:to>
                                    </p:set>
                                    <p:anim calcmode="lin" valueType="num">
                                      <p:cBhvr additive="base">
                                        <p:cTn id="34" dur="500" fill="hold"/>
                                        <p:tgtEl>
                                          <p:spTgt spid="2054"/>
                                        </p:tgtEl>
                                        <p:attrNameLst>
                                          <p:attrName>ppt_x</p:attrName>
                                        </p:attrNameLst>
                                      </p:cBhvr>
                                      <p:tavLst>
                                        <p:tav tm="0">
                                          <p:val>
                                            <p:strVal val="#ppt_x"/>
                                          </p:val>
                                        </p:tav>
                                        <p:tav tm="100000">
                                          <p:val>
                                            <p:strVal val="#ppt_x"/>
                                          </p:val>
                                        </p:tav>
                                      </p:tavLst>
                                    </p:anim>
                                    <p:anim calcmode="lin" valueType="num">
                                      <p:cBhvr additive="base">
                                        <p:cTn id="35" dur="500" fill="hold"/>
                                        <p:tgtEl>
                                          <p:spTgt spid="20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316</TotalTime>
  <Words>1130</Words>
  <Application>Microsoft Office PowerPoint</Application>
  <PresentationFormat>Ekran Gösterisi (4:3)</PresentationFormat>
  <Paragraphs>172</Paragraphs>
  <Slides>28</Slides>
  <Notes>28</Notes>
  <HiddenSlides>0</HiddenSlides>
  <MMClips>0</MMClips>
  <ScaleCrop>false</ScaleCrop>
  <HeadingPairs>
    <vt:vector size="8" baseType="variant">
      <vt:variant>
        <vt:lpstr>Kullanılan Yazı Tipleri</vt:lpstr>
      </vt:variant>
      <vt:variant>
        <vt:i4>4</vt:i4>
      </vt:variant>
      <vt:variant>
        <vt:lpstr>Tema</vt:lpstr>
      </vt:variant>
      <vt:variant>
        <vt:i4>1</vt:i4>
      </vt:variant>
      <vt:variant>
        <vt:lpstr>Eklenmiş OLE Hizmet Programları</vt:lpstr>
      </vt:variant>
      <vt:variant>
        <vt:i4>1</vt:i4>
      </vt:variant>
      <vt:variant>
        <vt:lpstr>Slayt Başlıkları</vt:lpstr>
      </vt:variant>
      <vt:variant>
        <vt:i4>28</vt:i4>
      </vt:variant>
    </vt:vector>
  </HeadingPairs>
  <TitlesOfParts>
    <vt:vector size="34" baseType="lpstr">
      <vt:lpstr>Arial</vt:lpstr>
      <vt:lpstr>Calibri</vt:lpstr>
      <vt:lpstr>Times New Roman</vt:lpstr>
      <vt:lpstr>Wingdings</vt:lpstr>
      <vt:lpstr>Ofis Teması</vt:lpstr>
      <vt:lpstr>Photo Editor Fotoğrafı</vt:lpstr>
      <vt:lpstr>NUTRİSYONAL GENOMİKS                     Prof. Dr. Serkan YILMAZ</vt:lpstr>
      <vt:lpstr>PowerPoint Sunusu</vt:lpstr>
      <vt:lpstr>PowerPoint Sunusu</vt:lpstr>
      <vt:lpstr>PowerPoint Sunusu</vt:lpstr>
      <vt:lpstr>PowerPoint Sunusu</vt:lpstr>
      <vt:lpstr>PowerPoint Sunusu</vt:lpstr>
      <vt:lpstr>PowerPoint Sunusu</vt:lpstr>
      <vt:lpstr>NUTRİSYONAL GENOMİKS</vt:lpstr>
      <vt:lpstr>PowerPoint Sunusu</vt:lpstr>
      <vt:lpstr>PowerPoint Sunusu</vt:lpstr>
      <vt:lpstr>PowerPoint Sunusu</vt:lpstr>
      <vt:lpstr>PowerPoint Sunusu</vt:lpstr>
      <vt:lpstr>Nutrigenetik ve Genlere Göre Beslenme Neden Önemlidir?</vt:lpstr>
      <vt:lpstr>PowerPoint Sunusu</vt:lpstr>
      <vt:lpstr>VARYASYONLARIN NUTRİGENETİK ÜZERİNE ETKİSİ</vt:lpstr>
      <vt:lpstr>PowerPoint Sunusu</vt:lpstr>
      <vt:lpstr>PowerPoint Sunusu</vt:lpstr>
      <vt:lpstr>Soru: Genetik bir varyasyon metabolik aktivitenizi ve sağlığınızı nasıl etkileyebilir?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NUTRİGENETİK</dc:title>
  <dc:creator>serkan</dc:creator>
  <cp:lastModifiedBy>Serkan</cp:lastModifiedBy>
  <cp:revision>41</cp:revision>
  <dcterms:created xsi:type="dcterms:W3CDTF">2012-04-29T11:47:36Z</dcterms:created>
  <dcterms:modified xsi:type="dcterms:W3CDTF">2017-11-02T14:52:39Z</dcterms:modified>
</cp:coreProperties>
</file>