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64" r:id="rId9"/>
    <p:sldId id="265" r:id="rId10"/>
    <p:sldId id="25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r>
            <a:br>
              <a:rPr lang="tr-TR" dirty="0" smtClean="0"/>
            </a:br>
            <a:r>
              <a:rPr lang="tr-TR" b="1" dirty="0" smtClean="0"/>
              <a:t>MARKA YÖNETİMİ</a:t>
            </a:r>
            <a:endParaRPr lang="tr-TR" dirty="0"/>
          </a:p>
        </p:txBody>
      </p:sp>
    </p:spTree>
    <p:extLst>
      <p:ext uri="{BB962C8B-B14F-4D97-AF65-F5344CB8AC3E}">
        <p14:creationId xmlns:p14="http://schemas.microsoft.com/office/powerpoint/2010/main" val="1943288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
            </a:r>
            <a:br>
              <a:rPr lang="tr-TR" b="1" dirty="0" smtClean="0"/>
            </a:br>
            <a:r>
              <a:rPr lang="tr-TR" b="1" dirty="0" smtClean="0"/>
              <a:t>KAYNAKÇA</a:t>
            </a:r>
            <a:endParaRPr lang="tr-TR" b="1" dirty="0"/>
          </a:p>
        </p:txBody>
      </p:sp>
      <p:sp>
        <p:nvSpPr>
          <p:cNvPr id="3" name="İçerik Yer Tutucusu 2"/>
          <p:cNvSpPr>
            <a:spLocks noGrp="1"/>
          </p:cNvSpPr>
          <p:nvPr>
            <p:ph idx="1"/>
          </p:nvPr>
        </p:nvSpPr>
        <p:spPr/>
        <p:txBody>
          <a:bodyPr>
            <a:normAutofit fontScale="92500" lnSpcReduction="20000"/>
          </a:bodyPr>
          <a:lstStyle/>
          <a:p>
            <a:r>
              <a:rPr lang="tr-TR" dirty="0"/>
              <a:t>Marka Kişiliği Yaratma Süreci ve Marka Kişiliği Üzerine Bir Araştırma, Tolga DURSUN, Marmara İletişim Dergisi, Sayı 14, 2009,İstanbul</a:t>
            </a:r>
          </a:p>
          <a:p>
            <a:r>
              <a:rPr lang="tr-TR" dirty="0"/>
              <a:t>Marka Yönetimi, Işıl KARPAT AKTUĞLU, İletişim Yayınları, İstanbul, 2004</a:t>
            </a:r>
          </a:p>
          <a:p>
            <a:r>
              <a:rPr lang="tr-TR" dirty="0"/>
              <a:t>Marka Uygulamaları ve Önemi, Yakup DURMAZ, Süleyman ERTÜRK, </a:t>
            </a:r>
            <a:r>
              <a:rPr lang="tr-TR" dirty="0" err="1"/>
              <a:t>Internatonal</a:t>
            </a:r>
            <a:r>
              <a:rPr lang="tr-TR" dirty="0"/>
              <a:t> </a:t>
            </a:r>
            <a:r>
              <a:rPr lang="tr-TR" dirty="0" err="1"/>
              <a:t>Journal</a:t>
            </a:r>
            <a:r>
              <a:rPr lang="tr-TR" dirty="0"/>
              <a:t> of </a:t>
            </a:r>
            <a:r>
              <a:rPr lang="tr-TR" dirty="0" err="1"/>
              <a:t>Academic</a:t>
            </a:r>
            <a:r>
              <a:rPr lang="tr-TR" dirty="0"/>
              <a:t> Value </a:t>
            </a:r>
            <a:r>
              <a:rPr lang="tr-TR" dirty="0" err="1"/>
              <a:t>Studies</a:t>
            </a:r>
            <a:r>
              <a:rPr lang="tr-TR" dirty="0"/>
              <a:t>, 2016 / 2 (2): 82-93.</a:t>
            </a:r>
          </a:p>
          <a:p>
            <a:r>
              <a:rPr lang="tr-TR" dirty="0"/>
              <a:t>Marka Yönetimi, ATATÜRK ÜNİVERSİTESİ AÇIKÖĞRETİM FAKÜLTESİ YAYINI, ERZURUM, 2020</a:t>
            </a:r>
          </a:p>
          <a:p>
            <a:r>
              <a:rPr lang="tr-TR" dirty="0"/>
              <a:t>Marka ve Yönetimi, T.C. ANADOLU ÜNİVERSİTESİ YAYINI NO: 1993, ESKİŞEHİR, 2019 </a:t>
            </a:r>
          </a:p>
          <a:p>
            <a:r>
              <a:rPr lang="tr-TR" dirty="0"/>
              <a:t>Küresel Marka, </a:t>
            </a:r>
            <a:r>
              <a:rPr lang="tr-TR" dirty="0" err="1"/>
              <a:t>Nigel</a:t>
            </a:r>
            <a:r>
              <a:rPr lang="tr-TR" dirty="0"/>
              <a:t> HOLLIS, </a:t>
            </a:r>
            <a:r>
              <a:rPr lang="tr-TR" dirty="0" err="1"/>
              <a:t>Brandage</a:t>
            </a:r>
            <a:r>
              <a:rPr lang="tr-TR" dirty="0"/>
              <a:t> Yayınları, İstanbul, 2011</a:t>
            </a:r>
          </a:p>
          <a:p>
            <a:r>
              <a:rPr lang="tr-TR" dirty="0"/>
              <a:t>Marka İletişimi Yönetimi, Hatun Boztepe Taşkıran, İstanbul Üniversitesi açık ve Uzaktan Eğitim Fakültesi</a:t>
            </a:r>
          </a:p>
          <a:p>
            <a:endParaRPr lang="tr-TR" dirty="0"/>
          </a:p>
        </p:txBody>
      </p:sp>
    </p:spTree>
    <p:extLst>
      <p:ext uri="{BB962C8B-B14F-4D97-AF65-F5344CB8AC3E}">
        <p14:creationId xmlns:p14="http://schemas.microsoft.com/office/powerpoint/2010/main" val="3104357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r>
              <a:rPr lang="tr-TR" b="1" dirty="0"/>
              <a:t>Marka Konumlandırma</a:t>
            </a:r>
          </a:p>
        </p:txBody>
      </p:sp>
      <p:sp>
        <p:nvSpPr>
          <p:cNvPr id="3" name="İçerik Yer Tutucusu 2"/>
          <p:cNvSpPr>
            <a:spLocks noGrp="1"/>
          </p:cNvSpPr>
          <p:nvPr>
            <p:ph idx="1"/>
          </p:nvPr>
        </p:nvSpPr>
        <p:spPr/>
        <p:txBody>
          <a:bodyPr>
            <a:normAutofit lnSpcReduction="10000"/>
          </a:bodyPr>
          <a:lstStyle/>
          <a:p>
            <a:pPr marL="0" indent="0" algn="just">
              <a:lnSpc>
                <a:spcPct val="150000"/>
              </a:lnSpc>
              <a:buNone/>
            </a:pPr>
            <a:r>
              <a:rPr lang="tr-TR" sz="2800" dirty="0" smtClean="0"/>
              <a:t>        Marka </a:t>
            </a:r>
            <a:r>
              <a:rPr lang="tr-TR" sz="2800" dirty="0"/>
              <a:t>konumlandırma; tüketicinin zihninde markanın herhangi bir veya daha fazla özelliği açısından göreceli imaj, yani göreceli düşünce veya tutum oluşturması için yürütülen sistematik bir süreçtir. Markanın konumu ise, markanın tüketici zihnindeki diğer markalara göre yeridir. </a:t>
            </a:r>
          </a:p>
          <a:p>
            <a:pPr marL="0" indent="0">
              <a:buNone/>
            </a:pPr>
            <a:r>
              <a:rPr lang="tr-TR" dirty="0"/>
              <a:t> </a:t>
            </a:r>
          </a:p>
        </p:txBody>
      </p:sp>
    </p:spTree>
    <p:extLst>
      <p:ext uri="{BB962C8B-B14F-4D97-AF65-F5344CB8AC3E}">
        <p14:creationId xmlns:p14="http://schemas.microsoft.com/office/powerpoint/2010/main" val="1157335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790139"/>
            <a:ext cx="9601200" cy="5262979"/>
          </a:xfrm>
          <a:prstGeom prst="rect">
            <a:avLst/>
          </a:prstGeom>
        </p:spPr>
        <p:txBody>
          <a:bodyPr wrap="square">
            <a:spAutoFit/>
          </a:bodyPr>
          <a:lstStyle/>
          <a:p>
            <a:pPr algn="just">
              <a:lnSpc>
                <a:spcPct val="150000"/>
              </a:lnSpc>
            </a:pPr>
            <a:r>
              <a:rPr lang="tr-TR" sz="2800" b="1" dirty="0" smtClean="0"/>
              <a:t>      Konumlandırma</a:t>
            </a:r>
            <a:r>
              <a:rPr lang="tr-TR" sz="2800" dirty="0"/>
              <a:t>, potansiyel tüketicilerin bir markaya, ürün hattına veya bir firmaya ilişkin algılamalarını istenilen yönde etkileyebilecek şekilde pazarlama karması elemanlarının geliştirmesini içerir. Kısaca konumlandırma işlevsel olarak, tüketicilerin zihninde istenilen algıyı oluşturmayı hedefler. Etkin konumlandırma tüketici algısını ya da rakip ürünlerin tanımladığı rekabet ortamının kriterlerini kullanmak </a:t>
            </a:r>
            <a:r>
              <a:rPr lang="tr-TR" sz="2800" dirty="0" smtClean="0"/>
              <a:t>zorundadır.</a:t>
            </a:r>
            <a:endParaRPr lang="tr-TR" sz="2800" dirty="0"/>
          </a:p>
        </p:txBody>
      </p:sp>
    </p:spTree>
    <p:extLst>
      <p:ext uri="{BB962C8B-B14F-4D97-AF65-F5344CB8AC3E}">
        <p14:creationId xmlns:p14="http://schemas.microsoft.com/office/powerpoint/2010/main" val="1338652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5909310"/>
          </a:xfrm>
          <a:prstGeom prst="rect">
            <a:avLst/>
          </a:prstGeom>
        </p:spPr>
        <p:txBody>
          <a:bodyPr wrap="square">
            <a:spAutoFit/>
          </a:bodyPr>
          <a:lstStyle/>
          <a:p>
            <a:pPr algn="just">
              <a:lnSpc>
                <a:spcPct val="150000"/>
              </a:lnSpc>
            </a:pPr>
            <a:r>
              <a:rPr lang="tr-TR" sz="2800" b="1" dirty="0"/>
              <a:t>Marka konumlandırmanın amacı, </a:t>
            </a:r>
            <a:r>
              <a:rPr lang="tr-TR" sz="2800" dirty="0"/>
              <a:t>markayı hedef kitlenin zihninde rekabetçi üstünlük taşıyan bir konuma yerleştirmektedir. Dolayısıyla marka konumlandırma markanın tüketiciye sunduğu vaatlerin ve özelliklerin toplamını belirtmektedir. Konumlandırma amacıyla tüketicilerin zihninde markaya yönelik olumlu çağrışımların yaratılması ve bu çağrışımların, tüketicinin markanın rakip markalardan farklı bir yerde olduğunu algılamasını sağlaması </a:t>
            </a:r>
            <a:r>
              <a:rPr lang="tr-TR" sz="2800" dirty="0" smtClean="0"/>
              <a:t>önemlidir.</a:t>
            </a:r>
            <a:endParaRPr lang="tr-TR" sz="2800" dirty="0"/>
          </a:p>
        </p:txBody>
      </p:sp>
    </p:spTree>
    <p:extLst>
      <p:ext uri="{BB962C8B-B14F-4D97-AF65-F5344CB8AC3E}">
        <p14:creationId xmlns:p14="http://schemas.microsoft.com/office/powerpoint/2010/main" val="2543186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558800"/>
            <a:ext cx="9601200" cy="6463308"/>
          </a:xfrm>
          <a:prstGeom prst="rect">
            <a:avLst/>
          </a:prstGeom>
        </p:spPr>
        <p:txBody>
          <a:bodyPr wrap="square">
            <a:spAutoFit/>
          </a:bodyPr>
          <a:lstStyle/>
          <a:p>
            <a:pPr algn="just">
              <a:lnSpc>
                <a:spcPct val="150000"/>
              </a:lnSpc>
            </a:pPr>
            <a:r>
              <a:rPr lang="tr-TR" sz="2800" dirty="0"/>
              <a:t>Marka konumlandırmanın hem firma hem de tüketici açısından birçok faydasından söz edilebilir</a:t>
            </a:r>
            <a:r>
              <a:rPr lang="tr-TR" sz="2800" dirty="0" smtClean="0"/>
              <a:t>. </a:t>
            </a:r>
          </a:p>
          <a:p>
            <a:pPr marL="342900" indent="-342900" algn="just">
              <a:lnSpc>
                <a:spcPct val="150000"/>
              </a:lnSpc>
              <a:buFont typeface="Arial" panose="020B0604020202020204" pitchFamily="34" charset="0"/>
              <a:buChar char="•"/>
            </a:pPr>
            <a:r>
              <a:rPr lang="tr-TR" sz="2400" dirty="0" smtClean="0"/>
              <a:t>Konum </a:t>
            </a:r>
            <a:r>
              <a:rPr lang="tr-TR" sz="2400" dirty="0"/>
              <a:t>bir markanın diğer markalardan ayırt edilmesini </a:t>
            </a:r>
            <a:r>
              <a:rPr lang="tr-TR" sz="2400" dirty="0" smtClean="0"/>
              <a:t>kolaylaştıracaktır.</a:t>
            </a:r>
          </a:p>
          <a:p>
            <a:pPr marL="457200" indent="-457200" algn="just">
              <a:lnSpc>
                <a:spcPct val="150000"/>
              </a:lnSpc>
              <a:buFont typeface="Arial" panose="020B0604020202020204" pitchFamily="34" charset="0"/>
              <a:buChar char="•"/>
            </a:pPr>
            <a:r>
              <a:rPr lang="tr-TR" sz="2400" dirty="0"/>
              <a:t>Marka kişiliğinin oluşmasına katkıda </a:t>
            </a:r>
            <a:r>
              <a:rPr lang="tr-TR" sz="2400" dirty="0" smtClean="0"/>
              <a:t>bulunacaktır.</a:t>
            </a:r>
          </a:p>
          <a:p>
            <a:pPr marL="457200" indent="-457200" algn="just">
              <a:lnSpc>
                <a:spcPct val="150000"/>
              </a:lnSpc>
              <a:buFont typeface="Arial" panose="020B0604020202020204" pitchFamily="34" charset="0"/>
              <a:buChar char="•"/>
            </a:pPr>
            <a:r>
              <a:rPr lang="tr-TR" sz="2400" dirty="0"/>
              <a:t>Konum, markanın satın alınma sürecinde tüketicinin araştırma aşamasının kısalmasını </a:t>
            </a:r>
            <a:r>
              <a:rPr lang="tr-TR" sz="2400" dirty="0" smtClean="0"/>
              <a:t>sağlayacaktır.</a:t>
            </a:r>
          </a:p>
          <a:p>
            <a:pPr marL="457200" indent="-457200" algn="just">
              <a:lnSpc>
                <a:spcPct val="150000"/>
              </a:lnSpc>
              <a:buFont typeface="Arial" panose="020B0604020202020204" pitchFamily="34" charset="0"/>
              <a:buChar char="•"/>
            </a:pPr>
            <a:r>
              <a:rPr lang="tr-TR" sz="2400" dirty="0"/>
              <a:t>Markaya yönelik sadakati </a:t>
            </a:r>
            <a:r>
              <a:rPr lang="tr-TR" sz="2400" dirty="0" smtClean="0"/>
              <a:t>arttıracaktır.</a:t>
            </a:r>
          </a:p>
          <a:p>
            <a:pPr marL="457200" indent="-457200" algn="just">
              <a:lnSpc>
                <a:spcPct val="150000"/>
              </a:lnSpc>
              <a:buFont typeface="Arial" panose="020B0604020202020204" pitchFamily="34" charset="0"/>
              <a:buChar char="•"/>
            </a:pPr>
            <a:r>
              <a:rPr lang="tr-TR" sz="2400" dirty="0"/>
              <a:t>Firmaya rekabetçi avantaj </a:t>
            </a:r>
            <a:r>
              <a:rPr lang="tr-TR" sz="2400" dirty="0" smtClean="0"/>
              <a:t>sağlayacaktır.</a:t>
            </a:r>
          </a:p>
          <a:p>
            <a:pPr marL="457200" indent="-457200" algn="just">
              <a:lnSpc>
                <a:spcPct val="150000"/>
              </a:lnSpc>
              <a:buFont typeface="Arial" panose="020B0604020202020204" pitchFamily="34" charset="0"/>
              <a:buChar char="•"/>
            </a:pPr>
            <a:r>
              <a:rPr lang="tr-TR" sz="2400" dirty="0"/>
              <a:t>Firmanın kredibilitesini </a:t>
            </a:r>
            <a:r>
              <a:rPr lang="tr-TR" sz="2400" dirty="0" smtClean="0"/>
              <a:t>arttıracaktır.</a:t>
            </a:r>
          </a:p>
          <a:p>
            <a:pPr marL="457200" indent="-457200" algn="just">
              <a:lnSpc>
                <a:spcPct val="150000"/>
              </a:lnSpc>
              <a:buFont typeface="Arial" panose="020B0604020202020204" pitchFamily="34" charset="0"/>
              <a:buChar char="•"/>
            </a:pPr>
            <a:endParaRPr lang="tr-TR" sz="2800" dirty="0"/>
          </a:p>
        </p:txBody>
      </p:sp>
    </p:spTree>
    <p:extLst>
      <p:ext uri="{BB962C8B-B14F-4D97-AF65-F5344CB8AC3E}">
        <p14:creationId xmlns:p14="http://schemas.microsoft.com/office/powerpoint/2010/main" val="2413785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958334"/>
            <a:ext cx="10171374" cy="5262979"/>
          </a:xfrm>
          <a:prstGeom prst="rect">
            <a:avLst/>
          </a:prstGeom>
        </p:spPr>
        <p:txBody>
          <a:bodyPr wrap="none">
            <a:spAutoFit/>
          </a:bodyPr>
          <a:lstStyle/>
          <a:p>
            <a:pPr>
              <a:lnSpc>
                <a:spcPct val="150000"/>
              </a:lnSpc>
            </a:pPr>
            <a:r>
              <a:rPr lang="tr-TR" sz="2800" b="1" dirty="0"/>
              <a:t>Marka </a:t>
            </a:r>
            <a:r>
              <a:rPr lang="tr-TR" sz="2800" b="1" dirty="0" smtClean="0"/>
              <a:t>Konumlandırma Stratejileri</a:t>
            </a:r>
          </a:p>
          <a:p>
            <a:pPr marL="285750" indent="-285750">
              <a:lnSpc>
                <a:spcPct val="150000"/>
              </a:lnSpc>
              <a:buFont typeface="Arial" panose="020B0604020202020204" pitchFamily="34" charset="0"/>
              <a:buChar char="•"/>
            </a:pPr>
            <a:r>
              <a:rPr lang="tr-TR" sz="2800" dirty="0" smtClean="0"/>
              <a:t>Ürün </a:t>
            </a:r>
            <a:r>
              <a:rPr lang="tr-TR" sz="2800" dirty="0"/>
              <a:t>özelliklerine ve müşteri faydasına göre </a:t>
            </a:r>
            <a:r>
              <a:rPr lang="tr-TR" sz="2800" dirty="0" smtClean="0"/>
              <a:t>konumlandırma</a:t>
            </a:r>
          </a:p>
          <a:p>
            <a:pPr marL="285750" indent="-285750">
              <a:lnSpc>
                <a:spcPct val="150000"/>
              </a:lnSpc>
              <a:buFont typeface="Arial" panose="020B0604020202020204" pitchFamily="34" charset="0"/>
              <a:buChar char="•"/>
            </a:pPr>
            <a:r>
              <a:rPr lang="sv-SE" sz="2800" dirty="0"/>
              <a:t>Fiyat – kalite esasına göre </a:t>
            </a:r>
            <a:r>
              <a:rPr lang="sv-SE" sz="2800" dirty="0" smtClean="0"/>
              <a:t>konumlandırma</a:t>
            </a:r>
            <a:endParaRPr lang="tr-TR" sz="2800" dirty="0" smtClean="0"/>
          </a:p>
          <a:p>
            <a:pPr marL="285750" indent="-285750">
              <a:lnSpc>
                <a:spcPct val="150000"/>
              </a:lnSpc>
              <a:buFont typeface="Arial" panose="020B0604020202020204" pitchFamily="34" charset="0"/>
              <a:buChar char="•"/>
            </a:pPr>
            <a:r>
              <a:rPr lang="tr-TR" sz="2800" dirty="0"/>
              <a:t>Kullanım ya da uygulamaya bağlı </a:t>
            </a:r>
            <a:r>
              <a:rPr lang="tr-TR" sz="2800" dirty="0" smtClean="0"/>
              <a:t>konumlandırma</a:t>
            </a:r>
          </a:p>
          <a:p>
            <a:pPr marL="285750" indent="-285750">
              <a:lnSpc>
                <a:spcPct val="150000"/>
              </a:lnSpc>
              <a:buFont typeface="Arial" panose="020B0604020202020204" pitchFamily="34" charset="0"/>
              <a:buChar char="•"/>
            </a:pPr>
            <a:r>
              <a:rPr lang="tr-TR" sz="2800" dirty="0"/>
              <a:t>Ürün sınıfına göre </a:t>
            </a:r>
            <a:r>
              <a:rPr lang="tr-TR" sz="2800" dirty="0" smtClean="0"/>
              <a:t>konumlandırma</a:t>
            </a:r>
          </a:p>
          <a:p>
            <a:pPr marL="285750" indent="-285750">
              <a:lnSpc>
                <a:spcPct val="150000"/>
              </a:lnSpc>
              <a:buFont typeface="Arial" panose="020B0604020202020204" pitchFamily="34" charset="0"/>
              <a:buChar char="•"/>
            </a:pPr>
            <a:r>
              <a:rPr lang="tr-TR" sz="2800" dirty="0"/>
              <a:t>Kullanıcıya göre </a:t>
            </a:r>
            <a:r>
              <a:rPr lang="tr-TR" sz="2800" dirty="0" smtClean="0"/>
              <a:t>konumlandırma</a:t>
            </a:r>
          </a:p>
          <a:p>
            <a:pPr marL="285750" indent="-285750">
              <a:lnSpc>
                <a:spcPct val="150000"/>
              </a:lnSpc>
              <a:buFont typeface="Arial" panose="020B0604020202020204" pitchFamily="34" charset="0"/>
              <a:buChar char="•"/>
            </a:pPr>
            <a:r>
              <a:rPr lang="tr-TR" sz="2800" dirty="0" smtClean="0"/>
              <a:t>Rekabete </a:t>
            </a:r>
            <a:r>
              <a:rPr lang="tr-TR" sz="2800" dirty="0"/>
              <a:t>göre </a:t>
            </a:r>
            <a:r>
              <a:rPr lang="tr-TR" sz="2800" dirty="0" smtClean="0"/>
              <a:t>konumlandırma</a:t>
            </a:r>
          </a:p>
          <a:p>
            <a:pPr marL="285750" indent="-285750">
              <a:lnSpc>
                <a:spcPct val="150000"/>
              </a:lnSpc>
              <a:buFont typeface="Arial" panose="020B0604020202020204" pitchFamily="34" charset="0"/>
              <a:buChar char="•"/>
            </a:pPr>
            <a:r>
              <a:rPr lang="tr-TR" sz="2800" dirty="0"/>
              <a:t>Kültürel sembollere göre konumlandırma</a:t>
            </a:r>
          </a:p>
        </p:txBody>
      </p:sp>
    </p:spTree>
    <p:extLst>
      <p:ext uri="{BB962C8B-B14F-4D97-AF65-F5344CB8AC3E}">
        <p14:creationId xmlns:p14="http://schemas.microsoft.com/office/powerpoint/2010/main" val="1057849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82700" y="685800"/>
            <a:ext cx="9550400" cy="3970318"/>
          </a:xfrm>
          <a:prstGeom prst="rect">
            <a:avLst/>
          </a:prstGeom>
        </p:spPr>
        <p:txBody>
          <a:bodyPr wrap="square">
            <a:spAutoFit/>
          </a:bodyPr>
          <a:lstStyle/>
          <a:p>
            <a:pPr algn="just">
              <a:lnSpc>
                <a:spcPct val="150000"/>
              </a:lnSpc>
            </a:pPr>
            <a:r>
              <a:rPr lang="tr-TR" sz="2800" dirty="0" smtClean="0"/>
              <a:t>        Marka </a:t>
            </a:r>
            <a:r>
              <a:rPr lang="tr-TR" sz="2800" dirty="0"/>
              <a:t>konumlandırma stratejileri doğrultusunda birtakım konumlandırma kararları vermekte ve bunları uygulamaya aktarmaktadırlar. Marka konumlandırmanın başarılı olması bu stratejilere doğrultusunda kararlar alınmasının yanı sıra konumlandırma mesajının da doğru biçimde yapılandırılmasına bağlıdır. </a:t>
            </a:r>
          </a:p>
        </p:txBody>
      </p:sp>
    </p:spTree>
    <p:extLst>
      <p:ext uri="{BB962C8B-B14F-4D97-AF65-F5344CB8AC3E}">
        <p14:creationId xmlns:p14="http://schemas.microsoft.com/office/powerpoint/2010/main" val="4019255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5262979"/>
          </a:xfrm>
          <a:prstGeom prst="rect">
            <a:avLst/>
          </a:prstGeom>
        </p:spPr>
        <p:txBody>
          <a:bodyPr wrap="square">
            <a:spAutoFit/>
          </a:bodyPr>
          <a:lstStyle/>
          <a:p>
            <a:pPr algn="just">
              <a:lnSpc>
                <a:spcPct val="150000"/>
              </a:lnSpc>
            </a:pPr>
            <a:r>
              <a:rPr lang="tr-TR" sz="2800" dirty="0"/>
              <a:t>Myers ve Jobber’ın tespit ettiği konumlandırma mesajında bulunması gereken temel </a:t>
            </a:r>
            <a:r>
              <a:rPr lang="tr-TR" sz="2800" dirty="0" smtClean="0"/>
              <a:t>özellikler:</a:t>
            </a:r>
          </a:p>
          <a:p>
            <a:pPr algn="just">
              <a:lnSpc>
                <a:spcPct val="150000"/>
              </a:lnSpc>
            </a:pPr>
            <a:endParaRPr lang="tr-TR" sz="2800" dirty="0" smtClean="0"/>
          </a:p>
          <a:p>
            <a:pPr marL="457200" indent="-457200" algn="just">
              <a:lnSpc>
                <a:spcPct val="150000"/>
              </a:lnSpc>
              <a:buFont typeface="Arial" panose="020B0604020202020204" pitchFamily="34" charset="0"/>
              <a:buChar char="•"/>
            </a:pPr>
            <a:r>
              <a:rPr lang="tr-TR" sz="2800" dirty="0" smtClean="0"/>
              <a:t>Benzersizlik</a:t>
            </a:r>
          </a:p>
          <a:p>
            <a:pPr marL="457200" indent="-457200" algn="just">
              <a:lnSpc>
                <a:spcPct val="150000"/>
              </a:lnSpc>
              <a:buFont typeface="Arial" panose="020B0604020202020204" pitchFamily="34" charset="0"/>
              <a:buChar char="•"/>
            </a:pPr>
            <a:r>
              <a:rPr lang="tr-TR" sz="2800" dirty="0"/>
              <a:t>İnanılırlık ve </a:t>
            </a:r>
            <a:r>
              <a:rPr lang="tr-TR" sz="2800" dirty="0" smtClean="0"/>
              <a:t>Güvenilirlik</a:t>
            </a:r>
          </a:p>
          <a:p>
            <a:pPr marL="457200" indent="-457200" algn="just">
              <a:lnSpc>
                <a:spcPct val="150000"/>
              </a:lnSpc>
              <a:buFont typeface="Arial" panose="020B0604020202020204" pitchFamily="34" charset="0"/>
              <a:buChar char="•"/>
            </a:pPr>
            <a:r>
              <a:rPr lang="tr-TR" sz="2800" dirty="0"/>
              <a:t>Gereksinim </a:t>
            </a:r>
            <a:r>
              <a:rPr lang="tr-TR" sz="2800" dirty="0" smtClean="0"/>
              <a:t>karşılama</a:t>
            </a:r>
          </a:p>
          <a:p>
            <a:pPr marL="457200" indent="-457200" algn="just">
              <a:lnSpc>
                <a:spcPct val="150000"/>
              </a:lnSpc>
              <a:buFont typeface="Arial" panose="020B0604020202020204" pitchFamily="34" charset="0"/>
              <a:buChar char="•"/>
            </a:pPr>
            <a:r>
              <a:rPr lang="tr-TR" sz="2800" dirty="0" smtClean="0"/>
              <a:t>Netlik</a:t>
            </a:r>
          </a:p>
          <a:p>
            <a:pPr marL="457200" indent="-457200" algn="just">
              <a:lnSpc>
                <a:spcPct val="150000"/>
              </a:lnSpc>
              <a:buFont typeface="Arial" panose="020B0604020202020204" pitchFamily="34" charset="0"/>
              <a:buChar char="•"/>
            </a:pPr>
            <a:r>
              <a:rPr lang="tr-TR" sz="2800" dirty="0"/>
              <a:t>Tutarlılık</a:t>
            </a:r>
          </a:p>
        </p:txBody>
      </p:sp>
    </p:spTree>
    <p:extLst>
      <p:ext uri="{BB962C8B-B14F-4D97-AF65-F5344CB8AC3E}">
        <p14:creationId xmlns:p14="http://schemas.microsoft.com/office/powerpoint/2010/main" val="2809416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716339"/>
            <a:ext cx="9486900" cy="5632311"/>
          </a:xfrm>
          <a:prstGeom prst="rect">
            <a:avLst/>
          </a:prstGeom>
        </p:spPr>
        <p:txBody>
          <a:bodyPr wrap="square">
            <a:spAutoFit/>
          </a:bodyPr>
          <a:lstStyle/>
          <a:p>
            <a:pPr algn="just">
              <a:lnSpc>
                <a:spcPct val="150000"/>
              </a:lnSpc>
            </a:pPr>
            <a:r>
              <a:rPr lang="tr-TR" sz="2400" dirty="0" smtClean="0"/>
              <a:t>         Marka konumlandırma</a:t>
            </a:r>
            <a:r>
              <a:rPr lang="tr-TR" sz="2400" dirty="0"/>
              <a:t>, </a:t>
            </a:r>
            <a:r>
              <a:rPr lang="tr-TR" sz="2400" dirty="0" smtClean="0"/>
              <a:t>markayı hedef­lenen kitlenin zihninde rekabetçi </a:t>
            </a:r>
            <a:r>
              <a:rPr lang="tr-TR" sz="2400" dirty="0"/>
              <a:t>bir </a:t>
            </a:r>
            <a:r>
              <a:rPr lang="tr-TR" sz="2400" dirty="0" smtClean="0"/>
              <a:t>üstünlük taşıyan </a:t>
            </a:r>
            <a:r>
              <a:rPr lang="tr-TR" sz="2400" dirty="0"/>
              <a:t>bir </a:t>
            </a:r>
            <a:r>
              <a:rPr lang="tr-TR" sz="2400" dirty="0" smtClean="0"/>
              <a:t>konuma yerleştirme amacındadır</a:t>
            </a:r>
            <a:r>
              <a:rPr lang="tr-TR" sz="2400" dirty="0"/>
              <a:t>. Bu </a:t>
            </a:r>
            <a:r>
              <a:rPr lang="tr-TR" sz="2400" dirty="0" smtClean="0"/>
              <a:t>anlamda konumlandırma</a:t>
            </a:r>
            <a:r>
              <a:rPr lang="tr-TR" sz="2400" dirty="0"/>
              <a:t>, </a:t>
            </a:r>
            <a:r>
              <a:rPr lang="tr-TR" sz="2400" dirty="0" smtClean="0"/>
              <a:t>markanın tüketiciye sunduğu vaatlerin </a:t>
            </a:r>
            <a:r>
              <a:rPr lang="tr-TR" sz="2400" dirty="0"/>
              <a:t>ve </a:t>
            </a:r>
            <a:r>
              <a:rPr lang="tr-TR" sz="2400" dirty="0" smtClean="0"/>
              <a:t>özelliklerin toplamını ifade eder.</a:t>
            </a:r>
          </a:p>
          <a:p>
            <a:pPr algn="just">
              <a:lnSpc>
                <a:spcPct val="150000"/>
              </a:lnSpc>
            </a:pPr>
            <a:r>
              <a:rPr lang="tr-TR" sz="2400" dirty="0" smtClean="0"/>
              <a:t>        Marka konumlandırma başarısı temel </a:t>
            </a:r>
            <a:r>
              <a:rPr lang="tr-TR" sz="2400" dirty="0"/>
              <a:t>de </a:t>
            </a:r>
            <a:r>
              <a:rPr lang="tr-TR" sz="2400" dirty="0" smtClean="0"/>
              <a:t>ürünlerin tüketicilerce nasıl algılandığı </a:t>
            </a:r>
            <a:r>
              <a:rPr lang="tr-TR" sz="2400" dirty="0"/>
              <a:t>ile </a:t>
            </a:r>
            <a:r>
              <a:rPr lang="tr-TR" sz="2400" dirty="0" smtClean="0"/>
              <a:t>doğru </a:t>
            </a:r>
            <a:r>
              <a:rPr lang="tr-TR" sz="2400" dirty="0"/>
              <a:t>dan </a:t>
            </a:r>
            <a:r>
              <a:rPr lang="tr-TR" sz="2400" dirty="0" smtClean="0"/>
              <a:t>ilgilidir.</a:t>
            </a:r>
          </a:p>
          <a:p>
            <a:pPr algn="just">
              <a:lnSpc>
                <a:spcPct val="150000"/>
              </a:lnSpc>
            </a:pPr>
            <a:r>
              <a:rPr lang="tr-TR" sz="2400" dirty="0" smtClean="0"/>
              <a:t>         Konumlandırmanın </a:t>
            </a:r>
            <a:r>
              <a:rPr lang="tr-TR" sz="2400" dirty="0"/>
              <a:t>özün de </a:t>
            </a:r>
            <a:r>
              <a:rPr lang="tr-TR" sz="2400" dirty="0" smtClean="0"/>
              <a:t>markanın sunduğu değer </a:t>
            </a:r>
            <a:r>
              <a:rPr lang="tr-TR" sz="2400" dirty="0"/>
              <a:t>ve </a:t>
            </a:r>
            <a:r>
              <a:rPr lang="tr-TR" sz="2400" dirty="0" smtClean="0"/>
              <a:t>fayda önerileri </a:t>
            </a:r>
            <a:r>
              <a:rPr lang="tr-TR" sz="2400" dirty="0"/>
              <a:t>yer alır. Bu </a:t>
            </a:r>
            <a:r>
              <a:rPr lang="tr-TR" sz="2400" dirty="0" smtClean="0"/>
              <a:t>nedenle fiziksel</a:t>
            </a:r>
            <a:r>
              <a:rPr lang="tr-TR" sz="2400" dirty="0"/>
              <a:t>, </a:t>
            </a:r>
            <a:r>
              <a:rPr lang="tr-TR" sz="2400" dirty="0" smtClean="0"/>
              <a:t>duygusal </a:t>
            </a:r>
            <a:r>
              <a:rPr lang="tr-TR" sz="2400" dirty="0"/>
              <a:t>ve </a:t>
            </a:r>
            <a:r>
              <a:rPr lang="tr-TR" sz="2400" dirty="0" smtClean="0"/>
              <a:t>kişisel fayda </a:t>
            </a:r>
            <a:r>
              <a:rPr lang="tr-TR" sz="2400" dirty="0"/>
              <a:t>(</a:t>
            </a:r>
            <a:r>
              <a:rPr lang="tr-TR" sz="2400" dirty="0" smtClean="0"/>
              <a:t>kendi ifade etme</a:t>
            </a:r>
            <a:r>
              <a:rPr lang="tr-TR" sz="2400" dirty="0"/>
              <a:t>) </a:t>
            </a:r>
            <a:r>
              <a:rPr lang="tr-TR" sz="2400" dirty="0" smtClean="0"/>
              <a:t>kavramlarının anlaşılması </a:t>
            </a:r>
            <a:r>
              <a:rPr lang="tr-TR" sz="2400" dirty="0"/>
              <a:t>son </a:t>
            </a:r>
            <a:r>
              <a:rPr lang="tr-TR" sz="2400" dirty="0" smtClean="0"/>
              <a:t>derece </a:t>
            </a:r>
            <a:r>
              <a:rPr lang="tr-TR" sz="2400" dirty="0"/>
              <a:t>önem </a:t>
            </a:r>
            <a:r>
              <a:rPr lang="tr-TR" sz="2400" dirty="0" smtClean="0"/>
              <a:t>kazanıyor</a:t>
            </a:r>
            <a:r>
              <a:rPr lang="tr-TR" sz="2400" dirty="0"/>
              <a:t>. </a:t>
            </a:r>
          </a:p>
        </p:txBody>
      </p:sp>
    </p:spTree>
    <p:extLst>
      <p:ext uri="{BB962C8B-B14F-4D97-AF65-F5344CB8AC3E}">
        <p14:creationId xmlns:p14="http://schemas.microsoft.com/office/powerpoint/2010/main" val="356529453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68</TotalTime>
  <Words>484</Words>
  <Application>Microsoft Office PowerPoint</Application>
  <PresentationFormat>Geniş ekran</PresentationFormat>
  <Paragraphs>40</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Franklin Gothic Book</vt:lpstr>
      <vt:lpstr>Crop</vt:lpstr>
      <vt:lpstr> MARKA YÖNETİMİ</vt:lpstr>
      <vt:lpstr> Marka Konumlandırma</vt:lpstr>
      <vt:lpstr>PowerPoint Sunusu</vt:lpstr>
      <vt:lpstr>PowerPoint Sunusu</vt:lpstr>
      <vt:lpstr>PowerPoint Sunusu</vt:lpstr>
      <vt:lpstr>PowerPoint Sunusu</vt:lpstr>
      <vt:lpstr>PowerPoint Sunusu</vt:lpstr>
      <vt:lpstr>PowerPoint Sunusu</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MARKA YÖNETİMİ</dc:title>
  <dc:creator>mehtap uğur</dc:creator>
  <cp:lastModifiedBy>mehtap uğur</cp:lastModifiedBy>
  <cp:revision>6</cp:revision>
  <dcterms:created xsi:type="dcterms:W3CDTF">2020-05-09T11:14:38Z</dcterms:created>
  <dcterms:modified xsi:type="dcterms:W3CDTF">2020-05-09T12:22:38Z</dcterms:modified>
</cp:coreProperties>
</file>