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0"/>
  </p:notesMasterIdLst>
  <p:sldIdLst>
    <p:sldId id="604" r:id="rId4"/>
    <p:sldId id="611" r:id="rId5"/>
    <p:sldId id="614" r:id="rId6"/>
    <p:sldId id="612" r:id="rId7"/>
    <p:sldId id="615" r:id="rId8"/>
    <p:sldId id="613"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84" d="100"/>
          <a:sy n="84" d="100"/>
        </p:scale>
        <p:origin x="1056"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155734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smtClean="0">
                <a:latin typeface="Arial" panose="020B0604020202020204" pitchFamily="34" charset="0"/>
                <a:cs typeface="Arial" panose="020B0604020202020204" pitchFamily="34" charset="0"/>
              </a:rPr>
              <a:t>11.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Kat İrtifakı ve Toplu Yapı</a:t>
            </a:r>
          </a:p>
        </p:txBody>
      </p:sp>
    </p:spTree>
    <p:extLst>
      <p:ext uri="{BB962C8B-B14F-4D97-AF65-F5344CB8AC3E}">
        <p14:creationId xmlns:p14="http://schemas.microsoft.com/office/powerpoint/2010/main" val="47047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82880" y="1265736"/>
            <a:ext cx="8648039" cy="2031325"/>
          </a:xfrm>
          <a:prstGeom prst="rect">
            <a:avLst/>
          </a:prstGeom>
        </p:spPr>
        <p:txBody>
          <a:bodyPr wrap="square">
            <a:spAutoFit/>
          </a:bodyPr>
          <a:lstStyle/>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İrtifakı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1" y="2543101"/>
            <a:ext cx="8517837" cy="1785104"/>
          </a:xfrm>
          <a:prstGeom prst="rect">
            <a:avLst/>
          </a:prstGeom>
        </p:spPr>
        <p:txBody>
          <a:bodyPr wrap="square">
            <a:spAutoFit/>
          </a:bodyPr>
          <a:lstStyle/>
          <a:p>
            <a:pPr algn="just"/>
            <a:r>
              <a:rPr lang="tr-TR" sz="2200" dirty="0"/>
              <a:t>Bir arsa üzerinde ileride kat mülkiyetine konu olmak üzere yapılacak veya yapılmakta olan bir veya birden çok yapının bağımsız bölümleri için o arsanın maliki veya ortak malikleri tarafından Kat Mülkiyeti Kanunu hükümlerine göre kurulan irtifak hakkına “kat irtifakı” denir (KMK </a:t>
            </a:r>
            <a:r>
              <a:rPr lang="tr-TR" sz="2200" dirty="0" err="1"/>
              <a:t>md.</a:t>
            </a:r>
            <a:r>
              <a:rPr lang="tr-TR" sz="2200" dirty="0"/>
              <a:t> 2/1-c</a:t>
            </a:r>
            <a:r>
              <a:rPr lang="tr-TR" sz="2200" dirty="0" smtClean="0"/>
              <a:t>).</a:t>
            </a:r>
            <a:endParaRPr lang="tr-TR" sz="2200" dirty="0"/>
          </a:p>
        </p:txBody>
      </p:sp>
    </p:spTree>
    <p:extLst>
      <p:ext uri="{BB962C8B-B14F-4D97-AF65-F5344CB8AC3E}">
        <p14:creationId xmlns:p14="http://schemas.microsoft.com/office/powerpoint/2010/main" val="4190390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182880" y="1265736"/>
            <a:ext cx="8648039" cy="2031325"/>
          </a:xfrm>
          <a:prstGeom prst="rect">
            <a:avLst/>
          </a:prstGeom>
        </p:spPr>
        <p:txBody>
          <a:bodyPr wrap="square">
            <a:spAutoFit/>
          </a:bodyPr>
          <a:lstStyle/>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a:latin typeface="Arial" panose="020B0604020202020204" pitchFamily="34" charset="0"/>
              <a:ea typeface="Trebuchet MS" panose="020B0603020202020204" pitchFamily="34" charset="0"/>
              <a:cs typeface="Arial" panose="020B0604020202020204" pitchFamily="34" charset="0"/>
            </a:endParaRPr>
          </a:p>
          <a:p>
            <a:pPr algn="just"/>
            <a:endParaRPr lang="tr-TR" b="1" spc="-50" dirty="0" smtClean="0">
              <a:latin typeface="Arial" panose="020B0604020202020204" pitchFamily="34" charset="0"/>
              <a:ea typeface="Trebuchet MS" panose="020B0603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a:p>
            <a:pPr algn="just"/>
            <a:endParaRPr lang="tr-TR" dirty="0">
              <a:latin typeface="Arial" panose="020B0604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Kat İrtifakı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2" name="Dikdörtgen 1"/>
          <p:cNvSpPr/>
          <p:nvPr/>
        </p:nvSpPr>
        <p:spPr>
          <a:xfrm>
            <a:off x="313081" y="2281398"/>
            <a:ext cx="8517837" cy="2800767"/>
          </a:xfrm>
          <a:prstGeom prst="rect">
            <a:avLst/>
          </a:prstGeom>
        </p:spPr>
        <p:txBody>
          <a:bodyPr wrap="square">
            <a:spAutoFit/>
          </a:bodyPr>
          <a:lstStyle/>
          <a:p>
            <a:pPr algn="just"/>
            <a:r>
              <a:rPr lang="tr-TR" sz="2200" dirty="0" smtClean="0"/>
              <a:t>Gerçekte</a:t>
            </a:r>
            <a:r>
              <a:rPr lang="tr-TR" sz="2200" dirty="0"/>
              <a:t>, kat irtifakı, paylı mülkiyete tabi bir arazide paya bağlı öyle bir haktır ki, bu hakka sahip paydaşa, diğer paydaşlardan, arazide sözleşmeye uygun bir şekilde kat mülkiyetine özgülenecek bina inşa etmelerini isteme ve inşa edilecek binayı kat mülkiyetine çevirtme yetkisi verir ve taşınmazın aynı zamanda birer kat irtifakı sahibi olan paydaşlarını, anılan binayı inşa etme borcu altına sokar (KMK md 17/1, 26/1). Böylece, hak sahibi yönünden paya bağlı bir hak olan kat irtifakı (KMK </a:t>
            </a:r>
            <a:r>
              <a:rPr lang="tr-TR" sz="2200" dirty="0" err="1"/>
              <a:t>md.</a:t>
            </a:r>
            <a:r>
              <a:rPr lang="tr-TR" sz="2200" dirty="0"/>
              <a:t> 3/3) yükümlü yönünden de paya bağlı bir yapma borcu </a:t>
            </a:r>
            <a:r>
              <a:rPr lang="tr-TR" sz="2200" dirty="0" smtClean="0"/>
              <a:t>niteliğindedir.</a:t>
            </a:r>
            <a:endParaRPr lang="tr-TR" sz="2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13270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dirty="0"/>
              <a:t/>
            </a:r>
            <a:br>
              <a:rPr lang="tr-TR" dirty="0"/>
            </a:br>
            <a:r>
              <a:rPr lang="tr-TR" dirty="0" smtClean="0"/>
              <a:t>	Toplu yapı</a:t>
            </a:r>
            <a:endParaRPr lang="tr-TR" dirty="0"/>
          </a:p>
        </p:txBody>
      </p:sp>
      <p:sp>
        <p:nvSpPr>
          <p:cNvPr id="3" name="İçerik Yer Tutucusu 2"/>
          <p:cNvSpPr>
            <a:spLocks noGrp="1"/>
          </p:cNvSpPr>
          <p:nvPr>
            <p:ph idx="1"/>
          </p:nvPr>
        </p:nvSpPr>
        <p:spPr>
          <a:xfrm>
            <a:off x="140677" y="2119825"/>
            <a:ext cx="8792308" cy="4970585"/>
          </a:xfrm>
        </p:spPr>
        <p:txBody>
          <a:bodyPr/>
          <a:lstStyle/>
          <a:p>
            <a:pPr marL="0" indent="0" algn="just">
              <a:buNone/>
            </a:pPr>
            <a:r>
              <a:rPr lang="tr-TR" sz="1800" dirty="0"/>
              <a:t>Toplu yapı kavramı mevzuatımıza ilk defa 5711 sayılı Kanun ile girmiş olup, “</a:t>
            </a:r>
            <a:r>
              <a:rPr lang="tr-TR" sz="1800" i="1" dirty="0"/>
              <a:t>bir veya birden çok imar parseli üzerinde, belli bir onaylı yerleşim plânına göre yapılmış veya yapılacak, alt yapı tesisleri, ortak kullanım yerleri, sosyal tesis ve hizmetler ile bunların yönetimi bakımından birbirleriyle bağlantılı birden çok yapı</a:t>
            </a:r>
            <a:r>
              <a:rPr lang="tr-TR" sz="1800" dirty="0"/>
              <a:t>” şeklinde tarif edilmiştir (KMK </a:t>
            </a:r>
            <a:r>
              <a:rPr lang="tr-TR" sz="1800" dirty="0" err="1"/>
              <a:t>md.</a:t>
            </a:r>
            <a:r>
              <a:rPr lang="tr-TR" sz="1800" dirty="0"/>
              <a:t> 66/1</a:t>
            </a:r>
            <a:r>
              <a:rPr lang="tr-TR" sz="1800" dirty="0" smtClean="0"/>
              <a:t>). Bu </a:t>
            </a:r>
            <a:r>
              <a:rPr lang="tr-TR" sz="1800" dirty="0"/>
              <a:t>tanıma göre;</a:t>
            </a:r>
          </a:p>
          <a:p>
            <a:pPr marL="0" indent="0" algn="just">
              <a:buNone/>
            </a:pPr>
            <a:r>
              <a:rPr lang="tr-TR" sz="1800" b="1" dirty="0"/>
              <a:t>1)</a:t>
            </a:r>
            <a:r>
              <a:rPr lang="tr-TR" sz="1800" dirty="0"/>
              <a:t> Bir veya birden çok imar parseli üzerinde birden fazla yapının inşa edilecek veya inşa edilmiş olması gerekir.</a:t>
            </a:r>
          </a:p>
          <a:p>
            <a:pPr marL="0" indent="0" algn="just">
              <a:buNone/>
            </a:pPr>
            <a:r>
              <a:rPr lang="tr-TR" sz="1800" b="1" dirty="0"/>
              <a:t>2)</a:t>
            </a:r>
            <a:r>
              <a:rPr lang="tr-TR" sz="1800" dirty="0"/>
              <a:t> Toplu yapı birden fazla imar parseli üzerinde yapılmış ise, bu imar parsellerinin bitişik veya komşu olması şarttır. Ancak bu parseller arasında kalan ve imar plânına göre yol, meydan, yeşil alan, park, otopark gibi kamuya ayrılan yerler için bu şart aranmaz (KMK </a:t>
            </a:r>
            <a:r>
              <a:rPr lang="tr-TR" sz="1800" dirty="0" err="1"/>
              <a:t>md.</a:t>
            </a:r>
            <a:r>
              <a:rPr lang="tr-TR" sz="1800" dirty="0"/>
              <a:t> 66/2</a:t>
            </a:r>
            <a:r>
              <a:rPr lang="tr-TR" sz="1800" dirty="0" smtClean="0"/>
              <a:t>).</a:t>
            </a:r>
            <a:endParaRPr lang="tr-TR" sz="1800" dirty="0"/>
          </a:p>
        </p:txBody>
      </p:sp>
      <p:sp>
        <p:nvSpPr>
          <p:cNvPr id="4" name="Altbilgi Yer Tutucusu 3"/>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39810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dirty="0"/>
              <a:t/>
            </a:r>
            <a:br>
              <a:rPr lang="tr-TR" dirty="0"/>
            </a:br>
            <a:r>
              <a:rPr lang="tr-TR" dirty="0" smtClean="0"/>
              <a:t>	Toplu yapı</a:t>
            </a:r>
            <a:endParaRPr lang="tr-TR" dirty="0"/>
          </a:p>
        </p:txBody>
      </p:sp>
      <p:sp>
        <p:nvSpPr>
          <p:cNvPr id="3" name="İçerik Yer Tutucusu 2"/>
          <p:cNvSpPr>
            <a:spLocks noGrp="1"/>
          </p:cNvSpPr>
          <p:nvPr>
            <p:ph idx="1"/>
          </p:nvPr>
        </p:nvSpPr>
        <p:spPr>
          <a:xfrm>
            <a:off x="186397" y="2737045"/>
            <a:ext cx="8792308" cy="4970585"/>
          </a:xfrm>
        </p:spPr>
        <p:txBody>
          <a:bodyPr/>
          <a:lstStyle/>
          <a:p>
            <a:pPr marL="0" indent="0" algn="just">
              <a:buNone/>
            </a:pPr>
            <a:r>
              <a:rPr lang="tr-TR" sz="1800" b="1" dirty="0" smtClean="0"/>
              <a:t>3</a:t>
            </a:r>
            <a:r>
              <a:rPr lang="tr-TR" sz="1800" b="1" dirty="0"/>
              <a:t>)</a:t>
            </a:r>
            <a:r>
              <a:rPr lang="tr-TR" sz="1800" dirty="0"/>
              <a:t> Yapılar arasında alt yapı tesisleri, ortak kullanım yerleri, sosyal tesis ve hizmetler bakımından bağlantı bulunmalıdır.</a:t>
            </a:r>
          </a:p>
          <a:p>
            <a:pPr marL="0" indent="0" algn="just">
              <a:buNone/>
            </a:pPr>
            <a:r>
              <a:rPr lang="tr-TR" sz="1800" b="1" dirty="0"/>
              <a:t>4)</a:t>
            </a:r>
            <a:r>
              <a:rPr lang="tr-TR" sz="1800" dirty="0"/>
              <a:t> Yapıların ve ortak yerlerin yönetimi bakımından aralarında bağlantı olması gerekir.</a:t>
            </a:r>
          </a:p>
          <a:p>
            <a:pPr marL="0" indent="0" algn="just">
              <a:buNone/>
            </a:pPr>
            <a:r>
              <a:rPr lang="tr-TR" sz="1800" dirty="0"/>
              <a:t>Şu halde toplu yapı kapsamına, “tek parsel üzerindeki birden fazla binalar” veya “birden fazla parsel üzerinde yer alan birden fazla binalar” girmektedir.</a:t>
            </a:r>
          </a:p>
          <a:p>
            <a:pPr marL="0" indent="0" algn="just">
              <a:buNone/>
            </a:pPr>
            <a:endParaRPr lang="tr-TR" sz="1800" dirty="0"/>
          </a:p>
        </p:txBody>
      </p:sp>
      <p:sp>
        <p:nvSpPr>
          <p:cNvPr id="4" name="Altbilgi Yer Tutucusu 3"/>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443730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507391" y="1837236"/>
            <a:ext cx="8517838" cy="3477875"/>
          </a:xfrm>
          <a:prstGeom prst="rect">
            <a:avLst/>
          </a:prstGeom>
        </p:spPr>
        <p:txBody>
          <a:bodyPr wrap="square">
            <a:spAutoFit/>
          </a:bodyPr>
          <a:lstStyle/>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Aydın Aybay, Hüseyin </a:t>
            </a:r>
            <a:r>
              <a:rPr lang="tr-TR" sz="2000" dirty="0" err="1">
                <a:latin typeface="Arial" panose="020B0604020202020204" pitchFamily="34" charset="0"/>
                <a:cs typeface="Arial" panose="020B0604020202020204" pitchFamily="34" charset="0"/>
              </a:rPr>
              <a:t>Hatemi</a:t>
            </a:r>
            <a:r>
              <a:rPr lang="tr-TR" sz="2000" dirty="0">
                <a:latin typeface="Arial" panose="020B0604020202020204" pitchFamily="34" charset="0"/>
                <a:cs typeface="Arial" panose="020B0604020202020204" pitchFamily="34" charset="0"/>
              </a:rPr>
              <a:t>, Vedat Kitabevi, </a:t>
            </a:r>
            <a:r>
              <a:rPr lang="tr-TR" sz="2000" dirty="0" smtClean="0">
                <a:latin typeface="Arial" panose="020B0604020202020204" pitchFamily="34" charset="0"/>
                <a:cs typeface="Arial" panose="020B0604020202020204" pitchFamily="34" charset="0"/>
              </a:rPr>
              <a:t>İstanbul.</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Jale G. </a:t>
            </a:r>
            <a:r>
              <a:rPr lang="tr-TR" sz="2000" dirty="0" err="1">
                <a:latin typeface="Arial" panose="020B0604020202020204" pitchFamily="34" charset="0"/>
                <a:cs typeface="Arial" panose="020B0604020202020204" pitchFamily="34" charset="0"/>
              </a:rPr>
              <a:t>Akipek</a:t>
            </a:r>
            <a:r>
              <a:rPr lang="tr-TR" sz="2000" dirty="0">
                <a:latin typeface="Arial" panose="020B0604020202020204" pitchFamily="34" charset="0"/>
                <a:cs typeface="Arial" panose="020B0604020202020204" pitchFamily="34" charset="0"/>
              </a:rPr>
              <a:t>, Turgut Akıntürk, Beta Yayınları, İstanbul, </a:t>
            </a:r>
            <a:r>
              <a:rPr lang="tr-TR" sz="2000" dirty="0" smtClean="0">
                <a:latin typeface="Arial" panose="020B0604020202020204" pitchFamily="34" charset="0"/>
                <a:cs typeface="Arial" panose="020B0604020202020204" pitchFamily="34" charset="0"/>
              </a:rPr>
              <a:t>2009.</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Kemal </a:t>
            </a:r>
            <a:r>
              <a:rPr lang="tr-TR" sz="2000" dirty="0" err="1">
                <a:latin typeface="Arial" panose="020B0604020202020204" pitchFamily="34" charset="0"/>
                <a:cs typeface="Arial" panose="020B0604020202020204" pitchFamily="34" charset="0"/>
              </a:rPr>
              <a:t>Oğuzman</a:t>
            </a:r>
            <a:r>
              <a:rPr lang="tr-TR" sz="2000" dirty="0">
                <a:latin typeface="Arial" panose="020B0604020202020204" pitchFamily="34" charset="0"/>
                <a:cs typeface="Arial" panose="020B0604020202020204" pitchFamily="34" charset="0"/>
              </a:rPr>
              <a:t>, Özer </a:t>
            </a:r>
            <a:r>
              <a:rPr lang="tr-TR" sz="2000" dirty="0" err="1">
                <a:latin typeface="Arial" panose="020B0604020202020204" pitchFamily="34" charset="0"/>
                <a:cs typeface="Arial" panose="020B0604020202020204" pitchFamily="34" charset="0"/>
              </a:rPr>
              <a:t>Seliçi</a:t>
            </a:r>
            <a:r>
              <a:rPr lang="tr-TR" sz="2000" dirty="0">
                <a:latin typeface="Arial" panose="020B0604020202020204" pitchFamily="34" charset="0"/>
                <a:cs typeface="Arial" panose="020B0604020202020204" pitchFamily="34" charset="0"/>
              </a:rPr>
              <a:t>, </a:t>
            </a:r>
            <a:r>
              <a:rPr lang="tr-TR" sz="2000" dirty="0" err="1">
                <a:latin typeface="Arial" panose="020B0604020202020204" pitchFamily="34" charset="0"/>
                <a:cs typeface="Arial" panose="020B0604020202020204" pitchFamily="34" charset="0"/>
              </a:rPr>
              <a:t>Saibe</a:t>
            </a:r>
            <a:r>
              <a:rPr lang="tr-TR" sz="2000" dirty="0">
                <a:latin typeface="Arial" panose="020B0604020202020204" pitchFamily="34" charset="0"/>
                <a:cs typeface="Arial" panose="020B0604020202020204" pitchFamily="34" charset="0"/>
              </a:rPr>
              <a:t> Oktay-Özdemir, Filiz Yayınevi, İstanbul </a:t>
            </a:r>
            <a:r>
              <a:rPr lang="tr-TR" sz="2000" dirty="0" smtClean="0">
                <a:latin typeface="Arial" panose="020B0604020202020204" pitchFamily="34" charset="0"/>
                <a:cs typeface="Arial" panose="020B0604020202020204" pitchFamily="34" charset="0"/>
              </a:rPr>
              <a:t>2006.</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a:t>
            </a:r>
            <a:r>
              <a:rPr lang="tr-TR" sz="2000" dirty="0" err="1">
                <a:latin typeface="Arial" panose="020B0604020202020204" pitchFamily="34" charset="0"/>
                <a:cs typeface="Arial" panose="020B0604020202020204" pitchFamily="34" charset="0"/>
              </a:rPr>
              <a:t>Kudrat</a:t>
            </a:r>
            <a:r>
              <a:rPr lang="tr-TR" sz="2000" dirty="0">
                <a:latin typeface="Arial" panose="020B0604020202020204" pitchFamily="34" charset="0"/>
                <a:cs typeface="Arial" panose="020B0604020202020204" pitchFamily="34" charset="0"/>
              </a:rPr>
              <a:t> Güven, Turhan Esener, Yetkin Yayınları, </a:t>
            </a:r>
            <a:r>
              <a:rPr lang="tr-TR" sz="2000" dirty="0" smtClean="0">
                <a:latin typeface="Arial" panose="020B0604020202020204" pitchFamily="34" charset="0"/>
                <a:cs typeface="Arial" panose="020B0604020202020204" pitchFamily="34" charset="0"/>
              </a:rPr>
              <a:t>Ankara.</a:t>
            </a:r>
          </a:p>
          <a:p>
            <a:pPr marL="342900"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Eşya Hukuku, Şeref Ertaç, Seçkin Yayınları, Ankara, </a:t>
            </a:r>
            <a:r>
              <a:rPr lang="tr-TR" sz="2000" dirty="0" smtClean="0">
                <a:latin typeface="Arial" panose="020B0604020202020204" pitchFamily="34" charset="0"/>
                <a:cs typeface="Arial" panose="020B0604020202020204" pitchFamily="34" charset="0"/>
              </a:rPr>
              <a:t>2008.</a:t>
            </a: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Medeni </a:t>
            </a:r>
            <a:r>
              <a:rPr lang="tr-TR" sz="2000" dirty="0">
                <a:latin typeface="Arial" panose="020B0604020202020204" pitchFamily="34" charset="0"/>
                <a:cs typeface="Arial" panose="020B0604020202020204" pitchFamily="34" charset="0"/>
              </a:rPr>
              <a:t>Kanun,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Borçlar </a:t>
            </a:r>
            <a:r>
              <a:rPr lang="tr-TR" sz="2000" dirty="0">
                <a:latin typeface="Arial" panose="020B0604020202020204" pitchFamily="34" charset="0"/>
                <a:cs typeface="Arial" panose="020B0604020202020204" pitchFamily="34" charset="0"/>
              </a:rPr>
              <a:t>Kanunu, </a:t>
            </a:r>
            <a:endParaRPr lang="tr-TR" sz="2000" dirty="0" smtClean="0">
              <a:latin typeface="Arial" panose="020B0604020202020204" pitchFamily="34" charset="0"/>
              <a:cs typeface="Arial" panose="020B0604020202020204" pitchFamily="34" charset="0"/>
            </a:endParaRPr>
          </a:p>
          <a:p>
            <a:pPr marL="1257300" lvl="2" indent="-342900" algn="just">
              <a:buFont typeface="Wingdings" panose="05000000000000000000" pitchFamily="2" charset="2"/>
              <a:buChar char="Ø"/>
            </a:pPr>
            <a:r>
              <a:rPr lang="tr-TR" sz="2000" dirty="0">
                <a:latin typeface="Arial" panose="020B0604020202020204" pitchFamily="34" charset="0"/>
                <a:cs typeface="Arial" panose="020B0604020202020204" pitchFamily="34" charset="0"/>
              </a:rPr>
              <a:t>	</a:t>
            </a:r>
            <a:r>
              <a:rPr lang="tr-TR" sz="2000" dirty="0" smtClean="0">
                <a:latin typeface="Arial" panose="020B0604020202020204" pitchFamily="34" charset="0"/>
                <a:cs typeface="Arial" panose="020B0604020202020204" pitchFamily="34" charset="0"/>
              </a:rPr>
              <a:t>Genelgeler</a:t>
            </a:r>
          </a:p>
          <a:p>
            <a:pPr marL="1257300" lvl="2" indent="-342900" algn="just">
              <a:buFont typeface="Wingdings" panose="05000000000000000000" pitchFamily="2" charset="2"/>
              <a:buChar char="Ø"/>
            </a:pPr>
            <a:r>
              <a:rPr lang="tr-TR" sz="2000" dirty="0" smtClean="0">
                <a:latin typeface="Arial" panose="020B0604020202020204" pitchFamily="34" charset="0"/>
                <a:cs typeface="Arial" panose="020B0604020202020204" pitchFamily="34" charset="0"/>
              </a:rPr>
              <a:t>	Kanunlar </a:t>
            </a:r>
            <a:r>
              <a:rPr lang="tr-TR" sz="2000" dirty="0">
                <a:latin typeface="Arial" panose="020B0604020202020204" pitchFamily="34" charset="0"/>
                <a:cs typeface="Arial" panose="020B0604020202020204" pitchFamily="34" charset="0"/>
              </a:rPr>
              <a:t>ve Tüzükler.</a:t>
            </a: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6636391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12535</TotalTime>
  <Words>430</Words>
  <Application>Microsoft Office PowerPoint</Application>
  <PresentationFormat>Ekran Gösterisi (4:3)</PresentationFormat>
  <Paragraphs>35</Paragraphs>
  <Slides>6</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6</vt:i4>
      </vt:variant>
    </vt:vector>
  </HeadingPairs>
  <TitlesOfParts>
    <vt:vector size="15" baseType="lpstr">
      <vt:lpstr>ＭＳ Ｐゴシック</vt:lpstr>
      <vt:lpstr>Arial</vt:lpstr>
      <vt:lpstr>Calibri</vt:lpstr>
      <vt:lpstr>Times New Roman</vt:lpstr>
      <vt:lpstr>Trebuchet MS</vt:lpstr>
      <vt:lpstr>Wingdings</vt:lpstr>
      <vt:lpstr>ekonomi</vt:lpstr>
      <vt:lpstr>1_Rics</vt:lpstr>
      <vt:lpstr>h.t.</vt:lpstr>
      <vt:lpstr>PowerPoint Sunusu</vt:lpstr>
      <vt:lpstr>PowerPoint Sunusu</vt:lpstr>
      <vt:lpstr>PowerPoint Sunusu</vt:lpstr>
      <vt:lpstr>   Toplu yapı</vt:lpstr>
      <vt:lpstr>   Toplu yapı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arahmantursun@gmail.com</cp:lastModifiedBy>
  <cp:revision>840</cp:revision>
  <cp:lastPrinted>2016-10-24T07:53:35Z</cp:lastPrinted>
  <dcterms:created xsi:type="dcterms:W3CDTF">2016-09-18T09:35:24Z</dcterms:created>
  <dcterms:modified xsi:type="dcterms:W3CDTF">2020-03-02T13:05:50Z</dcterms:modified>
</cp:coreProperties>
</file>