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71" r:id="rId11"/>
    <p:sldId id="272" r:id="rId12"/>
    <p:sldId id="273" r:id="rId13"/>
    <p:sldId id="264" r:id="rId14"/>
    <p:sldId id="274" r:id="rId15"/>
    <p:sldId id="275" r:id="rId16"/>
    <p:sldId id="276" r:id="rId17"/>
    <p:sldId id="263" r:id="rId18"/>
    <p:sldId id="268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4F444-6E2E-4281-B1F5-9F1E7821E550}" type="datetimeFigureOut">
              <a:rPr lang="tr-TR" smtClean="0"/>
              <a:pPr/>
              <a:t>15.12.2010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1AC6-033F-4807-8B61-6FB32F02845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Bitki Besin Elementleri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BBE Kök Üzerine Alınması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Karbonik asit kuramı ( Çözelti kuramı)</a:t>
            </a:r>
          </a:p>
          <a:p>
            <a:pPr lvl="1">
              <a:buNone/>
            </a:pPr>
            <a:r>
              <a:rPr lang="tr-TR" dirty="0" smtClean="0"/>
              <a:t>CO</a:t>
            </a:r>
            <a:r>
              <a:rPr lang="tr-TR" baseline="-25000" dirty="0" smtClean="0"/>
              <a:t>2</a:t>
            </a:r>
            <a:r>
              <a:rPr lang="tr-TR" dirty="0" smtClean="0"/>
              <a:t>+ H</a:t>
            </a:r>
            <a:r>
              <a:rPr lang="tr-TR" baseline="-25000" dirty="0" smtClean="0"/>
              <a:t>2</a:t>
            </a:r>
            <a:r>
              <a:rPr lang="tr-TR" dirty="0" smtClean="0"/>
              <a:t>O	      H</a:t>
            </a:r>
            <a:r>
              <a:rPr lang="tr-TR" baseline="-25000" dirty="0" smtClean="0"/>
              <a:t>2</a:t>
            </a:r>
            <a:r>
              <a:rPr lang="tr-TR" dirty="0" smtClean="0"/>
              <a:t>CO</a:t>
            </a:r>
            <a:r>
              <a:rPr lang="tr-TR" baseline="-25000" dirty="0" smtClean="0"/>
              <a:t>3</a:t>
            </a:r>
            <a:r>
              <a:rPr lang="tr-TR" dirty="0" smtClean="0"/>
              <a:t>		H</a:t>
            </a:r>
            <a:r>
              <a:rPr lang="tr-TR" baseline="30000" dirty="0" smtClean="0"/>
              <a:t>+</a:t>
            </a:r>
            <a:r>
              <a:rPr lang="tr-TR" dirty="0" smtClean="0"/>
              <a:t> + HCO</a:t>
            </a:r>
            <a:r>
              <a:rPr lang="tr-TR" baseline="-25000" dirty="0" smtClean="0"/>
              <a:t>3</a:t>
            </a:r>
          </a:p>
          <a:p>
            <a:endParaRPr lang="tr-TR" dirty="0" smtClean="0"/>
          </a:p>
          <a:p>
            <a:r>
              <a:rPr lang="tr-TR" dirty="0" smtClean="0"/>
              <a:t>Kontak değişim kuramı</a:t>
            </a:r>
          </a:p>
          <a:p>
            <a:pPr lvl="1"/>
            <a:r>
              <a:rPr lang="tr-TR" dirty="0" smtClean="0"/>
              <a:t>Salınım (</a:t>
            </a:r>
            <a:r>
              <a:rPr lang="tr-TR" dirty="0" err="1" smtClean="0"/>
              <a:t>ossilasyon</a:t>
            </a:r>
            <a:r>
              <a:rPr lang="tr-TR" dirty="0" smtClean="0"/>
              <a:t>) hacmi</a:t>
            </a:r>
            <a:endParaRPr lang="tr-TR" dirty="0"/>
          </a:p>
        </p:txBody>
      </p:sp>
      <p:sp>
        <p:nvSpPr>
          <p:cNvPr id="4" name="3 Sağ Ok"/>
          <p:cNvSpPr/>
          <p:nvPr/>
        </p:nvSpPr>
        <p:spPr>
          <a:xfrm>
            <a:off x="2643174" y="22145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4929190" y="22145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9698" name="Picture 2" descr="http://www.naturalagsolutions.com/images/exchange-propertie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786058"/>
            <a:ext cx="2643206" cy="3794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BBE Kök İçerisine Alınması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Pasif </a:t>
            </a:r>
            <a:r>
              <a:rPr lang="tr-TR" dirty="0" err="1" smtClean="0"/>
              <a:t>absorbsiyon</a:t>
            </a:r>
            <a:endParaRPr lang="tr-TR" dirty="0" smtClean="0"/>
          </a:p>
          <a:p>
            <a:pPr lvl="1"/>
            <a:r>
              <a:rPr lang="tr-TR" dirty="0" smtClean="0"/>
              <a:t>Difüzyon</a:t>
            </a:r>
          </a:p>
          <a:p>
            <a:pPr lvl="1"/>
            <a:r>
              <a:rPr lang="tr-TR" dirty="0" err="1" smtClean="0"/>
              <a:t>Osmoz</a:t>
            </a:r>
            <a:endParaRPr lang="tr-TR" dirty="0" smtClean="0"/>
          </a:p>
          <a:p>
            <a:pPr lvl="1"/>
            <a:r>
              <a:rPr lang="tr-TR" dirty="0" smtClean="0"/>
              <a:t>İyon değişimi</a:t>
            </a:r>
          </a:p>
          <a:p>
            <a:pPr lvl="1"/>
            <a:r>
              <a:rPr lang="tr-TR" dirty="0" err="1" smtClean="0"/>
              <a:t>Donnan</a:t>
            </a:r>
            <a:r>
              <a:rPr lang="tr-TR" dirty="0" smtClean="0"/>
              <a:t> dengesi</a:t>
            </a:r>
          </a:p>
          <a:p>
            <a:r>
              <a:rPr lang="tr-TR" dirty="0" smtClean="0"/>
              <a:t>Aktif (</a:t>
            </a:r>
            <a:r>
              <a:rPr lang="tr-TR" dirty="0" err="1" smtClean="0"/>
              <a:t>Metabolik</a:t>
            </a:r>
            <a:r>
              <a:rPr lang="tr-TR" dirty="0" smtClean="0"/>
              <a:t>) </a:t>
            </a:r>
            <a:r>
              <a:rPr lang="tr-TR" dirty="0" err="1" smtClean="0"/>
              <a:t>absorbsiyon</a:t>
            </a:r>
            <a:endParaRPr lang="tr-TR" dirty="0" smtClean="0"/>
          </a:p>
          <a:p>
            <a:pPr lvl="1"/>
            <a:r>
              <a:rPr lang="tr-TR" dirty="0" smtClean="0"/>
              <a:t>Taşıyıcı kuramı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BBE Alımına Etki Yapan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Sıcaklık</a:t>
            </a:r>
          </a:p>
          <a:p>
            <a:r>
              <a:rPr lang="tr-TR" dirty="0" smtClean="0"/>
              <a:t>Işık</a:t>
            </a:r>
          </a:p>
          <a:p>
            <a:r>
              <a:rPr lang="tr-TR" dirty="0" smtClean="0"/>
              <a:t>Havalanma</a:t>
            </a:r>
          </a:p>
          <a:p>
            <a:r>
              <a:rPr lang="tr-TR" dirty="0" err="1" smtClean="0"/>
              <a:t>pH</a:t>
            </a:r>
            <a:endParaRPr lang="tr-TR" dirty="0" smtClean="0"/>
          </a:p>
          <a:p>
            <a:r>
              <a:rPr lang="tr-TR" dirty="0" smtClean="0"/>
              <a:t>İyonların karşılıklı etkileri</a:t>
            </a:r>
          </a:p>
          <a:p>
            <a:r>
              <a:rPr lang="tr-TR" dirty="0" smtClean="0"/>
              <a:t>Bitki çeşidi</a:t>
            </a:r>
          </a:p>
          <a:p>
            <a:r>
              <a:rPr lang="tr-TR" dirty="0" smtClean="0"/>
              <a:t>Bitkilerin büyüme durumu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 descr="http://www.drt.com.tr/blog/uploaded_images/resim7-7847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214422"/>
            <a:ext cx="6429420" cy="4854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 Üstü Organları ile BBE Alımı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</a:t>
            </a:r>
            <a:r>
              <a:rPr lang="tr-TR" baseline="-25000" dirty="0" smtClean="0"/>
              <a:t>2</a:t>
            </a:r>
            <a:r>
              <a:rPr lang="tr-TR" dirty="0" smtClean="0"/>
              <a:t>, O</a:t>
            </a:r>
            <a:r>
              <a:rPr lang="tr-TR" baseline="-25000" dirty="0" smtClean="0"/>
              <a:t>2</a:t>
            </a:r>
            <a:r>
              <a:rPr lang="tr-TR" dirty="0" smtClean="0"/>
              <a:t>, SO</a:t>
            </a:r>
            <a:r>
              <a:rPr lang="tr-TR" baseline="-25000" dirty="0" smtClean="0"/>
              <a:t>2</a:t>
            </a:r>
            <a:r>
              <a:rPr lang="tr-TR" dirty="0" smtClean="0"/>
              <a:t>, NH</a:t>
            </a:r>
            <a:r>
              <a:rPr lang="tr-TR" baseline="-25000" dirty="0" smtClean="0"/>
              <a:t>3</a:t>
            </a:r>
            <a:r>
              <a:rPr lang="tr-TR" dirty="0" smtClean="0"/>
              <a:t>, NO</a:t>
            </a:r>
            <a:r>
              <a:rPr lang="tr-TR" baseline="-25000" dirty="0" smtClean="0"/>
              <a:t>2</a:t>
            </a:r>
          </a:p>
          <a:p>
            <a:r>
              <a:rPr lang="tr-TR" dirty="0" err="1" smtClean="0"/>
              <a:t>Fe</a:t>
            </a:r>
            <a:r>
              <a:rPr lang="tr-TR" dirty="0" smtClean="0"/>
              <a:t>, </a:t>
            </a:r>
            <a:r>
              <a:rPr lang="tr-TR" dirty="0" err="1" smtClean="0"/>
              <a:t>Mn</a:t>
            </a:r>
            <a:r>
              <a:rPr lang="tr-TR" dirty="0" smtClean="0"/>
              <a:t>, </a:t>
            </a:r>
            <a:r>
              <a:rPr lang="tr-TR" dirty="0" err="1" smtClean="0"/>
              <a:t>Zn</a:t>
            </a:r>
            <a:r>
              <a:rPr lang="tr-TR" dirty="0" smtClean="0"/>
              <a:t>, </a:t>
            </a:r>
            <a:r>
              <a:rPr lang="tr-TR" dirty="0" err="1" smtClean="0"/>
              <a:t>Cu</a:t>
            </a:r>
            <a:endParaRPr lang="tr-TR" dirty="0"/>
          </a:p>
        </p:txBody>
      </p:sp>
      <p:pic>
        <p:nvPicPr>
          <p:cNvPr id="26626" name="Picture 2" descr="http://www.dgsgardening.btinternet.co.uk/water_stom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286124"/>
            <a:ext cx="2936864" cy="2196821"/>
          </a:xfrm>
          <a:prstGeom prst="rect">
            <a:avLst/>
          </a:prstGeom>
          <a:noFill/>
        </p:spPr>
      </p:pic>
      <p:pic>
        <p:nvPicPr>
          <p:cNvPr id="26628" name="Picture 4" descr="http://upload.wikimedia.org/wikipedia/commons/thumb/0/09/Tomato_leaf_stomate_1-color.jpg/300px-Tomato_leaf_stomate_1-col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3143248"/>
            <a:ext cx="2227662" cy="2279641"/>
          </a:xfrm>
          <a:prstGeom prst="rect">
            <a:avLst/>
          </a:prstGeom>
          <a:noFill/>
        </p:spPr>
      </p:pic>
      <p:pic>
        <p:nvPicPr>
          <p:cNvPr id="26630" name="Picture 6" descr="http://www.victuslabs.com/9384/718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1714488"/>
            <a:ext cx="2381250" cy="2943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Azot (N)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Yararları</a:t>
            </a:r>
          </a:p>
          <a:p>
            <a:pPr lvl="1"/>
            <a:r>
              <a:rPr lang="tr-TR" dirty="0" smtClean="0"/>
              <a:t>Bitkinin </a:t>
            </a:r>
            <a:r>
              <a:rPr lang="tr-TR" dirty="0" err="1" smtClean="0"/>
              <a:t>vejetatif</a:t>
            </a:r>
            <a:r>
              <a:rPr lang="tr-TR" dirty="0" smtClean="0"/>
              <a:t> büyümesini artırır</a:t>
            </a:r>
          </a:p>
          <a:p>
            <a:pPr lvl="1"/>
            <a:r>
              <a:rPr lang="tr-TR" dirty="0" smtClean="0"/>
              <a:t>Bitkilerin koyu renk almasını sağlar</a:t>
            </a:r>
          </a:p>
          <a:p>
            <a:pPr lvl="1"/>
            <a:r>
              <a:rPr lang="tr-TR" dirty="0" smtClean="0"/>
              <a:t>Dane ve dolgunluğunu ve verimi artırır</a:t>
            </a:r>
          </a:p>
          <a:p>
            <a:pPr lvl="1"/>
            <a:r>
              <a:rPr lang="tr-TR" dirty="0" smtClean="0"/>
              <a:t>P ve </a:t>
            </a:r>
            <a:r>
              <a:rPr lang="tr-TR" dirty="0" err="1" smtClean="0"/>
              <a:t>K’nın</a:t>
            </a:r>
            <a:r>
              <a:rPr lang="tr-TR" dirty="0" smtClean="0"/>
              <a:t> kullanılmasını ayarlar</a:t>
            </a:r>
          </a:p>
          <a:p>
            <a:r>
              <a:rPr lang="tr-TR" dirty="0" smtClean="0"/>
              <a:t>Azotlu Gübreler  </a:t>
            </a:r>
          </a:p>
          <a:p>
            <a:pPr lvl="1"/>
            <a:r>
              <a:rPr lang="tr-TR" dirty="0" smtClean="0"/>
              <a:t>Amonyum sülfat (%21)</a:t>
            </a:r>
          </a:p>
          <a:p>
            <a:pPr lvl="1"/>
            <a:r>
              <a:rPr lang="tr-TR" dirty="0" smtClean="0"/>
              <a:t>Amonyum nitrat (%33) </a:t>
            </a:r>
          </a:p>
          <a:p>
            <a:pPr lvl="1"/>
            <a:r>
              <a:rPr lang="tr-TR" dirty="0" smtClean="0"/>
              <a:t>Üre (%46)</a:t>
            </a:r>
          </a:p>
          <a:p>
            <a:pPr lvl="1"/>
            <a:r>
              <a:rPr lang="tr-TR" dirty="0" smtClean="0"/>
              <a:t>Kalsiyum nitrat (%15,5)                                                                                                                                      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Fosfor (P)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Yararları</a:t>
            </a:r>
          </a:p>
          <a:p>
            <a:pPr lvl="1"/>
            <a:r>
              <a:rPr lang="tr-TR" dirty="0" smtClean="0"/>
              <a:t>Hücre bölünmesini artırır</a:t>
            </a:r>
          </a:p>
          <a:p>
            <a:pPr lvl="1"/>
            <a:r>
              <a:rPr lang="tr-TR" dirty="0" smtClean="0"/>
              <a:t>Yağ ve nişastanın şekere dönmesi artar</a:t>
            </a:r>
          </a:p>
          <a:p>
            <a:pPr lvl="1"/>
            <a:r>
              <a:rPr lang="tr-TR" dirty="0" smtClean="0"/>
              <a:t>Çiçeklenme ve meyve verimini artırır </a:t>
            </a:r>
          </a:p>
          <a:p>
            <a:r>
              <a:rPr lang="tr-TR" dirty="0" smtClean="0"/>
              <a:t>Fosforlu gübreler</a:t>
            </a:r>
          </a:p>
          <a:p>
            <a:pPr lvl="1"/>
            <a:r>
              <a:rPr lang="tr-TR" dirty="0" err="1" smtClean="0"/>
              <a:t>Triple</a:t>
            </a:r>
            <a:r>
              <a:rPr lang="tr-TR" dirty="0" smtClean="0"/>
              <a:t> </a:t>
            </a:r>
            <a:r>
              <a:rPr lang="tr-TR" dirty="0" err="1" smtClean="0"/>
              <a:t>süperfosfat</a:t>
            </a:r>
            <a:r>
              <a:rPr lang="tr-TR" dirty="0" smtClean="0"/>
              <a:t> (TSP, %44-50)</a:t>
            </a:r>
          </a:p>
          <a:p>
            <a:pPr lvl="1"/>
            <a:r>
              <a:rPr lang="tr-TR" dirty="0" err="1" smtClean="0"/>
              <a:t>Diamonyum</a:t>
            </a:r>
            <a:r>
              <a:rPr lang="tr-TR" dirty="0" smtClean="0"/>
              <a:t> fosfat (DAP, %46)</a:t>
            </a:r>
          </a:p>
          <a:p>
            <a:pPr lvl="1"/>
            <a:r>
              <a:rPr lang="tr-TR" dirty="0" err="1" smtClean="0"/>
              <a:t>Monoamonyum</a:t>
            </a:r>
            <a:r>
              <a:rPr lang="tr-TR" dirty="0" smtClean="0"/>
              <a:t> fosfat (MAP, %52-55)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Potasyum (K)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Yararları</a:t>
            </a:r>
          </a:p>
          <a:p>
            <a:pPr lvl="1"/>
            <a:r>
              <a:rPr lang="tr-TR" dirty="0" smtClean="0"/>
              <a:t>Klorofil oluşumunda rol alır</a:t>
            </a:r>
          </a:p>
          <a:p>
            <a:pPr lvl="1"/>
            <a:r>
              <a:rPr lang="tr-TR" dirty="0" smtClean="0"/>
              <a:t>Nişasta ve şekerlerin yer değiştirmesi için esastır</a:t>
            </a:r>
          </a:p>
          <a:p>
            <a:pPr lvl="1"/>
            <a:r>
              <a:rPr lang="tr-TR" dirty="0" smtClean="0"/>
              <a:t>Meyve kalitesini artırır</a:t>
            </a:r>
          </a:p>
          <a:p>
            <a:pPr lvl="1"/>
            <a:r>
              <a:rPr lang="tr-TR" dirty="0" smtClean="0"/>
              <a:t>Kök sisteminin ve hastalıklara direncin artırılmasını sağlar</a:t>
            </a:r>
          </a:p>
          <a:p>
            <a:r>
              <a:rPr lang="tr-TR" dirty="0" smtClean="0"/>
              <a:t>Potasyumlu gübreler</a:t>
            </a:r>
          </a:p>
          <a:p>
            <a:pPr lvl="1"/>
            <a:r>
              <a:rPr lang="tr-TR" dirty="0" smtClean="0"/>
              <a:t>Potasyum Sülfat (%48-52)</a:t>
            </a:r>
          </a:p>
          <a:p>
            <a:pPr lvl="1"/>
            <a:r>
              <a:rPr lang="tr-TR" dirty="0" smtClean="0"/>
              <a:t>Potasyum Klorür (%60)</a:t>
            </a:r>
          </a:p>
          <a:p>
            <a:pPr lvl="1"/>
            <a:r>
              <a:rPr lang="tr-TR" dirty="0" smtClean="0"/>
              <a:t>Fosforik asit (%72-79)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2770" name="Picture 2" descr="http://www.toros.com.tr/resim/gubreleme/asekil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571744"/>
            <a:ext cx="3927159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Bitki Gelişimini Etkileyen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Genetik Etmenler</a:t>
            </a:r>
          </a:p>
          <a:p>
            <a:r>
              <a:rPr lang="tr-TR" dirty="0" smtClean="0"/>
              <a:t>Çevresel Etmenler</a:t>
            </a:r>
          </a:p>
          <a:p>
            <a:pPr lvl="1"/>
            <a:r>
              <a:rPr lang="tr-TR" dirty="0" smtClean="0"/>
              <a:t>Işık</a:t>
            </a:r>
          </a:p>
          <a:p>
            <a:pPr lvl="1"/>
            <a:r>
              <a:rPr lang="tr-TR" dirty="0" smtClean="0"/>
              <a:t>Toprak( Durak yeri)</a:t>
            </a:r>
          </a:p>
          <a:p>
            <a:pPr lvl="1"/>
            <a:r>
              <a:rPr lang="tr-TR" dirty="0" smtClean="0"/>
              <a:t>Isı</a:t>
            </a:r>
          </a:p>
          <a:p>
            <a:pPr lvl="1"/>
            <a:r>
              <a:rPr lang="tr-TR" dirty="0" smtClean="0"/>
              <a:t>Hava</a:t>
            </a:r>
          </a:p>
          <a:p>
            <a:pPr lvl="1"/>
            <a:r>
              <a:rPr lang="tr-TR" dirty="0" smtClean="0"/>
              <a:t>Su</a:t>
            </a:r>
          </a:p>
          <a:p>
            <a:pPr lvl="1"/>
            <a:r>
              <a:rPr lang="tr-TR" dirty="0" smtClean="0"/>
              <a:t>Bitki besin maddeleri</a:t>
            </a:r>
          </a:p>
          <a:p>
            <a:pPr lvl="1"/>
            <a:r>
              <a:rPr lang="tr-TR" dirty="0" smtClean="0"/>
              <a:t>CO</a:t>
            </a:r>
            <a:r>
              <a:rPr lang="tr-TR" baseline="-25000" dirty="0" smtClean="0"/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Bitki Besin Elementleri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‘Işık enerjisi ( güneş ya da yapay ışık) Karşısında gerçekleştirilen fotosentez sonucu ışığın fiziksel enerjisinin kimyasal gıda enerjisi şeklinde depo edildiği organik maddenin  yapısında kullanılan ve bitkiler tarafından az ya da çok </a:t>
            </a:r>
            <a:r>
              <a:rPr lang="tr-TR" sz="2800" dirty="0" err="1" smtClean="0"/>
              <a:t>adsorbe</a:t>
            </a:r>
            <a:r>
              <a:rPr lang="tr-TR" sz="2800" dirty="0" smtClean="0"/>
              <a:t> edilen kimyasal elementler’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Besin Elementlerinin İşlevleri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Hücre duvarının ve protoplazmanın yapı maddeleri olmaları</a:t>
            </a:r>
          </a:p>
          <a:p>
            <a:r>
              <a:rPr lang="tr-TR" dirty="0" smtClean="0"/>
              <a:t>Bitki hücrelerinin </a:t>
            </a:r>
            <a:r>
              <a:rPr lang="tr-TR" dirty="0" err="1"/>
              <a:t>o</a:t>
            </a:r>
            <a:r>
              <a:rPr lang="tr-TR" dirty="0" err="1" smtClean="0"/>
              <a:t>zmotik</a:t>
            </a:r>
            <a:r>
              <a:rPr lang="tr-TR" dirty="0" smtClean="0"/>
              <a:t> basınçları üzerine etkileri</a:t>
            </a:r>
          </a:p>
          <a:p>
            <a:r>
              <a:rPr lang="tr-TR" dirty="0" smtClean="0"/>
              <a:t>Tamponluk ve asitliğe karşı etkileri</a:t>
            </a:r>
          </a:p>
          <a:p>
            <a:r>
              <a:rPr lang="tr-TR" dirty="0" smtClean="0"/>
              <a:t>Hücre zarlarının geçirgenlikleri üzerine etkileri</a:t>
            </a:r>
          </a:p>
          <a:p>
            <a:r>
              <a:rPr lang="tr-TR" dirty="0" smtClean="0"/>
              <a:t>Katalitik etkiler</a:t>
            </a:r>
          </a:p>
          <a:p>
            <a:r>
              <a:rPr lang="tr-TR" dirty="0" err="1" smtClean="0"/>
              <a:t>Toksik</a:t>
            </a:r>
            <a:r>
              <a:rPr lang="tr-TR" dirty="0" smtClean="0"/>
              <a:t> etkiler</a:t>
            </a:r>
          </a:p>
          <a:p>
            <a:r>
              <a:rPr lang="tr-TR" dirty="0" err="1" smtClean="0"/>
              <a:t>Antagonistik</a:t>
            </a:r>
            <a:r>
              <a:rPr lang="tr-TR" dirty="0" smtClean="0"/>
              <a:t> etkiler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Mutlak Gerekli Bitki Besin Elementleri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Havadan ve sudan alınanlar;</a:t>
            </a:r>
          </a:p>
          <a:p>
            <a:pPr lvl="1"/>
            <a:r>
              <a:rPr lang="tr-TR" dirty="0" smtClean="0"/>
              <a:t>C</a:t>
            </a:r>
          </a:p>
          <a:p>
            <a:pPr lvl="1"/>
            <a:r>
              <a:rPr lang="tr-TR" dirty="0" smtClean="0"/>
              <a:t>H</a:t>
            </a:r>
          </a:p>
          <a:p>
            <a:pPr lvl="1"/>
            <a:r>
              <a:rPr lang="tr-TR" dirty="0"/>
              <a:t>O</a:t>
            </a:r>
            <a:endParaRPr lang="tr-TR" dirty="0" smtClean="0"/>
          </a:p>
          <a:p>
            <a:r>
              <a:rPr lang="tr-TR" dirty="0" smtClean="0"/>
              <a:t>CO</a:t>
            </a:r>
            <a:r>
              <a:rPr lang="tr-TR" baseline="-25000" dirty="0" smtClean="0"/>
              <a:t>2</a:t>
            </a:r>
            <a:r>
              <a:rPr lang="tr-TR" dirty="0" smtClean="0"/>
              <a:t> + H2O + Işık 		CH</a:t>
            </a:r>
            <a:r>
              <a:rPr lang="tr-TR" baseline="-25000" dirty="0" smtClean="0"/>
              <a:t>2</a:t>
            </a:r>
            <a:r>
              <a:rPr lang="tr-TR" dirty="0" smtClean="0"/>
              <a:t>O +O</a:t>
            </a:r>
            <a:r>
              <a:rPr lang="tr-TR" baseline="-25000" dirty="0" smtClean="0"/>
              <a:t>2</a:t>
            </a:r>
          </a:p>
          <a:p>
            <a:r>
              <a:rPr lang="tr-TR" dirty="0" smtClean="0"/>
              <a:t>6 CH</a:t>
            </a:r>
            <a:r>
              <a:rPr lang="tr-TR" baseline="-25000" dirty="0" smtClean="0"/>
              <a:t>2</a:t>
            </a:r>
            <a:r>
              <a:rPr lang="tr-TR" dirty="0" smtClean="0"/>
              <a:t>O 			C</a:t>
            </a:r>
            <a:r>
              <a:rPr lang="tr-TR" baseline="-25000" dirty="0" smtClean="0"/>
              <a:t>6</a:t>
            </a:r>
            <a:r>
              <a:rPr lang="tr-TR" dirty="0" smtClean="0"/>
              <a:t>H</a:t>
            </a:r>
            <a:r>
              <a:rPr lang="tr-TR" baseline="-25000" dirty="0" smtClean="0"/>
              <a:t>12</a:t>
            </a:r>
            <a:r>
              <a:rPr lang="tr-TR" dirty="0" smtClean="0"/>
              <a:t>O</a:t>
            </a:r>
            <a:r>
              <a:rPr lang="tr-TR" baseline="-25000" dirty="0" smtClean="0"/>
              <a:t>6</a:t>
            </a:r>
          </a:p>
        </p:txBody>
      </p:sp>
      <p:sp>
        <p:nvSpPr>
          <p:cNvPr id="4" name="3 Sağ Ok"/>
          <p:cNvSpPr/>
          <p:nvPr/>
        </p:nvSpPr>
        <p:spPr>
          <a:xfrm>
            <a:off x="3929058" y="378619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2643174" y="43576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Mutlak Gerekli Bitki Besin Maddeleri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Toprak katı maddelerinden</a:t>
            </a:r>
          </a:p>
          <a:p>
            <a:pPr lvl="1"/>
            <a:r>
              <a:rPr lang="tr-TR" dirty="0" smtClean="0"/>
              <a:t>Mutlak gerekli makro bitki besin elementleri </a:t>
            </a:r>
          </a:p>
          <a:p>
            <a:pPr lvl="2"/>
            <a:r>
              <a:rPr lang="tr-TR" dirty="0" smtClean="0"/>
              <a:t>Azot(N)</a:t>
            </a:r>
          </a:p>
          <a:p>
            <a:pPr lvl="2"/>
            <a:r>
              <a:rPr lang="tr-TR" dirty="0" smtClean="0"/>
              <a:t>Fosfor (p)</a:t>
            </a:r>
          </a:p>
          <a:p>
            <a:pPr lvl="2"/>
            <a:r>
              <a:rPr lang="tr-TR" dirty="0" smtClean="0"/>
              <a:t>Potasyum (K)</a:t>
            </a:r>
          </a:p>
          <a:p>
            <a:pPr lvl="2"/>
            <a:r>
              <a:rPr lang="tr-TR" dirty="0" smtClean="0"/>
              <a:t>Kalsiyum (</a:t>
            </a:r>
            <a:r>
              <a:rPr lang="tr-TR" dirty="0" err="1" smtClean="0"/>
              <a:t>Ca</a:t>
            </a:r>
            <a:r>
              <a:rPr lang="tr-TR" dirty="0" smtClean="0"/>
              <a:t>)</a:t>
            </a:r>
          </a:p>
          <a:p>
            <a:pPr lvl="2"/>
            <a:r>
              <a:rPr lang="tr-TR" dirty="0" smtClean="0"/>
              <a:t>Magnezyum (Mg)</a:t>
            </a:r>
          </a:p>
          <a:p>
            <a:pPr lvl="2"/>
            <a:r>
              <a:rPr lang="tr-TR" dirty="0" smtClean="0"/>
              <a:t>Kükürt (S)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Mutlak Gerekli Bitki Besin Maddeleri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dirty="0" smtClean="0"/>
              <a:t>Mutlak gerekli mikro bitki besin elementleri</a:t>
            </a:r>
          </a:p>
          <a:p>
            <a:pPr marL="742950" lvl="2" indent="-342900"/>
            <a:r>
              <a:rPr lang="tr-TR" dirty="0" smtClean="0"/>
              <a:t>Demir (</a:t>
            </a:r>
            <a:r>
              <a:rPr lang="tr-TR" dirty="0" err="1" smtClean="0"/>
              <a:t>Fe</a:t>
            </a:r>
            <a:r>
              <a:rPr lang="tr-TR" dirty="0" smtClean="0"/>
              <a:t>)</a:t>
            </a:r>
          </a:p>
          <a:p>
            <a:pPr marL="742950" lvl="2" indent="-342900"/>
            <a:r>
              <a:rPr lang="tr-TR" dirty="0" smtClean="0"/>
              <a:t>Mangan (</a:t>
            </a:r>
            <a:r>
              <a:rPr lang="tr-TR" dirty="0" err="1" smtClean="0"/>
              <a:t>Mn</a:t>
            </a:r>
            <a:r>
              <a:rPr lang="tr-TR" dirty="0" smtClean="0"/>
              <a:t>)</a:t>
            </a:r>
          </a:p>
          <a:p>
            <a:pPr marL="742950" lvl="2" indent="-342900"/>
            <a:r>
              <a:rPr lang="tr-TR" dirty="0" smtClean="0"/>
              <a:t>Bakır (</a:t>
            </a:r>
            <a:r>
              <a:rPr lang="tr-TR" dirty="0" err="1" smtClean="0"/>
              <a:t>Cu</a:t>
            </a:r>
            <a:r>
              <a:rPr lang="tr-TR" dirty="0" smtClean="0"/>
              <a:t>)</a:t>
            </a:r>
          </a:p>
          <a:p>
            <a:pPr marL="742950" lvl="2" indent="-342900"/>
            <a:r>
              <a:rPr lang="tr-TR" dirty="0" smtClean="0"/>
              <a:t>Çinko (</a:t>
            </a:r>
            <a:r>
              <a:rPr lang="tr-TR" dirty="0" err="1" smtClean="0"/>
              <a:t>Zn</a:t>
            </a:r>
            <a:r>
              <a:rPr lang="tr-TR" dirty="0" smtClean="0"/>
              <a:t>)</a:t>
            </a:r>
          </a:p>
          <a:p>
            <a:pPr marL="742950" lvl="2" indent="-342900"/>
            <a:r>
              <a:rPr lang="tr-TR" dirty="0" smtClean="0"/>
              <a:t>Molibden (</a:t>
            </a:r>
            <a:r>
              <a:rPr lang="tr-TR" dirty="0" err="1" smtClean="0"/>
              <a:t>Mo</a:t>
            </a:r>
            <a:r>
              <a:rPr lang="tr-TR" dirty="0" smtClean="0"/>
              <a:t>)</a:t>
            </a:r>
          </a:p>
          <a:p>
            <a:pPr marL="742950" lvl="2" indent="-342900"/>
            <a:r>
              <a:rPr lang="tr-TR" dirty="0" smtClean="0"/>
              <a:t> Bor (B)</a:t>
            </a:r>
          </a:p>
          <a:p>
            <a:pPr marL="742950" lvl="2" indent="-342900"/>
            <a:r>
              <a:rPr lang="tr-TR" dirty="0" smtClean="0"/>
              <a:t>Klor (</a:t>
            </a:r>
            <a:r>
              <a:rPr lang="tr-TR" dirty="0" err="1" smtClean="0"/>
              <a:t>Cl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BBE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Mikroelementler</a:t>
            </a:r>
            <a:r>
              <a:rPr lang="tr-TR" dirty="0" smtClean="0"/>
              <a:t> ve yarayışlı elementler</a:t>
            </a:r>
          </a:p>
          <a:p>
            <a:pPr lvl="1"/>
            <a:r>
              <a:rPr lang="tr-TR" dirty="0" smtClean="0"/>
              <a:t>Sodyum(</a:t>
            </a:r>
            <a:r>
              <a:rPr lang="tr-TR" dirty="0" err="1" smtClean="0"/>
              <a:t>Na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Nikel (</a:t>
            </a:r>
            <a:r>
              <a:rPr lang="tr-TR" dirty="0" err="1" smtClean="0"/>
              <a:t>Ni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Silisyum (Si)</a:t>
            </a:r>
          </a:p>
          <a:p>
            <a:pPr lvl="1"/>
            <a:r>
              <a:rPr lang="tr-TR" dirty="0" smtClean="0"/>
              <a:t>Vanadyum (V)</a:t>
            </a:r>
          </a:p>
          <a:p>
            <a:pPr lvl="1"/>
            <a:r>
              <a:rPr lang="tr-TR" dirty="0" smtClean="0"/>
              <a:t>Kobalt (</a:t>
            </a:r>
            <a:r>
              <a:rPr lang="tr-TR" dirty="0" err="1" smtClean="0"/>
              <a:t>Co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BBE Alımı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768865"/>
          </a:xfrm>
        </p:spPr>
        <p:txBody>
          <a:bodyPr/>
          <a:lstStyle/>
          <a:p>
            <a:r>
              <a:rPr lang="tr-TR" dirty="0" smtClean="0"/>
              <a:t>Toprakaltı organları (kök sistemleri)</a:t>
            </a:r>
          </a:p>
          <a:p>
            <a:pPr lvl="1"/>
            <a:r>
              <a:rPr lang="tr-TR" dirty="0" err="1" smtClean="0"/>
              <a:t>Rizosfer</a:t>
            </a:r>
            <a:r>
              <a:rPr lang="tr-TR" dirty="0" smtClean="0"/>
              <a:t>(köklerin doğrudan etkilediği 1-2mm toprak alanı)</a:t>
            </a:r>
          </a:p>
          <a:p>
            <a:r>
              <a:rPr lang="tr-TR" dirty="0" err="1" smtClean="0"/>
              <a:t>Topraküstü</a:t>
            </a:r>
            <a:r>
              <a:rPr lang="tr-TR" dirty="0" smtClean="0"/>
              <a:t> organları (gövde dal yaprak)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00438"/>
            <a:ext cx="2542698" cy="271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http://3.bp.blogspot.com/_EoPs8s0Jlig/SR7gjOByEYI/AAAAAAAAG_A/u67u3DBegjw/s400/Resim+1.+3+%C4%B0lk+k%C3%B6k+geli%C5%9Fmesinin+mikroskopta+g%C3%B6r%C3%BCn%C3%BC%C5%9F%C3%B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3571876"/>
            <a:ext cx="2686044" cy="2888219"/>
          </a:xfrm>
          <a:prstGeom prst="rect">
            <a:avLst/>
          </a:prstGeom>
          <a:noFill/>
        </p:spPr>
      </p:pic>
      <p:pic>
        <p:nvPicPr>
          <p:cNvPr id="1030" name="Picture 6" descr="http://www.victuslabs.com/3778/207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3429000"/>
            <a:ext cx="3012384" cy="293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443</Words>
  <Application>Microsoft Office PowerPoint</Application>
  <PresentationFormat>Ekran Gösterisi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Bitki Besin Elementleri</vt:lpstr>
      <vt:lpstr>Bitki Gelişimini Etkileyen Etmenler</vt:lpstr>
      <vt:lpstr>Bitki Besin Elementleri</vt:lpstr>
      <vt:lpstr>Besin Elementlerinin İşlevleri</vt:lpstr>
      <vt:lpstr>Mutlak Gerekli Bitki Besin Elementleri</vt:lpstr>
      <vt:lpstr>Mutlak Gerekli Bitki Besin Maddeleri</vt:lpstr>
      <vt:lpstr>Mutlak Gerekli Bitki Besin Maddeleri</vt:lpstr>
      <vt:lpstr>BBE</vt:lpstr>
      <vt:lpstr>BBE Alımı</vt:lpstr>
      <vt:lpstr>BBE Kök Üzerine Alınması</vt:lpstr>
      <vt:lpstr>BBE Kök İçerisine Alınması</vt:lpstr>
      <vt:lpstr>BBE Alımına Etki Yapan Etmenler</vt:lpstr>
      <vt:lpstr>Slayt 13</vt:lpstr>
      <vt:lpstr>Toprak Üstü Organları ile BBE Alımı</vt:lpstr>
      <vt:lpstr>Azot (N)</vt:lpstr>
      <vt:lpstr>Fosfor (P)</vt:lpstr>
      <vt:lpstr>Potasyum (K)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 Besleme ve Gübreleme</dc:title>
  <dc:creator>kullanici415</dc:creator>
  <cp:lastModifiedBy>HSN</cp:lastModifiedBy>
  <cp:revision>33</cp:revision>
  <dcterms:created xsi:type="dcterms:W3CDTF">2009-05-05T12:40:31Z</dcterms:created>
  <dcterms:modified xsi:type="dcterms:W3CDTF">2010-12-15T09:32:07Z</dcterms:modified>
</cp:coreProperties>
</file>