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3"/>
  </p:notesMasterIdLst>
  <p:sldIdLst>
    <p:sldId id="420" r:id="rId3"/>
    <p:sldId id="492" r:id="rId4"/>
    <p:sldId id="480" r:id="rId5"/>
    <p:sldId id="481" r:id="rId6"/>
    <p:sldId id="483" r:id="rId7"/>
    <p:sldId id="499" r:id="rId8"/>
    <p:sldId id="487" r:id="rId9"/>
    <p:sldId id="500" r:id="rId10"/>
    <p:sldId id="488" r:id="rId11"/>
    <p:sldId id="48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75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EB6C-0FDD-4B81-B282-AF5D9A8A5C69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81B5-18EB-4819-A90E-EDC13AFE841C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CA56-5572-47A6-B726-13EDA7814EE0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F6163-81E6-452F-912C-069344D54089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A482-A1D3-48F9-AF14-E0E768312CDC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ECD4-4A5A-409D-9ACC-BDB0A170B5B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B3E9-09CA-4E1F-AB60-05EE186C2EE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E129-7A51-40EC-8962-3FD45FC09CC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AD02-024D-45FD-B37C-2E33C6A1871A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C3499-AE38-4504-B72A-E14D5A44BBDE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3D102-7DF6-4426-ABD3-916CE33A6A39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B897-BA57-41DB-9AC2-2932C869FEA9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1F60-928E-4241-92B3-FAA649DB497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9B7F-CF7F-4CEE-9CCC-ADF7D71804F8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16C3-28EA-416E-84B2-9CABCF0F2DEE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0E98-8FEA-43CE-84E4-09337F369A0F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29C8-7FCA-4696-BA3B-9FE81F540065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3D151-E99B-4EF0-A5FD-61C37A9F57FB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620B9-358C-443F-B00E-F9F4639244B6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C55C-C1F8-419C-B81D-B9FD26B93D91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9043-E016-485D-9FEF-C8609CFCEFBD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7A1A-9FAC-4839-A179-E7FDEDA8EC26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6599C-10ED-458A-9B14-FE52F9D13953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256E66-2BFF-48B7-A6A2-7D8438FB0B06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Dokuzuncu Hafta: </a:t>
            </a:r>
          </a:p>
          <a:p>
            <a:pPr lvl="0"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Ana-babanın ve öğretmenin terbiye (disiplin) rolü</a:t>
            </a:r>
            <a:endParaRPr lang="tr-TR" dirty="0">
              <a:solidFill>
                <a:prstClr val="black"/>
              </a:solidFill>
            </a:endParaRP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18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96" y="1447800"/>
            <a:ext cx="5688632" cy="457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127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Ana-babalara öğrenme neden gereksin ki!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2787805"/>
            <a:ext cx="8229600" cy="333835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Zengin veya yoksul, yalnız veya evli de olsalar, bütün ana-babalar çocuklarının gelişmesinde çok önemli bir role sahiptirler,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Çocuklarının  büyüme yılları boyunca </a:t>
            </a:r>
            <a:r>
              <a:rPr lang="tr-TR" i="1" u="sng" dirty="0" smtClean="0">
                <a:solidFill>
                  <a:srgbClr val="0070C0"/>
                </a:solidFill>
              </a:rPr>
              <a:t>sürekli </a:t>
            </a:r>
            <a:r>
              <a:rPr lang="tr-TR" u="sng" dirty="0" smtClean="0">
                <a:solidFill>
                  <a:srgbClr val="0070C0"/>
                </a:solidFill>
              </a:rPr>
              <a:t>rehberlik eden tek kaynaktırlar,</a:t>
            </a:r>
          </a:p>
          <a:p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542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Kesin başarısızlık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542478"/>
            <a:ext cx="10363200" cy="3477322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Çocukların asi davranışlarını kontrol etmeye yönelik saldırgan, hükmedici, alaycı, küçümseyici ya da </a:t>
            </a:r>
            <a:r>
              <a:rPr lang="tr-TR" dirty="0" err="1" smtClean="0">
                <a:solidFill>
                  <a:srgbClr val="0070C0"/>
                </a:solidFill>
              </a:rPr>
              <a:t>alevereci</a:t>
            </a:r>
            <a:r>
              <a:rPr lang="tr-TR" dirty="0" smtClean="0">
                <a:solidFill>
                  <a:srgbClr val="0070C0"/>
                </a:solidFill>
              </a:rPr>
              <a:t> terbiye girişimleri, nitelik itibariyle saldırgan ve baskıcı olma eğilimindedir ve yetişkinlerin kendileri için istediği temel saygıyı içinde barındırmadığından başarısızlığa mahkumdur.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165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Suçlama-</a:t>
            </a:r>
            <a:r>
              <a:rPr lang="tr-TR" dirty="0" err="1" smtClean="0">
                <a:solidFill>
                  <a:srgbClr val="0070C0"/>
                </a:solidFill>
              </a:rPr>
              <a:t>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54712"/>
            <a:ext cx="10363200" cy="3165088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Çocukların disiplin sorunları ele alınırken suçlama ve yargılamadan kaçınılmalı; yalnızca başkalarının gelişimini engelleyen davranışlara izin verilmeyeceği açıkça gösterilmelidir.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1190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neticeye değil </a:t>
            </a:r>
            <a:r>
              <a:rPr lang="tr-TR" dirty="0" err="1" smtClean="0">
                <a:solidFill>
                  <a:srgbClr val="0070C0"/>
                </a:solidFill>
              </a:rPr>
              <a:t>Haticeye</a:t>
            </a:r>
            <a:r>
              <a:rPr lang="tr-TR" dirty="0" smtClean="0">
                <a:solidFill>
                  <a:srgbClr val="0070C0"/>
                </a:solidFill>
              </a:rPr>
              <a:t> bak!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754350"/>
            <a:ext cx="10363200" cy="326544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Öğretmenler ( ve ana-babalar)başarısızlığı yererek ve başarıyı aşırı överek mesleklerine zarar vermektedirler.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Bu durumda öğrenciler ya öğrenmeden nefret etmeye ve kaçınmaya başlar ya da kendilerini öğrenme yoluyla kanıtlamaya çabalarlar,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Her iki durumda da öğrenme korkulu bir deneyim olur.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393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Başarıya götüren ana-baba davranışları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066584"/>
            <a:ext cx="10363200" cy="2953215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Çocukları ile sevgi dolu, koşulsuz bir ilişki,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Çocukların benimsemelerini diledikleri davranışlara örneklik etme,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Çocuklarının davranışları karşısında kontrollerini kaybettiklerinde özür dileme,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Çocukların giriştikleri mücadelelerde destekleyici ve cesaretlendirici olma.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50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Sınır koyma, hayır deme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021980"/>
            <a:ext cx="10363200" cy="299782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Bir ana-baba çocuklarına özgürlüklerden tam olarak yararlanmayı, bu özgürlüğü bazı yönlerden kısıtlamadan öğretemez. Çünkü idare edebileceğinden fazla özgürlüğü olan bir çocuk tehlikeye düşebilir.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Kısıtlama ve kontroller sayesinde, çocuk, eylemlerinin sonuçlarını kavramaktan aciz olduğu yaşlarda bir çok tehlikeden uzak tutulabilir.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27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İsteklerini frenlemeyi öğrenme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200400"/>
            <a:ext cx="10363200" cy="2819400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İsteklerini frenlemeyi öğrenmeyen çocuklar bir takım büyük sıkıntılara düşerler. Her şeyi yapabilecekleri ve her şeyi isteyebilecekleri tarzındaki yanlış inanışları, hayatın gerçekleri ile çatışır.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209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Terbiyede Tutarlık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553628"/>
            <a:ext cx="10363200" cy="3466171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Disiplin sürecinde tutarlık; sert ya da yumuşak davranmaktan daha önemlidir.  Çünkü ..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7215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341</Words>
  <Application>Microsoft Office PowerPoint</Application>
  <PresentationFormat>Geniş ekran</PresentationFormat>
  <Paragraphs>36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Ana-babalara öğrenme neden gereksin ki! </vt:lpstr>
      <vt:lpstr>Kesin başarısızlık</vt:lpstr>
      <vt:lpstr>Suçlama-ma</vt:lpstr>
      <vt:lpstr>neticeye değil Haticeye bak!</vt:lpstr>
      <vt:lpstr>Başarıya götüren ana-baba davranışları</vt:lpstr>
      <vt:lpstr>Sınır koyma, hayır deme</vt:lpstr>
      <vt:lpstr>İsteklerini frenlemeyi öğrenme</vt:lpstr>
      <vt:lpstr>Terbiyede Tutarlık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128</cp:revision>
  <dcterms:created xsi:type="dcterms:W3CDTF">2016-02-29T19:43:42Z</dcterms:created>
  <dcterms:modified xsi:type="dcterms:W3CDTF">2018-04-01T12:10:37Z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