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9435" autoAdjust="0"/>
    <p:restoredTop sz="94660"/>
  </p:normalViewPr>
  <p:slideViewPr>
    <p:cSldViewPr snapToGrid="0">
      <p:cViewPr varScale="1">
        <p:scale>
          <a:sx n="68" d="100"/>
          <a:sy n="68" d="100"/>
        </p:scale>
        <p:origin x="-32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D090-53C9-4989-B826-B87DEA2EDC3E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3B4E-C893-4726-AA29-BD1AA3CE40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82509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D090-53C9-4989-B826-B87DEA2EDC3E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3B4E-C893-4726-AA29-BD1AA3CE40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75479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D090-53C9-4989-B826-B87DEA2EDC3E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3B4E-C893-4726-AA29-BD1AA3CE40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82817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D090-53C9-4989-B826-B87DEA2EDC3E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3B4E-C893-4726-AA29-BD1AA3CE40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13276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D090-53C9-4989-B826-B87DEA2EDC3E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3B4E-C893-4726-AA29-BD1AA3CE40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12018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D090-53C9-4989-B826-B87DEA2EDC3E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3B4E-C893-4726-AA29-BD1AA3CE40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48690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D090-53C9-4989-B826-B87DEA2EDC3E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3B4E-C893-4726-AA29-BD1AA3CE40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37022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D090-53C9-4989-B826-B87DEA2EDC3E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3B4E-C893-4726-AA29-BD1AA3CE40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07867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D090-53C9-4989-B826-B87DEA2EDC3E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3B4E-C893-4726-AA29-BD1AA3CE40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1274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D090-53C9-4989-B826-B87DEA2EDC3E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3B4E-C893-4726-AA29-BD1AA3CE40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97481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D090-53C9-4989-B826-B87DEA2EDC3E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E3B4E-C893-4726-AA29-BD1AA3CE40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4599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5D090-53C9-4989-B826-B87DEA2EDC3E}" type="datetimeFigureOut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E3B4E-C893-4726-AA29-BD1AA3CE40C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32313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KIŞ DAĞCILIĞI</a:t>
            </a:r>
          </a:p>
        </p:txBody>
      </p:sp>
      <p:pic>
        <p:nvPicPr>
          <p:cNvPr id="8" name="7 Resim Yer Tutucusu" descr="Himalaya_Khumbu_MountEverest_1982_3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1712" b="11712"/>
          <a:stretch>
            <a:fillRect/>
          </a:stretch>
        </p:blipFill>
        <p:spPr/>
      </p:pic>
      <p:sp>
        <p:nvSpPr>
          <p:cNvPr id="7" name="6 Metin Yer Tutucusu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tr-TR" sz="2600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Doç.Dr</a:t>
            </a:r>
            <a:r>
              <a:rPr lang="tr-TR" sz="260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.Öğret.üyesi Dicle ARAS</a:t>
            </a:r>
          </a:p>
          <a:p>
            <a:endParaRPr lang="tr-TR" sz="260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73408-64CD-4A58-97C9-45BBF1269850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6728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Derin karda iz açmak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Bol karlı dik yamaçlarda en kullanışlı teknik ‘tembel adım’dır. Bu yöntemde yamaca yan durulur. 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Kazma sürekli yamaç yukarı saplanır.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İki yan adımdan sonra kazmadan güç alınarak bir soluk alıp-verme süresi kadar dinlenilir.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Bu şekilde ilerlenir.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95223-A769-4F60-9293-F265FFD2EEDD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2796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Karlı yamaçta yürüyüş tekniği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İlk olarak yamacı dimdik yukarı çıkabilirsiniz.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Kar sert ve yamaç kısa ise bu şekilde yürümek avantajdır.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İkinci olarak yamacı sağa-sola zikzaklar çizerek çıkmaktır.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1C2F-DF63-4C54-B068-C4BC213F0A92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9513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Karlı yamaçta yürüyüş tekniği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Bu şekilde yavaş yükselirsiniz ancak daha az yorulursunuz.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Çığ tehlikesi olan yerlerde bu teknik uygulanmamalıdır.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770B4-B089-434A-935F-D9E62ADD7D2A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8308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Karlı yamaçta yürüyüş tekniği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Karlı yamaçlarda zikzak yaparken kazma mutlaka yamaç tarafındaki elinizde olsun.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Karın sertliği ve yamacın dikliği artarsa buz kazması, krampon ve ip kullanmak gerekir.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47B4B-58B4-4AE7-B9F7-63B241FF0508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9737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Karlı yamaçta yürüyüş tekniği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Bazen iz açmak için ayakkabı yetersiz kalır. Böyle zamanlarda kazmanın kaşığı kullanılır.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Art arda yüründüğünde açılan izler merdiven gibi olacaktır.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F92BE-5316-4FE2-B9C9-6381E65F1834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4884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Karda düşerken kendini durdurmak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Düşmeyin!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Kazmanız yokken düşerseniz, kol ve bacaklarınızı yanlara açarak kara saplamaya çalışın.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Kazmanız varsa durmak daha kolaydır.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Kazma, elde iki şekilde kullanılır. Bunlar, emniyet ve durdurma konumlarıdır.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DDDB1-CB54-46C4-A736-8A276028A01A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45240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Karda düşerken kendini durdurmak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Emniyet konumu yürüyüş sırasında kazmayı her adımda yukarı saplayarak ondan destek almayı ifade eder.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Çok dik olmayan yamaçlarda kullanılabilmektedir.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1518B-7C31-4A64-B954-6F7D252B5826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325131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Karda düşerken kendini durdurmak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Dik çıkışlarda kazma daima dominant elde, zikzak çıkışlarda ise yamaç tarafındaki elde taşınır.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Yüzey sert ise kaşık kısmı önde, kar yumuşak ise kaşık kısmı arkada olmalıdır.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D38D-DA1A-42FE-9DE4-A153CD01D8B8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267919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Karda düşerken kendini durdurmak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Düşme anında </a:t>
            </a:r>
            <a:r>
              <a:rPr lang="tr-TR" dirty="0" err="1" smtClean="0">
                <a:solidFill>
                  <a:srgbClr val="002060"/>
                </a:solidFill>
              </a:rPr>
              <a:t>dezoryantasyon</a:t>
            </a:r>
            <a:r>
              <a:rPr lang="tr-TR" dirty="0" smtClean="0">
                <a:solidFill>
                  <a:srgbClr val="002060"/>
                </a:solidFill>
              </a:rPr>
              <a:t> yaşanır. Bu nedenle düşüşün ilk anında henüz hızlanmadan durmayı becermek gerekir.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Sert karda tırmanıcıların durma şansı yüksektir. Ancak buz düşüşlerinde bir dağcının durma şansı çok düşüktür.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Bu nedenle buz kulvarlarını mutlaka ip emniyeti ile geçin.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BEAF4-5215-4ED7-ABBE-4C9CA09F3701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412007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Kazma ile düşme konumları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>
                <a:solidFill>
                  <a:srgbClr val="002060"/>
                </a:solidFill>
              </a:rPr>
              <a:t>1. Kafa yukarıda, yüz zemine bakar konumda düşme,</a:t>
            </a:r>
          </a:p>
          <a:p>
            <a:pPr algn="just"/>
            <a:endParaRPr lang="tr-TR" sz="2600" dirty="0">
              <a:solidFill>
                <a:srgbClr val="002060"/>
              </a:solidFill>
            </a:endParaRPr>
          </a:p>
          <a:p>
            <a:pPr algn="just"/>
            <a:r>
              <a:rPr lang="tr-TR" sz="2600" dirty="0">
                <a:solidFill>
                  <a:srgbClr val="002060"/>
                </a:solidFill>
              </a:rPr>
              <a:t>2. Kafa yukarıda, yüz havaya bakar konumda düşme,</a:t>
            </a:r>
          </a:p>
          <a:p>
            <a:pPr algn="just"/>
            <a:endParaRPr lang="tr-TR" sz="2600" dirty="0">
              <a:solidFill>
                <a:srgbClr val="002060"/>
              </a:solidFill>
            </a:endParaRPr>
          </a:p>
          <a:p>
            <a:pPr algn="just"/>
            <a:r>
              <a:rPr lang="tr-TR" sz="2600" dirty="0">
                <a:solidFill>
                  <a:srgbClr val="002060"/>
                </a:solidFill>
              </a:rPr>
              <a:t>3. Kafa aşağıda, yüz zemine bakar konumda düşme,</a:t>
            </a:r>
          </a:p>
          <a:p>
            <a:pPr algn="just"/>
            <a:endParaRPr lang="tr-TR" sz="2600" dirty="0">
              <a:solidFill>
                <a:srgbClr val="002060"/>
              </a:solidFill>
            </a:endParaRPr>
          </a:p>
          <a:p>
            <a:pPr algn="just"/>
            <a:r>
              <a:rPr lang="tr-TR" sz="2600" dirty="0">
                <a:solidFill>
                  <a:srgbClr val="002060"/>
                </a:solidFill>
              </a:rPr>
              <a:t>4. Kafa aşağıda, yüz havaya bakar konumda düşme,</a:t>
            </a:r>
          </a:p>
          <a:p>
            <a:pPr algn="just"/>
            <a:endParaRPr lang="tr-TR" sz="2600" dirty="0">
              <a:solidFill>
                <a:srgbClr val="002060"/>
              </a:solidFill>
            </a:endParaRPr>
          </a:p>
          <a:p>
            <a:pPr algn="just"/>
            <a:r>
              <a:rPr lang="tr-TR" sz="2600" dirty="0">
                <a:solidFill>
                  <a:srgbClr val="002060"/>
                </a:solidFill>
              </a:rPr>
              <a:t>5. Ayakta krampon varken üstteki konumlarda düşme.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35F33-342E-46F5-8643-6148445EBFFC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83666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4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Kış Dağcılığı, Kampçılık ve Arazide Yaşama Teknikleri</a:t>
            </a:r>
          </a:p>
        </p:txBody>
      </p:sp>
    </p:spTree>
    <p:extLst>
      <p:ext uri="{BB962C8B-B14F-4D97-AF65-F5344CB8AC3E}">
        <p14:creationId xmlns:p14="http://schemas.microsoft.com/office/powerpoint/2010/main" xmlns="" val="339747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Kazma ile düşme konumları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Tüm düşme konumları aynı hareket ile son bulur;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Kafa yukarıda, ayaklar iki yanda açık, her iki el de kazmayı göğüs önünde çapraz tutuyor olmalıdır.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Ellerden biri kazmayı kafa kısmından diğeri ise sapın alta yakın kısmından kavramalıdır.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Kazma ile yüz arasında 10 cm’lik mesafe olursa kazma yüzünüze vurmaz.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3082-4F36-4315-9364-991C500CE0DF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565865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Kazma ile düşme konumları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Düşüş henüz hızlıyken kazmanın alt ucunu yüzeye saplamamaya çalışın. Yoksa takla atabilirsiniz.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Ancak düşüş yavaşladığında alt ucu yüzeye saplamanız durmayı kolaylaştıracaktır.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A2C10-DC3A-4488-B015-42DF635FE779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027211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Kazma ile düşme konumları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Ayağınızda krampon varsa ayaklarınızla yüzeye asla dokunmayın. Krampon yoksa da, düşüş hızlıyken  ayaklarınızla yüzeye yine dokunmayın. Bunlar, takla atmanıza neden olur.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Düşüş yavaşladığında ayaklarınızı durmak için kara saplayabilirsiniz.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22496-C82D-4D43-B2B5-88FB9FBBFBC7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773757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1. Kafa yukarıda, yüz zemine bakar konumda düşme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En basit düşme şeklidir.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Kazmayı hemen durdurma konumuna getirebilirsiniz.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E515F-E2E6-44B4-B4AE-B44AFD58BE0F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738915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2. Kafa yukarıda, yüz havaya bakar konumda düşme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Önce kazmayı kendi önünüzde durdurma konumuna getirin.</a:t>
            </a:r>
          </a:p>
          <a:p>
            <a:pPr algn="just"/>
            <a:endParaRPr lang="tr-TR" dirty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Sonra da mutlaka kazmanın sivri ucunun olduğu tarafa dönüp kazmayı saplayın.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3AE4-B0CA-483D-92AE-DE8A75E67872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855920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3. Kafa aşağıda, yüz zemine bakar konumda düşme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Bu şekilde düşerken kazmayı durdurma konumuna getirip,</a:t>
            </a:r>
          </a:p>
          <a:p>
            <a:pPr algn="just"/>
            <a:endParaRPr lang="tr-TR" dirty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kara saplayıp sapladığınız sivri uç çevresinde dönerek, kafa yukarı konuma gelmeniz gerekir.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B2635-A10E-4BD5-B139-15D14F9FAD02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673111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4. Kafa aşağıda, yüz havaya bakar konumda düşme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Kazmayı önce kendi üzerinizde durdurma konumuna getirin. Sonra sivri ucun olduğu tarafa dönüp ucu yüzeye saplayın.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Kazmayı saplayınca vücudunuz aniden yüzüstü kafa aşağı ve sonra da yüzüstü kafa yukarı pozisyona geçer.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1C4E9-C4A3-4F86-A385-ED4530681BAD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063014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5. Ayakta krampon varken üstteki konumlarda düşme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Dönme ve kazma teknikleri diğerlerinin aynısıdır. Ancak ayaklar hiçbir şekilde yüzeye temas etmemelidir.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Bu nedenle hep yukarıda tutulmalıdır.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15A7E-29CA-4267-9649-BAF23A9254C0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250787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Karda iniş tekniği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Yumuşak karda inmek oldukça kolaydır.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Yüzey dik ve kar sert ise yamaca yüzünüzü dönüp kazmanızı da kullanarak inin.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Krampon varsa ve kar ıslak ise (bahar, kış sonu) ve kramponunuzun anti-kar plakası yok ise kazmanızın alt ucuyla her adımda kramponu temizleyin.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79ACA-35B2-4462-B184-CB14A42FF4C2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643554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Karda iniş tekniği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Eğer yüzey müsait ise kayarak da inebilirsiniz.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Ayakta, çömelerek veya oturarak kayabilirsiniz.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Ancak araziye çok dikkat edin. Ağaç, taş vb. zarar verebilir.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618C-C81E-47CE-9880-5994AC130BE8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84081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Kış Dağcılığı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Mücadele isteği,</a:t>
            </a:r>
          </a:p>
          <a:p>
            <a:endParaRPr lang="tr-TR" sz="300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tr-TR" sz="26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kişinin kendisiyle,</a:t>
            </a:r>
          </a:p>
          <a:p>
            <a:pPr lvl="1"/>
            <a:r>
              <a:rPr lang="tr-TR" sz="26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doğayla?</a:t>
            </a:r>
          </a:p>
          <a:p>
            <a:pPr lvl="1"/>
            <a:r>
              <a:rPr lang="tr-TR" sz="26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diğer insanlarla?</a:t>
            </a:r>
          </a:p>
          <a:p>
            <a:pPr lvl="1"/>
            <a:endParaRPr lang="tr-TR" sz="300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3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Doğanın güzelliği,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2BB7B-B6AE-4B92-A3A0-AC246B8F2B6F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8223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Karda emniyet yöntemleri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Kayma ve düşme bir risk teşkil ediyorsa ip emniyeti kullanın.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Ancak alınan emniyetin çeker miktarı karın yapısına göre değişmektedir.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B4E88-C324-4671-928B-3E72651A7BEB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619438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Karda emniyet yöntemleri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Toz kar ve yumuşak kar emniyet için kötüyken sertleşmiş, ıslak karlar sağlam emniyet yüzeyleridir.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Emniyet yöntemleri genel olarak ikiye ayrılır; hareketli ve sabit emniyet.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BA707-C431-4BC3-B19B-300269C49E57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442770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Hareketli emniyet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Ekip ipe bağlı şekilde yürür. Lider belli aralıklarla ara emniyet noktaları oluşturur.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Artçı da bu emniyet noktalarını sökerek ilerler. Böylece ipten hiç çıkmadan ve durmadan ilerlenmektedir.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2101C-39D7-4C2E-B19C-0D04CAE5627A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86677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Hareketli emniyet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Buzul çatlakları olan buzul alanlarında, az eğimli yerlerde sıkça kullanılmaktadır.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Biri düşünce diğerinin de düşeceği buzlu yamaçlarda, çok dik yamaçlarda ve sırt üzerinde bu yöntem kullanılmaz.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29161-7DC4-4BDB-BA10-BD13CD211FAB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334110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Sabit emniyet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Dik ve sert yüzeyli yamaçlarda kullanılır.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Tırmanıcılar her seferinde bir ip boyu ilerler. 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İp boyu sonunda ipi ve kendini yamaca sabitleyerek diğerlerinin emniyetini alır.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Lider ipi emniyet noktasına sabitlerse ve diğerleri prusik ipleriyle tırmanırsa buna ‘sabit hat’ denir.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E831C-E9F1-4EFC-AD4B-C08F79CDBACF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70565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Kış Dağcılığı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Kuzey yarımkürede 21 Aralık – 21 Mart tarihleri arasında yüksek dağlarda yapılan aktivitelerdir.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Karın veya buzun olduğu tırmanışlardır.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Ülkemiz dağlarında Kasım – Mayıs ayları kar ve buz örtüsü vardır.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err="1" smtClean="0">
                <a:solidFill>
                  <a:srgbClr val="002060"/>
                </a:solidFill>
              </a:rPr>
              <a:t>Himalayalardaki</a:t>
            </a:r>
            <a:r>
              <a:rPr lang="tr-TR" dirty="0" smtClean="0">
                <a:solidFill>
                  <a:srgbClr val="002060"/>
                </a:solidFill>
              </a:rPr>
              <a:t> yüksek dağlarda 12 ay boyunca kar ve buz örtüsü vardır.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EDD80-51C8-4184-B2F0-54848F797A50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9665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Kış Kampçılığı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Öncelikle yaz kampçılığına hakim olun.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Hava çok daha erken kararır (06:30-15:40, 16:50).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Hava çok soğuk olur.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DC74-B47D-4A1F-A0F8-C3EC18993444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5567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Kış Kampçılığı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Su kaynakları daha sınırlıdır.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Kamp yükü daha ağırdır.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Ağır ve sert malzemelerle tırmanmak hissiyatı azaltır.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9C85E-C5A2-44DC-AB8F-CDB9FD20EB67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7348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Karlı Arazide İlerleme ve Kar Tırmanış Teknikleri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36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Derin karda iz açmak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dirty="0">
                <a:solidFill>
                  <a:srgbClr val="002060"/>
                </a:solidFill>
              </a:rPr>
              <a:t>Enerjiden tasarruf ve güvenlik ve iletişim kolaylığı için karda tek sıra halinde yürümek gerekir.</a:t>
            </a:r>
          </a:p>
          <a:p>
            <a:pPr algn="just"/>
            <a:endParaRPr lang="tr-TR" sz="3000" dirty="0">
              <a:solidFill>
                <a:srgbClr val="002060"/>
              </a:solidFill>
            </a:endParaRPr>
          </a:p>
          <a:p>
            <a:pPr algn="just"/>
            <a:r>
              <a:rPr lang="tr-TR" sz="3000" dirty="0">
                <a:solidFill>
                  <a:srgbClr val="002060"/>
                </a:solidFill>
              </a:rPr>
              <a:t>Önde yürüyüp iz açmak yorucudur. Bu nedenle ekip üyeleri sürekli değişmelidir.</a:t>
            </a:r>
          </a:p>
        </p:txBody>
      </p:sp>
      <p:pic>
        <p:nvPicPr>
          <p:cNvPr id="1026" name="Picture 2" descr="J:\hfdn\fotos\çok resim\kzlarsivrisi\IMG_3255.jpg"/>
          <p:cNvPicPr>
            <a:picLocks noChangeAspect="1" noChangeArrowheads="1"/>
          </p:cNvPicPr>
          <p:nvPr/>
        </p:nvPicPr>
        <p:blipFill>
          <a:blip r:embed="rId2" cstate="print"/>
          <a:srcRect t="25835"/>
          <a:stretch>
            <a:fillRect/>
          </a:stretch>
        </p:blipFill>
        <p:spPr bwMode="auto">
          <a:xfrm>
            <a:off x="5915472" y="4160888"/>
            <a:ext cx="4752528" cy="2697113"/>
          </a:xfrm>
          <a:prstGeom prst="rect">
            <a:avLst/>
          </a:prstGeom>
          <a:noFill/>
        </p:spPr>
      </p:pic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93B67-47FF-4851-B45C-DD50075DE328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1408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http://www.anatolianleopard.net/d_images/b_493454.jpg"/>
          <p:cNvPicPr>
            <a:picLocks noChangeAspect="1" noChangeArrowheads="1"/>
          </p:cNvPicPr>
          <p:nvPr/>
        </p:nvPicPr>
        <p:blipFill>
          <a:blip r:embed="rId2" cstate="print"/>
          <a:srcRect l="37799" r="39521"/>
          <a:stretch>
            <a:fillRect/>
          </a:stretch>
        </p:blipFill>
        <p:spPr bwMode="auto">
          <a:xfrm>
            <a:off x="9912424" y="1772816"/>
            <a:ext cx="755576" cy="3810000"/>
          </a:xfrm>
          <a:prstGeom prst="rect">
            <a:avLst/>
          </a:prstGeom>
          <a:noFill/>
        </p:spPr>
      </p:pic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Derin karda iz açmak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rgbClr val="002060"/>
                </a:solidFill>
              </a:rPr>
              <a:t>Bu tür arazilerde saat başı 5-10 dk mola vererek ilerleyin.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Özellikle bol karda geniş paletli batonlar kullanın.</a:t>
            </a:r>
          </a:p>
          <a:p>
            <a:pPr algn="just"/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Uzun süreli yürüyüşlerde ise hedik veya tur kayağı</a:t>
            </a:r>
          </a:p>
          <a:p>
            <a:pPr algn="just">
              <a:buNone/>
            </a:pPr>
            <a:r>
              <a:rPr lang="tr-TR" dirty="0" smtClean="0">
                <a:solidFill>
                  <a:srgbClr val="002060"/>
                </a:solidFill>
              </a:rPr>
              <a:t>	kullanmak tercih edilebilir.</a:t>
            </a:r>
          </a:p>
          <a:p>
            <a:pPr algn="just">
              <a:buNone/>
            </a:pPr>
            <a:endParaRPr lang="tr-TR" dirty="0" smtClean="0">
              <a:solidFill>
                <a:srgbClr val="002060"/>
              </a:solidFill>
            </a:endParaRPr>
          </a:p>
          <a:p>
            <a:pPr algn="just"/>
            <a:r>
              <a:rPr lang="tr-TR" dirty="0" smtClean="0">
                <a:solidFill>
                  <a:srgbClr val="002060"/>
                </a:solidFill>
              </a:rPr>
              <a:t>İz açılacaksa ayakkabının sert tabanlı, burunlu olması gerekmektedir.</a:t>
            </a:r>
          </a:p>
        </p:txBody>
      </p:sp>
      <p:pic>
        <p:nvPicPr>
          <p:cNvPr id="2050" name="Picture 2" descr="http://t1.gstatic.com/images?q=tbn:ANd9GcTw9YftMt8X76IQYeyVBx-aX2I61VGEQ-MwriHDF5I4QGby4F79Ug"/>
          <p:cNvPicPr>
            <a:picLocks noChangeAspect="1" noChangeArrowheads="1"/>
          </p:cNvPicPr>
          <p:nvPr/>
        </p:nvPicPr>
        <p:blipFill>
          <a:blip r:embed="rId3" cstate="print"/>
          <a:srcRect l="26140" t="56550" r="46546" b="25134"/>
          <a:stretch>
            <a:fillRect/>
          </a:stretch>
        </p:blipFill>
        <p:spPr bwMode="auto">
          <a:xfrm>
            <a:off x="9830908" y="5589240"/>
            <a:ext cx="837093" cy="720080"/>
          </a:xfrm>
          <a:prstGeom prst="rect">
            <a:avLst/>
          </a:prstGeom>
          <a:noFill/>
        </p:spPr>
      </p:pic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8E223-8FD9-4624-A19B-1956A4CED2C8}" type="datetime1">
              <a:rPr lang="tr-TR" smtClean="0"/>
              <a:pPr/>
              <a:t>09.05.2020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0223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1132</Words>
  <Application>Microsoft Office PowerPoint</Application>
  <PresentationFormat>Özel</PresentationFormat>
  <Paragraphs>239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5" baseType="lpstr">
      <vt:lpstr>Office Teması</vt:lpstr>
      <vt:lpstr>KIŞ DAĞCILIĞI</vt:lpstr>
      <vt:lpstr>Kış Dağcılığı, Kampçılık ve Arazide Yaşama Teknikleri</vt:lpstr>
      <vt:lpstr>Kış Dağcılığı</vt:lpstr>
      <vt:lpstr>Kış Dağcılığı</vt:lpstr>
      <vt:lpstr>Kış Kampçılığı</vt:lpstr>
      <vt:lpstr>Kış Kampçılığı</vt:lpstr>
      <vt:lpstr>Karlı Arazide İlerleme ve Kar Tırmanış Teknikleri</vt:lpstr>
      <vt:lpstr>Derin karda iz açmak</vt:lpstr>
      <vt:lpstr>Derin karda iz açmak</vt:lpstr>
      <vt:lpstr>Derin karda iz açmak</vt:lpstr>
      <vt:lpstr>Karlı yamaçta yürüyüş tekniği</vt:lpstr>
      <vt:lpstr>Karlı yamaçta yürüyüş tekniği</vt:lpstr>
      <vt:lpstr>Karlı yamaçta yürüyüş tekniği</vt:lpstr>
      <vt:lpstr>Karlı yamaçta yürüyüş tekniği</vt:lpstr>
      <vt:lpstr>Karda düşerken kendini durdurmak</vt:lpstr>
      <vt:lpstr>Karda düşerken kendini durdurmak</vt:lpstr>
      <vt:lpstr>Karda düşerken kendini durdurmak</vt:lpstr>
      <vt:lpstr>Karda düşerken kendini durdurmak</vt:lpstr>
      <vt:lpstr>Kazma ile düşme konumları</vt:lpstr>
      <vt:lpstr>Kazma ile düşme konumları</vt:lpstr>
      <vt:lpstr>Kazma ile düşme konumları</vt:lpstr>
      <vt:lpstr>Kazma ile düşme konumları</vt:lpstr>
      <vt:lpstr>1. Kafa yukarıda, yüz zemine bakar konumda düşme</vt:lpstr>
      <vt:lpstr>2. Kafa yukarıda, yüz havaya bakar konumda düşme</vt:lpstr>
      <vt:lpstr>3. Kafa aşağıda, yüz zemine bakar konumda düşme</vt:lpstr>
      <vt:lpstr>4. Kafa aşağıda, yüz havaya bakar konumda düşme</vt:lpstr>
      <vt:lpstr>5. Ayakta krampon varken üstteki konumlarda düşme</vt:lpstr>
      <vt:lpstr>Karda iniş tekniği</vt:lpstr>
      <vt:lpstr>Karda iniş tekniği</vt:lpstr>
      <vt:lpstr>Karda emniyet yöntemleri</vt:lpstr>
      <vt:lpstr>Karda emniyet yöntemleri</vt:lpstr>
      <vt:lpstr>Hareketli emniyet</vt:lpstr>
      <vt:lpstr>Hareketli emniyet</vt:lpstr>
      <vt:lpstr>Sabit emniyet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KIŞ DAĞCILIĞI</dc:title>
  <dc:creator>dicle aras</dc:creator>
  <cp:lastModifiedBy>User</cp:lastModifiedBy>
  <cp:revision>2</cp:revision>
  <dcterms:created xsi:type="dcterms:W3CDTF">2017-02-02T08:58:37Z</dcterms:created>
  <dcterms:modified xsi:type="dcterms:W3CDTF">2020-05-09T11:22:23Z</dcterms:modified>
</cp:coreProperties>
</file>