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8" r:id="rId3"/>
    <p:sldId id="335" r:id="rId4"/>
    <p:sldId id="336" r:id="rId5"/>
    <p:sldId id="337" r:id="rId6"/>
    <p:sldId id="338" r:id="rId7"/>
    <p:sldId id="339" r:id="rId8"/>
    <p:sldId id="340" r:id="rId9"/>
    <p:sldId id="327" r:id="rId10"/>
    <p:sldId id="329" r:id="rId11"/>
    <p:sldId id="330" r:id="rId12"/>
    <p:sldId id="331" r:id="rId13"/>
    <p:sldId id="334" r:id="rId14"/>
    <p:sldId id="332" r:id="rId15"/>
    <p:sldId id="333"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4" autoAdjust="0"/>
    <p:restoredTop sz="94660"/>
  </p:normalViewPr>
  <p:slideViewPr>
    <p:cSldViewPr snapToGrid="0">
      <p:cViewPr varScale="1">
        <p:scale>
          <a:sx n="90" d="100"/>
          <a:sy n="90" d="100"/>
        </p:scale>
        <p:origin x="-398" y="-6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2332055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453440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449063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1625364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222212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2716863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417BB3B-7ADB-47B5-9793-9BA306C4D456}" type="datetimeFigureOut">
              <a:rPr lang="tr-TR" smtClean="0"/>
              <a:pPr/>
              <a:t>5.05.2020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1384233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417BB3B-7ADB-47B5-9793-9BA306C4D456}" type="datetimeFigureOut">
              <a:rPr lang="tr-TR" smtClean="0"/>
              <a:pPr/>
              <a:t>5.05.2020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370319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417BB3B-7ADB-47B5-9793-9BA306C4D456}" type="datetimeFigureOut">
              <a:rPr lang="tr-TR" smtClean="0"/>
              <a:pPr/>
              <a:t>5.05.2020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680481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685852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274074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7BB3B-7ADB-47B5-9793-9BA306C4D456}" type="datetimeFigureOut">
              <a:rPr lang="tr-TR" smtClean="0"/>
              <a:pPr/>
              <a:t>5.05.2020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1952548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TAR322 OSMANLI İMPARATORLUĞU’NDA YENİLEŞME HAREKETLERİ</a:t>
            </a:r>
            <a:endParaRPr lang="tr-TR" dirty="0"/>
          </a:p>
        </p:txBody>
      </p:sp>
      <p:sp>
        <p:nvSpPr>
          <p:cNvPr id="3" name="Alt Başlık 2"/>
          <p:cNvSpPr>
            <a:spLocks noGrp="1"/>
          </p:cNvSpPr>
          <p:nvPr>
            <p:ph type="subTitle" idx="1"/>
          </p:nvPr>
        </p:nvSpPr>
        <p:spPr>
          <a:xfrm>
            <a:off x="1524000" y="903890"/>
            <a:ext cx="9144000" cy="4353910"/>
          </a:xfrm>
        </p:spPr>
        <p:txBody>
          <a:bodyPr/>
          <a:lstStyle/>
          <a:p>
            <a:endParaRPr lang="tr-TR" dirty="0"/>
          </a:p>
        </p:txBody>
      </p:sp>
    </p:spTree>
    <p:extLst>
      <p:ext uri="{BB962C8B-B14F-4D97-AF65-F5344CB8AC3E}">
        <p14:creationId xmlns:p14="http://schemas.microsoft.com/office/powerpoint/2010/main" xmlns="" val="2268398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solidFill>
                  <a:schemeClr val="accent1"/>
                </a:solidFill>
              </a:rPr>
              <a:t>Tarım, Orman, Maden, Sanayi ve Ticaret Alanındaki Yeniden Yapılanma Çabalarına Genel Bir Bakış</a:t>
            </a:r>
          </a:p>
          <a:p>
            <a:pPr>
              <a:buFont typeface="Arial" pitchFamily="34" charset="0"/>
              <a:buChar char="•"/>
            </a:pPr>
            <a:r>
              <a:rPr lang="tr-TR" dirty="0" smtClean="0"/>
              <a:t> </a:t>
            </a:r>
            <a:r>
              <a:rPr lang="tr-TR" dirty="0" smtClean="0"/>
              <a:t>Osmanlı toprak hukukunun diğer arazi çeşidi vakıf arazi olup, padişahın izniyle miri ya da mülk toprakların bir bölümü vakıf haline getirilebilmekteydi. Devletin sahibi olan padişah, arazinin tasarruf ve intikal tarzını istediği şekilde düzenleyebilmekte; miri arazinin bir bölümünü mülk veya vakıf olarak bağışlamakta veya satabilmekteydi.</a:t>
            </a:r>
            <a:endParaRPr lang="tr-TR" sz="3200" dirty="0"/>
          </a:p>
        </p:txBody>
      </p:sp>
    </p:spTree>
    <p:extLst>
      <p:ext uri="{BB962C8B-B14F-4D97-AF65-F5344CB8AC3E}">
        <p14:creationId xmlns:p14="http://schemas.microsoft.com/office/powerpoint/2010/main" xmlns="" val="947596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lnSpcReduction="10000"/>
          </a:bodyPr>
          <a:lstStyle/>
          <a:p>
            <a:r>
              <a:rPr lang="tr-TR" b="1" dirty="0" smtClean="0">
                <a:solidFill>
                  <a:schemeClr val="accent1"/>
                </a:solidFill>
              </a:rPr>
              <a:t>Tarım, Orman, Maden, Sanayi ve Ticaret Alanındaki Yeniden Yapılanma Çabalarına Genel Bir Bakış</a:t>
            </a:r>
          </a:p>
          <a:p>
            <a:pPr>
              <a:buFont typeface="Arial" pitchFamily="34" charset="0"/>
              <a:buChar char="•"/>
            </a:pPr>
            <a:r>
              <a:rPr lang="tr-TR" dirty="0" smtClean="0"/>
              <a:t> </a:t>
            </a:r>
            <a:r>
              <a:rPr lang="tr-TR" dirty="0" smtClean="0"/>
              <a:t>Osmanlı Devleti’nin ormanlarla ilgisi, kara hakimiyeti sürdürdüğü dönemlerde yakacak ve mimari ihtiyaçların sağlanmasıyla sınırlı idi. Ancak devlet, deniz hakimiyeti süreciyle daha kapsamlı bir ihtiyaç profili ve organizasyona gerek duymuş ve özellikle askeri kurumların ihtiyacı olan ürünleri barındıran ormanlar, Tersane-i </a:t>
            </a:r>
            <a:r>
              <a:rPr lang="tr-TR" dirty="0" err="1" smtClean="0"/>
              <a:t>Amire'ce</a:t>
            </a:r>
            <a:r>
              <a:rPr lang="tr-TR" dirty="0" smtClean="0"/>
              <a:t> idare edilmeye başlanmıştı. Devletin geçirdiği idari değişimlerin paralelinde farklı uygulamalar hayata geçirilmişse de, orman ürünlerinin temininde ve ormanlara bakış açısında Tanzimat' a kadar dikkate değer bir farklılık olmamıştı.</a:t>
            </a:r>
            <a:endParaRPr lang="tr-TR" sz="3200" dirty="0"/>
          </a:p>
        </p:txBody>
      </p:sp>
    </p:spTree>
    <p:extLst>
      <p:ext uri="{BB962C8B-B14F-4D97-AF65-F5344CB8AC3E}">
        <p14:creationId xmlns:p14="http://schemas.microsoft.com/office/powerpoint/2010/main" xmlns="" val="947596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solidFill>
                  <a:schemeClr val="accent1"/>
                </a:solidFill>
              </a:rPr>
              <a:t>Tarım, Orman, Maden, Sanayi ve Ticaret Alanındaki Yeniden Yapılanma Çabalarına Genel Bir Bakış</a:t>
            </a:r>
          </a:p>
          <a:p>
            <a:pPr>
              <a:buFont typeface="Arial" pitchFamily="34" charset="0"/>
              <a:buChar char="•"/>
            </a:pPr>
            <a:r>
              <a:rPr lang="tr-TR" dirty="0" smtClean="0"/>
              <a:t> </a:t>
            </a:r>
            <a:r>
              <a:rPr lang="tr-TR" dirty="0" smtClean="0"/>
              <a:t>Devletin yeniden organize edilmesi sürecinde hukuk alanındaki düzenlemelerin paralelinde yeni bir iktisat politikası da doğmuştu . Bu iktisat politikasının en bariz şekilde yansıdığı alanlardan biri de hiç kuşkusuz ekonominin en geniş sektörü olan tarım kesimiydi. Tarım ürünlerinin yeni bir ticari meta olarak görülmeye başlanması, sanayileşen Avrupa ülkelerinin ihtiyaç duyduğu malların içinde orman ürünlerinin de olması, ormancılığa ivme kazandıran önemli iktisadi zihniyet değişikliklerindendi. </a:t>
            </a:r>
            <a:endParaRPr lang="tr-TR" sz="3200" dirty="0"/>
          </a:p>
        </p:txBody>
      </p:sp>
    </p:spTree>
    <p:extLst>
      <p:ext uri="{BB962C8B-B14F-4D97-AF65-F5344CB8AC3E}">
        <p14:creationId xmlns:p14="http://schemas.microsoft.com/office/powerpoint/2010/main" xmlns="" val="947596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20000"/>
          </a:bodyPr>
          <a:lstStyle/>
          <a:p>
            <a:r>
              <a:rPr lang="tr-TR" b="1" dirty="0" smtClean="0">
                <a:solidFill>
                  <a:schemeClr val="accent1"/>
                </a:solidFill>
              </a:rPr>
              <a:t>Tarım, Orman, Maden, Sanayi ve Ticaret Alanındaki Yeniden Yapılanma Çabalarına Genel Bir Bakış</a:t>
            </a:r>
          </a:p>
          <a:p>
            <a:pPr>
              <a:buFont typeface="Arial" pitchFamily="34" charset="0"/>
              <a:buChar char="•"/>
            </a:pPr>
            <a:r>
              <a:rPr lang="tr-TR" dirty="0" smtClean="0"/>
              <a:t> </a:t>
            </a:r>
            <a:r>
              <a:rPr lang="tr-TR" dirty="0" smtClean="0"/>
              <a:t>Fermanın ilanını izleyen yılda -ülkedeki her türlü servet kaynağının daha verimli değerlendirilmesi anlayışı çerçevesinde- Ticaret Nezareti'ne bağlı olarak Orman Müdüriyeti kurulmuştu. Orman Müdürlüğünün faaliyetleri sonucunda eski uygulamalarla kıyaslanamayacak önemli başarılar elde edilmişse de gerek halkın orman ürünlerine konan yeni vergi ve uygulamalara tepkisi, gerek yöneticilerin istikrarlı bir yönetim anlayışından uzak olmaları sonucunda, 1841 yılında Orman Müdürlükleri kaldırılmıştı. Ancak yöneticilerde orman idaresinin yeni bir yapıya kavuşturulması ve orman ürünlerinden iktisadi açıdan faydalanma fikri devam ettiği için, bu konuda yeni arayışlara girişilmişti. Meclis-i Ali-i Tanzimat'ta yapılan görüşmeler sonucunda tüm elçiliklere yazılar yazılmış, özellikle dönemin siyasi anlayışına en uygun olan ülke olan Fransa'daki Osmanlı elçisine ormanların idaresi için yardım edecek uzmanlar istenmişti.</a:t>
            </a:r>
            <a:endParaRPr lang="tr-TR" sz="3200" dirty="0"/>
          </a:p>
        </p:txBody>
      </p:sp>
    </p:spTree>
    <p:extLst>
      <p:ext uri="{BB962C8B-B14F-4D97-AF65-F5344CB8AC3E}">
        <p14:creationId xmlns:p14="http://schemas.microsoft.com/office/powerpoint/2010/main" xmlns="" val="947596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solidFill>
                  <a:schemeClr val="accent1"/>
                </a:solidFill>
              </a:rPr>
              <a:t>Tarım, Orman, Maden, Sanayi ve Ticaret Alanındaki Yeniden Yapılanma Çabalarına Genel Bir Bakış</a:t>
            </a:r>
          </a:p>
          <a:p>
            <a:pPr>
              <a:buFont typeface="Arial" pitchFamily="34" charset="0"/>
              <a:buChar char="•"/>
            </a:pPr>
            <a:r>
              <a:rPr lang="tr-TR" dirty="0" smtClean="0"/>
              <a:t>Ormanların </a:t>
            </a:r>
            <a:r>
              <a:rPr lang="tr-TR" dirty="0" smtClean="0"/>
              <a:t>teknik analizlerinin yapılması ve yeni bir kurumsal çerçeveye kavuşturulması için çağrılan Fransız uzmanlar, 1856 yılından itibaren çalışmalara başlamışlar; İstanbul, Bosna, Kastamonu ve Antalya çevresindeki ormanlarla ilgili kapsamlı raporlar hazırladıkları gibi ormanlar ve idari düzenlemeler için ihtiyaç duyulan elemanların yetiştirilmesi için Orman Mektebi'nin (1858) kurulmasına da öncülük etmişlerdir.</a:t>
            </a:r>
            <a:endParaRPr lang="tr-TR" sz="3200" dirty="0"/>
          </a:p>
        </p:txBody>
      </p:sp>
    </p:spTree>
    <p:extLst>
      <p:ext uri="{BB962C8B-B14F-4D97-AF65-F5344CB8AC3E}">
        <p14:creationId xmlns:p14="http://schemas.microsoft.com/office/powerpoint/2010/main" xmlns="" val="947596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70000" lnSpcReduction="20000"/>
          </a:bodyPr>
          <a:lstStyle/>
          <a:p>
            <a:r>
              <a:rPr lang="tr-TR" dirty="0" smtClean="0"/>
              <a:t>1870 yılında ilan edilen Orman Nizamnamesi bu sürecin tüm çabalarını bünyesinde barındıran bir hukuki metindir. </a:t>
            </a:r>
          </a:p>
          <a:p>
            <a:r>
              <a:rPr lang="tr-TR" dirty="0" smtClean="0"/>
              <a:t>Nizamname şu amaçlara hizmet etmiştir: </a:t>
            </a:r>
          </a:p>
          <a:p>
            <a:pPr>
              <a:buFont typeface="Arial" pitchFamily="34" charset="0"/>
              <a:buChar char="•"/>
            </a:pPr>
            <a:r>
              <a:rPr lang="tr-TR" dirty="0" smtClean="0"/>
              <a:t>Ormanları devlet lehinde bir statüye kavuşturmak . </a:t>
            </a:r>
          </a:p>
          <a:p>
            <a:r>
              <a:rPr lang="tr-TR" dirty="0" smtClean="0"/>
              <a:t>•Miri ormanlardan gelişi güzel faydalanma dönemini sona erdirip, Osmanlı ormancılığının teknik yöntemlerle ve tek elden idare edilmesine giden süreci başlatmak. </a:t>
            </a:r>
          </a:p>
          <a:p>
            <a:r>
              <a:rPr lang="tr-TR" dirty="0" smtClean="0"/>
              <a:t>• Zorunlu kullanımları yasal ve kontrollü hale getirerek, </a:t>
            </a:r>
            <a:r>
              <a:rPr lang="tr-TR" dirty="0" err="1" smtClean="0"/>
              <a:t>cibal</a:t>
            </a:r>
            <a:r>
              <a:rPr lang="tr-TR" dirty="0" smtClean="0"/>
              <a:t>-i </a:t>
            </a:r>
            <a:r>
              <a:rPr lang="tr-TR" dirty="0" err="1" smtClean="0"/>
              <a:t>mübaha</a:t>
            </a:r>
            <a:r>
              <a:rPr lang="tr-TR" dirty="0" smtClean="0"/>
              <a:t> anlayışından kaynaklanan sınırsız kullanım dönemini sona erdirmek.</a:t>
            </a:r>
          </a:p>
          <a:p>
            <a:r>
              <a:rPr lang="tr-TR" dirty="0" smtClean="0"/>
              <a:t> • Miri ormanları devletin ticari hedeflerine hizmet eder hale getirmek. </a:t>
            </a:r>
          </a:p>
          <a:p>
            <a:r>
              <a:rPr lang="tr-TR" dirty="0" smtClean="0"/>
              <a:t>• Ormanların mera olarak kullanılması alışkanlığından vazgeçirmek. </a:t>
            </a:r>
          </a:p>
          <a:p>
            <a:r>
              <a:rPr lang="tr-TR" dirty="0" smtClean="0"/>
              <a:t>• Ormanı altındaki ve üstündeki tüm varlıklarıyla birlikte, bütün halinde değerlendirme bilinci aşılamak. </a:t>
            </a:r>
          </a:p>
          <a:p>
            <a:r>
              <a:rPr lang="tr-TR" dirty="0" smtClean="0"/>
              <a:t>• Ormanlardan faydalanmada standart bir ceza sistemi getirmek.</a:t>
            </a:r>
          </a:p>
        </p:txBody>
      </p:sp>
    </p:spTree>
    <p:extLst>
      <p:ext uri="{BB962C8B-B14F-4D97-AF65-F5344CB8AC3E}">
        <p14:creationId xmlns:p14="http://schemas.microsoft.com/office/powerpoint/2010/main" xmlns="" val="947596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lnSpcReduction="10000"/>
          </a:bodyPr>
          <a:lstStyle/>
          <a:p>
            <a:r>
              <a:rPr lang="tr-TR" b="1" dirty="0" smtClean="0">
                <a:solidFill>
                  <a:schemeClr val="accent1"/>
                </a:solidFill>
              </a:rPr>
              <a:t>Tarım, Orman, Maden, Sanayi ve Ticaret Alanındaki Yeniden Yapılanma Çabalarına Genel Bir Bakış</a:t>
            </a:r>
          </a:p>
          <a:p>
            <a:pPr>
              <a:buFont typeface="Arial" pitchFamily="34" charset="0"/>
              <a:buChar char="•"/>
            </a:pPr>
            <a:r>
              <a:rPr lang="tr-TR" dirty="0" smtClean="0"/>
              <a:t>Birçok alanda olduğu gibi Osmanlı tarım, orman, maden, sanayi ve ticaret alanlarındaki yeniden yapılanmanın kurumsal muhatabı meclislerdi. Meclis-i </a:t>
            </a:r>
            <a:r>
              <a:rPr lang="tr-TR" dirty="0" err="1" smtClean="0"/>
              <a:t>Hâss</a:t>
            </a:r>
            <a:r>
              <a:rPr lang="tr-TR" dirty="0" smtClean="0"/>
              <a:t>-ı Vükela, Meclis-i Âli-i </a:t>
            </a:r>
            <a:r>
              <a:rPr lang="tr-TR" dirty="0" err="1" smtClean="0"/>
              <a:t>Umûmî</a:t>
            </a:r>
            <a:r>
              <a:rPr lang="tr-TR" dirty="0" smtClean="0"/>
              <a:t>, Meclis-i </a:t>
            </a:r>
            <a:r>
              <a:rPr lang="tr-TR" dirty="0" err="1" smtClean="0"/>
              <a:t>Vâlâ</a:t>
            </a:r>
            <a:r>
              <a:rPr lang="tr-TR" dirty="0" smtClean="0"/>
              <a:t>-</a:t>
            </a:r>
            <a:r>
              <a:rPr lang="tr-TR" dirty="0" err="1" smtClean="0"/>
              <a:t>yı</a:t>
            </a:r>
            <a:r>
              <a:rPr lang="tr-TR" dirty="0" smtClean="0"/>
              <a:t> Ahkâm-ı Adliye, Dâr-ı </a:t>
            </a:r>
            <a:r>
              <a:rPr lang="tr-TR" dirty="0" err="1" smtClean="0"/>
              <a:t>Şûrâ</a:t>
            </a:r>
            <a:r>
              <a:rPr lang="tr-TR" dirty="0" smtClean="0"/>
              <a:t>-</a:t>
            </a:r>
            <a:r>
              <a:rPr lang="tr-TR" dirty="0" err="1" smtClean="0"/>
              <a:t>yı</a:t>
            </a:r>
            <a:r>
              <a:rPr lang="tr-TR" dirty="0" smtClean="0"/>
              <a:t> </a:t>
            </a:r>
            <a:r>
              <a:rPr lang="tr-TR" dirty="0" err="1" smtClean="0"/>
              <a:t>Bâb</a:t>
            </a:r>
            <a:r>
              <a:rPr lang="tr-TR" dirty="0" smtClean="0"/>
              <a:t>-ı Âli, Dâr-ı </a:t>
            </a:r>
            <a:r>
              <a:rPr lang="tr-TR" dirty="0" err="1" smtClean="0"/>
              <a:t>Şûrâ</a:t>
            </a:r>
            <a:r>
              <a:rPr lang="tr-TR" dirty="0" smtClean="0"/>
              <a:t>-</a:t>
            </a:r>
            <a:r>
              <a:rPr lang="tr-TR" dirty="0" err="1" smtClean="0"/>
              <a:t>yı</a:t>
            </a:r>
            <a:r>
              <a:rPr lang="tr-TR" dirty="0" smtClean="0"/>
              <a:t> Askerî gibi meclisler yeniden yapılanmanın mülki, hukuki, askeri yönünü geniş bir yelpaze ile ele alan nezaretler üstü ancak yerli uzmanların ağırlıkta olduğu meclisler olma özelliğine sahipken, Karantina Meclisi, Meclis-i Ziraat ve Sanayi, Meclis-i </a:t>
            </a:r>
            <a:r>
              <a:rPr lang="tr-TR" dirty="0" err="1" smtClean="0"/>
              <a:t>Maadin</a:t>
            </a:r>
            <a:r>
              <a:rPr lang="tr-TR" dirty="0" smtClean="0"/>
              <a:t>, Meclis-i </a:t>
            </a:r>
            <a:r>
              <a:rPr lang="tr-TR" dirty="0" err="1" smtClean="0"/>
              <a:t>Umûr</a:t>
            </a:r>
            <a:r>
              <a:rPr lang="tr-TR" dirty="0" smtClean="0"/>
              <a:t>-ı </a:t>
            </a:r>
            <a:r>
              <a:rPr lang="tr-TR" dirty="0" err="1" smtClean="0"/>
              <a:t>Nafia</a:t>
            </a:r>
            <a:r>
              <a:rPr lang="tr-TR" dirty="0" smtClean="0"/>
              <a:t>, Meclis-i </a:t>
            </a:r>
            <a:r>
              <a:rPr lang="tr-TR" dirty="0" err="1" smtClean="0"/>
              <a:t>Meabir</a:t>
            </a:r>
            <a:r>
              <a:rPr lang="tr-TR" dirty="0" smtClean="0"/>
              <a:t> gibi oluşumlar, Avrupalı uzmanların etkin olduğu ihtisas meclisleriydiler. </a:t>
            </a:r>
          </a:p>
          <a:p>
            <a:pPr>
              <a:buFont typeface="Arial" pitchFamily="34" charset="0"/>
              <a:buChar char="•"/>
            </a:pPr>
            <a:endParaRPr lang="tr-TR" b="1" dirty="0" smtClean="0">
              <a:solidFill>
                <a:schemeClr val="accent1"/>
              </a:solidFill>
            </a:endParaRPr>
          </a:p>
          <a:p>
            <a:endParaRPr lang="tr-TR" b="1" dirty="0" smtClean="0"/>
          </a:p>
        </p:txBody>
      </p:sp>
    </p:spTree>
    <p:extLst>
      <p:ext uri="{BB962C8B-B14F-4D97-AF65-F5344CB8AC3E}">
        <p14:creationId xmlns:p14="http://schemas.microsoft.com/office/powerpoint/2010/main" xmlns="" val="1911223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a:bodyPr>
          <a:lstStyle/>
          <a:p>
            <a:r>
              <a:rPr lang="tr-TR" b="1" dirty="0" smtClean="0">
                <a:solidFill>
                  <a:schemeClr val="accent1"/>
                </a:solidFill>
              </a:rPr>
              <a:t>Tarım, Orman ve Madencilik Alanındaki Yeniden Yapılanma Çabaları</a:t>
            </a:r>
          </a:p>
          <a:p>
            <a:r>
              <a:rPr lang="tr-TR" dirty="0" smtClean="0"/>
              <a:t>Yukarıda özetlenen sürecin bir parçası olarak hayata geçirilen Ziraat ve Sanayi Meclisi’nin temel hedefi, kalkınma konusunda Batı'yı avantajlı kılan koşulların Osmanlı’da da oluşturulmasıydı. Meclis öncelikli olarak ülkenin tarım, ticaret ve sanayi alanındaki mevcut durumunu tespitle işe başlamış, anılan alanların Batı ile rekabet edebilecek öncelikli dallarının geliştirilmesi konusunda düzenli toplantılar yapmıştı . Üyeler, sorunun sadece kalkınmanın öncelikli alanlarının desteklenmesiyle çözülemeyeceği, bunların yanı sıra eğitim, bilim, nüfus/sağlık ve ulaşım konularının da hassasiyetle ele alınması gerektiğine inançlarını ifade ederek, Ağustos 1838 sonlarında oluşumun adını Meclis-i </a:t>
            </a:r>
            <a:r>
              <a:rPr lang="tr-TR" dirty="0" err="1" smtClean="0"/>
              <a:t>Umûr</a:t>
            </a:r>
            <a:r>
              <a:rPr lang="tr-TR" dirty="0" smtClean="0"/>
              <a:t>-ı </a:t>
            </a:r>
            <a:r>
              <a:rPr lang="tr-TR" dirty="0" err="1" smtClean="0"/>
              <a:t>Nafia</a:t>
            </a:r>
            <a:r>
              <a:rPr lang="tr-TR" dirty="0" smtClean="0"/>
              <a:t> (Kalkınma/Bayındırlık İşleri Meclisi) olarak değiştirmişlerdi.</a:t>
            </a:r>
          </a:p>
          <a:p>
            <a:pPr>
              <a:buFont typeface="Arial" pitchFamily="34" charset="0"/>
              <a:buChar char="•"/>
            </a:pPr>
            <a:endParaRPr lang="tr-TR" b="1" dirty="0" smtClean="0">
              <a:solidFill>
                <a:schemeClr val="accent1"/>
              </a:solidFill>
            </a:endParaRPr>
          </a:p>
          <a:p>
            <a:endParaRPr lang="tr-TR" b="1" dirty="0" smtClean="0"/>
          </a:p>
        </p:txBody>
      </p:sp>
    </p:spTree>
    <p:extLst>
      <p:ext uri="{BB962C8B-B14F-4D97-AF65-F5344CB8AC3E}">
        <p14:creationId xmlns:p14="http://schemas.microsoft.com/office/powerpoint/2010/main" xmlns="" val="1911223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85000" lnSpcReduction="20000"/>
          </a:bodyPr>
          <a:lstStyle/>
          <a:p>
            <a:r>
              <a:rPr lang="tr-TR" b="1" dirty="0" smtClean="0">
                <a:solidFill>
                  <a:schemeClr val="accent1"/>
                </a:solidFill>
              </a:rPr>
              <a:t>Tarım, Orman, Maden, Sanayi ve Ticaret Alanındaki Yeniden Yapılanma Çabalarına Genel Bir Bakış</a:t>
            </a:r>
          </a:p>
          <a:p>
            <a:endParaRPr lang="tr-TR" b="1" dirty="0" smtClean="0"/>
          </a:p>
          <a:p>
            <a:r>
              <a:rPr lang="tr-TR" dirty="0" smtClean="0"/>
              <a:t>Başlangıçta beş üye bir kâtipten oluşan meclis, Hariciye Nazırı Mustafa Reşit Paşa'nın sorumluluğunda çalışmalarını yürütecekti. Meclisin başkanlığını Avrupa’dan model aktarımı konusunda Mustafa Reşit Paşa’yla benzer görüşler taşıyan Hariciye Müsteşarı Nuri Efendi üstlenmişti. Paris ve Londra elçilikleri sırasında Avrupa kalkınmasının dinamiklerini tahlil ederek Osmanlı’ya uygulanabilirliği konusunda bazı çalışmalar yapmış olan Nuri Efendi, büyük ihtimalle ekonomik konularda yazılmış eserlerden oluşan geniş bir literatürle ülkeye dönmüştü. Meclisin tercümanlığına atanan isim de dikkat çekiciydi. İleride </a:t>
            </a:r>
            <a:r>
              <a:rPr lang="tr-TR" dirty="0" err="1" smtClean="0"/>
              <a:t>Bâb</a:t>
            </a:r>
            <a:r>
              <a:rPr lang="tr-TR" dirty="0" smtClean="0"/>
              <a:t>-ı Âli’nin önemli isimlerinden biri olacak olan Fuat Efendi (sonradan Paşa) hem bu literatürü hem yeni elde edilecek bilgileri </a:t>
            </a:r>
            <a:r>
              <a:rPr lang="tr-TR" dirty="0" err="1" smtClean="0"/>
              <a:t>Türkçe’ye</a:t>
            </a:r>
            <a:r>
              <a:rPr lang="tr-TR" dirty="0" smtClean="0"/>
              <a:t> kazandıracak hem de mecliste görev yapacak olan yabancıların düşüncelerini ilgililere aktaracaktı. </a:t>
            </a:r>
          </a:p>
          <a:p>
            <a:pPr>
              <a:buFont typeface="Arial" pitchFamily="34" charset="0"/>
              <a:buChar char="•"/>
            </a:pPr>
            <a:endParaRPr lang="tr-TR" b="1" dirty="0" smtClean="0">
              <a:solidFill>
                <a:schemeClr val="accent1"/>
              </a:solidFill>
            </a:endParaRPr>
          </a:p>
          <a:p>
            <a:endParaRPr lang="tr-TR" b="1" dirty="0" smtClean="0"/>
          </a:p>
        </p:txBody>
      </p:sp>
    </p:spTree>
    <p:extLst>
      <p:ext uri="{BB962C8B-B14F-4D97-AF65-F5344CB8AC3E}">
        <p14:creationId xmlns:p14="http://schemas.microsoft.com/office/powerpoint/2010/main" xmlns="" val="1911223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a:bodyPr>
          <a:lstStyle/>
          <a:p>
            <a:r>
              <a:rPr lang="tr-TR" b="1" dirty="0" smtClean="0">
                <a:solidFill>
                  <a:schemeClr val="accent1"/>
                </a:solidFill>
              </a:rPr>
              <a:t>Tarım, Orman, Maden, Sanayi ve Ticaret Alanındaki Yeniden Yapılanma Çabalarına Genel Bir Bakış</a:t>
            </a:r>
          </a:p>
          <a:p>
            <a:r>
              <a:rPr lang="tr-TR" dirty="0" smtClean="0"/>
              <a:t>Temmuz </a:t>
            </a:r>
            <a:r>
              <a:rPr lang="tr-TR" dirty="0" smtClean="0"/>
              <a:t>1839’dan itibaren Ticaret Nezareti’ne bağlı olarak görev yapmaya başlayan Nafıa Meclisi’nin yeniden yapılanma çabalarına bazı katkılarda bulunduğuna kuşku yok. Ormanların tasarrufuna ilişkin düzenlemeler yapılması, zirai mahsullerde devlet tekelinin kaldırılmasına dönük faaliyetlerde bulunulması, çiftçilerin ürün çeşitliliği ve ekimle ilgili hususlarda bilgilendirilmesi, ülkenin mevcut tarımsal ve ticari potansiyelin tespitine dönük teorik ve yerel bazda faaliyetler yürütülmesi ve tarımla ilgili teşviklerle beraber ilerleyen bu kalkınma programının kuşkusuz en dikkate değer yönü fabrikalaşma konusundaki çabalardı. </a:t>
            </a:r>
          </a:p>
          <a:p>
            <a:pPr>
              <a:buFont typeface="Arial" pitchFamily="34" charset="0"/>
              <a:buChar char="•"/>
            </a:pPr>
            <a:endParaRPr lang="tr-TR" b="1" dirty="0" smtClean="0">
              <a:solidFill>
                <a:schemeClr val="accent1"/>
              </a:solidFill>
            </a:endParaRPr>
          </a:p>
          <a:p>
            <a:endParaRPr lang="tr-TR" b="1" dirty="0" smtClean="0"/>
          </a:p>
        </p:txBody>
      </p:sp>
    </p:spTree>
    <p:extLst>
      <p:ext uri="{BB962C8B-B14F-4D97-AF65-F5344CB8AC3E}">
        <p14:creationId xmlns:p14="http://schemas.microsoft.com/office/powerpoint/2010/main" xmlns="" val="1911223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85000" lnSpcReduction="10000"/>
          </a:bodyPr>
          <a:lstStyle/>
          <a:p>
            <a:r>
              <a:rPr lang="tr-TR" b="1" dirty="0" smtClean="0">
                <a:solidFill>
                  <a:schemeClr val="accent1"/>
                </a:solidFill>
              </a:rPr>
              <a:t>Tarım, Orman, Maden, Sanayi ve Ticaret Alanındaki Yeniden Yapılanma Çabalarına Genel Bir Bakış</a:t>
            </a:r>
          </a:p>
          <a:p>
            <a:r>
              <a:rPr lang="tr-TR" dirty="0" smtClean="0"/>
              <a:t>1840’lardan </a:t>
            </a:r>
            <a:r>
              <a:rPr lang="tr-TR" dirty="0" smtClean="0"/>
              <a:t>sonra devlet eliyle bir fabrikalaşma hamlesi başlatılmıştı. Merkezi yönetimin büyük bir şevkle giriştiği fabrikalaşma sürecinin makine, teçhizat ve uzman ihtiyacı gibi dışsal yardıma muhtaç dinamikleri dışında kalan hammadde, tarımsal gelirlerin sanayiyi desteklemesi ve kalifiye eleman yetiştirilmesi gibi yerel dinamik ve kaygıların düşünsel çerçevesini Eylül 1841’de kurulan Meclis-i </a:t>
            </a:r>
            <a:r>
              <a:rPr lang="tr-TR" dirty="0" err="1" smtClean="0"/>
              <a:t>Maadin</a:t>
            </a:r>
            <a:r>
              <a:rPr lang="tr-TR" dirty="0" smtClean="0"/>
              <a:t> ve Mart 1843’te Nafıa Meclisi yerine hayata geçirilen Ziraat Meclisi üstlenecekti.  Anılan ilk meclis gerek fabrika hamlesi gerek ihracat için gereken yeni maden kaynaklarının bulunması, mevcutlarının ıslahı, imal vb. aşamalarda verimliliğin arttırılması için önemli çabalar sarf edecekti Diğer oluşumlara göre daha çok uzmanın görev aldığı meclisin, kesintisiz olarak 1870’li yıllara kadar faaliyette bulunması, madenlerin Batılı muhataplar ve Osmanlı devlet adamları tarafından ne derece önemsendiğinin göstergelerinden biriydi. </a:t>
            </a:r>
          </a:p>
          <a:p>
            <a:pPr>
              <a:buFont typeface="Arial" pitchFamily="34" charset="0"/>
              <a:buChar char="•"/>
            </a:pPr>
            <a:endParaRPr lang="tr-TR" b="1" dirty="0" smtClean="0">
              <a:solidFill>
                <a:schemeClr val="accent1"/>
              </a:solidFill>
            </a:endParaRPr>
          </a:p>
          <a:p>
            <a:endParaRPr lang="tr-TR" b="1" dirty="0" smtClean="0"/>
          </a:p>
        </p:txBody>
      </p:sp>
    </p:spTree>
    <p:extLst>
      <p:ext uri="{BB962C8B-B14F-4D97-AF65-F5344CB8AC3E}">
        <p14:creationId xmlns:p14="http://schemas.microsoft.com/office/powerpoint/2010/main" xmlns="" val="1911223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85000" lnSpcReduction="20000"/>
          </a:bodyPr>
          <a:lstStyle/>
          <a:p>
            <a:r>
              <a:rPr lang="tr-TR" b="1" dirty="0" smtClean="0">
                <a:solidFill>
                  <a:schemeClr val="accent1"/>
                </a:solidFill>
              </a:rPr>
              <a:t>Tarım, Orman, Maden, Sanayi ve Ticaret Alanındaki Yeniden Yapılanma Çabalarına Genel Bir Bakış</a:t>
            </a:r>
          </a:p>
          <a:p>
            <a:r>
              <a:rPr lang="tr-TR" dirty="0" smtClean="0"/>
              <a:t>Kalkınmanın </a:t>
            </a:r>
            <a:r>
              <a:rPr lang="tr-TR" dirty="0" smtClean="0"/>
              <a:t>tarımsal üretimle beraber ilerlemesi konusundaki politikaların bir sonucu olarak hayata geçirilen Ziraat Meclisi ise, vilayetlerin mevcut tarımsal, ticari ve sanayi potansiyelinin tespiti ve geliştirilmesi konusunda hatırı sayılır faaliyetler yürütmüştü. Hububat başta olmak üzere sebze, meyve vb. tarımsal ürün türlerinin çeşitlendirilmesi, boş arazilerin değerlendirilmesi, çiftçiye ucuz kredi sağlayacak fon oluşturulması, büyük köyler de dâhil tüm yerleşim birimlerine ziraat müdür/vekillerinin atanması, ziraat mektebi açılması gibi konularda önemli hizmetleri olmuştur. Meclisin sanayi konusundaki mesaisi genellikle geleneksel üretiminin geliştirilmesi için hangi alanların desteklenebileceği ve bu süreçte ne tür araç gereç veya olanaklara ihtiyaç duyulduğunun tespit edilmesi noktasında belirginlik kazanacaktı. Uluslararası ticarete eklemlenmenin önemli açılımlarından olan ulaşım olanaklarının geliştirilmesi için gerekli fizibilite çalışmalarının yapılması yine meclisin önemli uğraşı alanlarındandı. Nihai amaç, İstanbul’da başlatılan kalkınma hamlesine taşranın belli başlı kentlerinin de eklemlenmesiyle olanaklar ölçüsünde belirli bir ivme kazandırmaktı.</a:t>
            </a:r>
          </a:p>
          <a:p>
            <a:pPr>
              <a:buFont typeface="Arial" pitchFamily="34" charset="0"/>
              <a:buChar char="•"/>
            </a:pPr>
            <a:endParaRPr lang="tr-TR" b="1" dirty="0" smtClean="0">
              <a:solidFill>
                <a:schemeClr val="accent1"/>
              </a:solidFill>
            </a:endParaRPr>
          </a:p>
          <a:p>
            <a:endParaRPr lang="tr-TR" b="1" dirty="0" smtClean="0"/>
          </a:p>
        </p:txBody>
      </p:sp>
    </p:spTree>
    <p:extLst>
      <p:ext uri="{BB962C8B-B14F-4D97-AF65-F5344CB8AC3E}">
        <p14:creationId xmlns:p14="http://schemas.microsoft.com/office/powerpoint/2010/main" xmlns="" val="1911223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solidFill>
                  <a:schemeClr val="accent1"/>
                </a:solidFill>
              </a:rPr>
              <a:t>Tarım, Orman, Maden, Sanayi ve Ticaret Alanındaki Yeniden Yapılanma Çabalarına Genel Bir Bakış</a:t>
            </a:r>
          </a:p>
          <a:p>
            <a:r>
              <a:rPr lang="tr-TR" dirty="0" smtClean="0"/>
              <a:t>1870’li </a:t>
            </a:r>
            <a:r>
              <a:rPr lang="tr-TR" dirty="0" smtClean="0"/>
              <a:t>yıllarda sözü edilen yeni dönemin ve kalkınma konusundaki kaygıların kurumsal muhatabı, nezaretler üstü meclis geleneğine uygun olarak yapılandırılan </a:t>
            </a:r>
            <a:r>
              <a:rPr lang="tr-TR" dirty="0" err="1" smtClean="0"/>
              <a:t>Şûrâ</a:t>
            </a:r>
            <a:r>
              <a:rPr lang="tr-TR" dirty="0" smtClean="0"/>
              <a:t>-</a:t>
            </a:r>
            <a:r>
              <a:rPr lang="tr-TR" dirty="0" err="1" smtClean="0"/>
              <a:t>yı</a:t>
            </a:r>
            <a:r>
              <a:rPr lang="tr-TR" dirty="0" smtClean="0"/>
              <a:t> Devlet’ti (Mart 1868). Anılan meclisin ilk başkanı olan </a:t>
            </a:r>
            <a:r>
              <a:rPr lang="tr-TR" dirty="0" err="1" smtClean="0"/>
              <a:t>Midhat</a:t>
            </a:r>
            <a:r>
              <a:rPr lang="tr-TR" dirty="0" smtClean="0"/>
              <a:t> Paşa’nın konumuzla ilgili önemli icraatlarından biri, 1867 yılında Ali ve Fuat Paşaların yeniden kurmaya teşebbüs ettikleri İstanbul Sanayi Mektebi’ni hizmete açmasıydı. </a:t>
            </a:r>
            <a:endParaRPr lang="tr-TR" b="1" dirty="0" smtClean="0">
              <a:solidFill>
                <a:schemeClr val="accent1"/>
              </a:solidFill>
            </a:endParaRPr>
          </a:p>
          <a:p>
            <a:endParaRPr lang="tr-TR" b="1" dirty="0" smtClean="0"/>
          </a:p>
        </p:txBody>
      </p:sp>
    </p:spTree>
    <p:extLst>
      <p:ext uri="{BB962C8B-B14F-4D97-AF65-F5344CB8AC3E}">
        <p14:creationId xmlns:p14="http://schemas.microsoft.com/office/powerpoint/2010/main" xmlns="" val="1911223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11.Hafta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20000"/>
          </a:bodyPr>
          <a:lstStyle/>
          <a:p>
            <a:r>
              <a:rPr lang="tr-TR" b="1" dirty="0" smtClean="0">
                <a:solidFill>
                  <a:schemeClr val="accent1"/>
                </a:solidFill>
              </a:rPr>
              <a:t>Tarım, Orman, Maden, Sanayi ve Ticaret Alanındaki Yeniden Yapılanma Çabalarına Genel Bir Bakış</a:t>
            </a:r>
          </a:p>
          <a:p>
            <a:pPr>
              <a:buFont typeface="Arial" pitchFamily="34" charset="0"/>
              <a:buChar char="•"/>
            </a:pPr>
            <a:r>
              <a:rPr lang="tr-TR" sz="2600" dirty="0" smtClean="0"/>
              <a:t> </a:t>
            </a:r>
            <a:r>
              <a:rPr lang="tr-TR" sz="2600" dirty="0" smtClean="0"/>
              <a:t>Büyük Selçuklular tarafından Yakındoğu'ya da getirilen miri arazi rejiminin hukuksal çerçevesini şeriat ile padişahın koyduğu örfi kanun sağlıyordu. Şeriat, bireyin genel anlamda toprak üzerindeki tasarruf haklarını güvenceye alırken, kanun, daha çok tarım arazisi üzerindeki devlet denetiminin sürdürülmesiyle ilgiliydi. Fethedilen topraklar devlete mal edilerek tasarrufu, tapu resmi adı verilen bir bedel karşılığında fertlere tahsis edilmekteydi. Bu topraklar miri adını almaktaydı. Bununla beraber, fethedilen topraklar bazı eyaletlerde (Hicaz, Basra vb.) Müslüman halkın, Midilli, Basra ve Balkanlarda gayr-i Müslim halkın mutlak mülkü olarak bırakılmış; bazı eyaletlerde ise toprak, askerler arasında mülk olarak paylaştırılmıştı. </a:t>
            </a:r>
            <a:endParaRPr lang="tr-TR" sz="2600" dirty="0"/>
          </a:p>
        </p:txBody>
      </p:sp>
    </p:spTree>
    <p:extLst>
      <p:ext uri="{BB962C8B-B14F-4D97-AF65-F5344CB8AC3E}">
        <p14:creationId xmlns:p14="http://schemas.microsoft.com/office/powerpoint/2010/main" xmlns="" val="94759672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1126</TotalTime>
  <Words>1524</Words>
  <Application>Microsoft Office PowerPoint</Application>
  <PresentationFormat>Özel</PresentationFormat>
  <Paragraphs>51</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Office Teması</vt:lpstr>
      <vt:lpstr>TAR322 OSMANLI İMPARATORLUĞU’NDA YENİLEŞME HAREKETLERİ</vt:lpstr>
      <vt:lpstr>11.Hafta </vt:lpstr>
      <vt:lpstr>11.Hafta </vt:lpstr>
      <vt:lpstr>11.Hafta </vt:lpstr>
      <vt:lpstr>11.Hafta </vt:lpstr>
      <vt:lpstr>11.Hafta </vt:lpstr>
      <vt:lpstr>11.Hafta </vt:lpstr>
      <vt:lpstr>11.Hafta </vt:lpstr>
      <vt:lpstr>11.Hafta </vt:lpstr>
      <vt:lpstr>11.Hafta </vt:lpstr>
      <vt:lpstr>11.Hafta </vt:lpstr>
      <vt:lpstr>11.Hafta </vt:lpstr>
      <vt:lpstr>11.Hafta </vt:lpstr>
      <vt:lpstr>11.Hafta </vt:lpstr>
      <vt:lpstr>11.Hafta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Bekir Koç</dc:creator>
  <cp:lastModifiedBy>win10</cp:lastModifiedBy>
  <cp:revision>122</cp:revision>
  <dcterms:created xsi:type="dcterms:W3CDTF">2018-08-08T12:07:43Z</dcterms:created>
  <dcterms:modified xsi:type="dcterms:W3CDTF">2020-05-05T14:20:09Z</dcterms:modified>
</cp:coreProperties>
</file>