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sldIdLst>
    <p:sldId id="256" r:id="rId2"/>
    <p:sldId id="270" r:id="rId3"/>
    <p:sldId id="271" r:id="rId4"/>
    <p:sldId id="257" r:id="rId5"/>
    <p:sldId id="258" r:id="rId6"/>
    <p:sldId id="259" r:id="rId7"/>
    <p:sldId id="260" r:id="rId8"/>
    <p:sldId id="261"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60"/>
  </p:normalViewPr>
  <p:slideViewPr>
    <p:cSldViewPr>
      <p:cViewPr varScale="1">
        <p:scale>
          <a:sx n="70" d="100"/>
          <a:sy n="70" d="100"/>
        </p:scale>
        <p:origin x="-120" y="-6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932EA-D441-4865-940F-B936FC098470}" type="datetimeFigureOut">
              <a:rPr lang="tr-TR" smtClean="0"/>
              <a:pPr/>
              <a:t>07/11/17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9D6372-4502-4A84-B0F9-74F0BF022B47}" type="slidenum">
              <a:rPr lang="tr-TR" smtClean="0"/>
              <a:pPr/>
              <a:t>‹#›</a:t>
            </a:fld>
            <a:endParaRPr lang="tr-TR"/>
          </a:p>
        </p:txBody>
      </p:sp>
    </p:spTree>
    <p:extLst>
      <p:ext uri="{BB962C8B-B14F-4D97-AF65-F5344CB8AC3E}">
        <p14:creationId xmlns:p14="http://schemas.microsoft.com/office/powerpoint/2010/main" val="348285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0A0025A0-239F-46BC-A8D1-D67417C35D8E}" type="datetimeFigureOut">
              <a:rPr lang="tr-TR" smtClean="0"/>
              <a:pPr/>
              <a:t>07/11/17</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1F844737-7890-4C27-97D5-83A2F429EFE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A0025A0-239F-46BC-A8D1-D67417C35D8E}" type="datetimeFigureOut">
              <a:rPr lang="tr-TR" smtClean="0"/>
              <a:pPr/>
              <a:t>07/11/17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F844737-7890-4C27-97D5-83A2F429EFE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A0025A0-239F-46BC-A8D1-D67417C35D8E}" type="datetimeFigureOut">
              <a:rPr lang="tr-TR" smtClean="0"/>
              <a:pPr/>
              <a:t>07/11/17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F844737-7890-4C27-97D5-83A2F429EFE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A0025A0-239F-46BC-A8D1-D67417C35D8E}" type="datetimeFigureOut">
              <a:rPr lang="tr-TR" smtClean="0"/>
              <a:pPr/>
              <a:t>07/11/17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F844737-7890-4C27-97D5-83A2F429EFE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0A0025A0-239F-46BC-A8D1-D67417C35D8E}" type="datetimeFigureOut">
              <a:rPr lang="tr-TR" smtClean="0"/>
              <a:pPr/>
              <a:t>07/11/17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F844737-7890-4C27-97D5-83A2F429EFE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A0025A0-239F-46BC-A8D1-D67417C35D8E}" type="datetimeFigureOut">
              <a:rPr lang="tr-TR" smtClean="0"/>
              <a:pPr/>
              <a:t>07/11/17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F844737-7890-4C27-97D5-83A2F429EFE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0A0025A0-239F-46BC-A8D1-D67417C35D8E}" type="datetimeFigureOut">
              <a:rPr lang="tr-TR" smtClean="0"/>
              <a:pPr/>
              <a:t>07/11/17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F844737-7890-4C27-97D5-83A2F429EFE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A0025A0-239F-46BC-A8D1-D67417C35D8E}" type="datetimeFigureOut">
              <a:rPr lang="tr-TR" smtClean="0"/>
              <a:pPr/>
              <a:t>07/11/17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F844737-7890-4C27-97D5-83A2F429EFE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A0025A0-239F-46BC-A8D1-D67417C35D8E}" type="datetimeFigureOut">
              <a:rPr lang="tr-TR" smtClean="0"/>
              <a:pPr/>
              <a:t>07/11/17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F844737-7890-4C27-97D5-83A2F429EFE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A0025A0-239F-46BC-A8D1-D67417C35D8E}" type="datetimeFigureOut">
              <a:rPr lang="tr-TR" smtClean="0"/>
              <a:pPr/>
              <a:t>07/11/17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F844737-7890-4C27-97D5-83A2F429EFE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0A0025A0-239F-46BC-A8D1-D67417C35D8E}" type="datetimeFigureOut">
              <a:rPr lang="tr-TR" smtClean="0"/>
              <a:pPr/>
              <a:t>07/11/17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1F844737-7890-4C27-97D5-83A2F429EFE0}"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0025A0-239F-46BC-A8D1-D67417C35D8E}" type="datetimeFigureOut">
              <a:rPr lang="tr-TR" smtClean="0"/>
              <a:pPr/>
              <a:t>07/11/17</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F844737-7890-4C27-97D5-83A2F429EFE0}"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NUL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99592" y="1268760"/>
            <a:ext cx="6981400" cy="1828800"/>
          </a:xfrm>
        </p:spPr>
        <p:txBody>
          <a:bodyPr>
            <a:normAutofit/>
          </a:bodyPr>
          <a:lstStyle/>
          <a:p>
            <a:r>
              <a:rPr lang="tr-TR" sz="8000" dirty="0" smtClean="0">
                <a:solidFill>
                  <a:srgbClr val="F444CE"/>
                </a:solidFill>
              </a:rPr>
              <a:t>AKDENİZ TURU</a:t>
            </a:r>
            <a:endParaRPr lang="tr-TR" sz="8000" dirty="0">
              <a:solidFill>
                <a:srgbClr val="F444CE"/>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052736"/>
          </a:xfrm>
        </p:spPr>
        <p:txBody>
          <a:bodyPr>
            <a:normAutofit/>
          </a:bodyPr>
          <a:lstStyle/>
          <a:p>
            <a:r>
              <a:rPr lang="tr-TR" sz="3200" dirty="0" smtClean="0"/>
              <a:t/>
            </a:r>
            <a:br>
              <a:rPr lang="tr-TR" sz="3200" dirty="0" smtClean="0"/>
            </a:br>
            <a:r>
              <a:rPr lang="tr-TR" sz="3200" dirty="0" smtClean="0"/>
              <a:t>ANTALYA İLİNİN TARİHÇESİ</a:t>
            </a:r>
            <a:endParaRPr lang="tr-TR" sz="3200" dirty="0"/>
          </a:p>
        </p:txBody>
      </p:sp>
      <p:sp>
        <p:nvSpPr>
          <p:cNvPr id="3" name="2 İçerik Yer Tutucusu"/>
          <p:cNvSpPr>
            <a:spLocks noGrp="1"/>
          </p:cNvSpPr>
          <p:nvPr>
            <p:ph idx="1"/>
          </p:nvPr>
        </p:nvSpPr>
        <p:spPr>
          <a:xfrm>
            <a:off x="0" y="1124744"/>
            <a:ext cx="9144000" cy="5733256"/>
          </a:xfrm>
        </p:spPr>
        <p:txBody>
          <a:bodyPr>
            <a:normAutofit fontScale="92500"/>
          </a:bodyPr>
          <a:lstStyle/>
          <a:p>
            <a:r>
              <a:rPr lang="tr-TR" dirty="0" smtClean="0"/>
              <a:t>Antalya adını kurucusu, Bergama kralı 2. Attolos’dan alır. Attolos’a alfen Attolia adını alan kente Tükler önce Adalya daha sonra da Antalya adını verirler.</a:t>
            </a:r>
          </a:p>
          <a:p>
            <a:r>
              <a:rPr lang="tr-TR" dirty="0" smtClean="0"/>
              <a:t>Yapılan arkeolojik kazılarla Antalya ve bölgesinde günümüzde 40bin yıl önce insanların yaşadığı kanıtlanmıştır. Antalya’nın 27 km kuzey batısında Yağalar sınırları içendeki Karain mağarasında bulunan kalıntılar paleolitik, mezolitik, neolitik ve brozn çağlarına aittir. </a:t>
            </a:r>
          </a:p>
          <a:p>
            <a:r>
              <a:rPr lang="tr-TR" dirty="0" smtClean="0"/>
              <a:t>M.ö. 2000 yılından bu yana bölge, sırası ile Hitit, Pamphylia, Lykia, Kilikya gibi kent devletleri, Pers, İskender, Antigonos, Ptolemais, Selevko, Bergama krallığı egemenliklerini tanımıştır. M.s. 7. yy’dan sonra bölge Selçuklular ile Bizanslılar arasında sık sık el değiştirmiş, 1207 yılında Selçukluların eline geçmiştir. Bunu Tekelioğulları, Osmanlılar, Karamanoğullar sonra tekrar Osmanlı egemenlikleri izlemiştir.</a:t>
            </a:r>
            <a:endParaRPr lang="tr-TR"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normAutofit/>
          </a:bodyPr>
          <a:lstStyle/>
          <a:p>
            <a:r>
              <a:rPr lang="tr-TR" sz="3200" dirty="0" smtClean="0"/>
              <a:t>HISTORY OF ANTALYA PROVİNCE</a:t>
            </a:r>
            <a:endParaRPr lang="tr-TR" sz="3200" dirty="0"/>
          </a:p>
        </p:txBody>
      </p:sp>
      <p:sp>
        <p:nvSpPr>
          <p:cNvPr id="3" name="2 İçerik Yer Tutucusu"/>
          <p:cNvSpPr>
            <a:spLocks noGrp="1"/>
          </p:cNvSpPr>
          <p:nvPr>
            <p:ph idx="1"/>
          </p:nvPr>
        </p:nvSpPr>
        <p:spPr>
          <a:xfrm>
            <a:off x="0" y="1124744"/>
            <a:ext cx="9144000" cy="5733256"/>
          </a:xfrm>
        </p:spPr>
        <p:txBody>
          <a:bodyPr>
            <a:normAutofit fontScale="92500"/>
          </a:bodyPr>
          <a:lstStyle/>
          <a:p>
            <a:r>
              <a:rPr lang="tr-TR" dirty="0" smtClean="0"/>
              <a:t>Antalya name is taken </a:t>
            </a:r>
            <a:r>
              <a:rPr lang="tr-TR" dirty="0" err="1" smtClean="0"/>
              <a:t>from</a:t>
            </a:r>
            <a:r>
              <a:rPr lang="tr-TR" smtClean="0"/>
              <a:t> 2. </a:t>
            </a:r>
            <a:r>
              <a:rPr lang="tr-TR" dirty="0" smtClean="0"/>
              <a:t>Attolos WHO was the founder king of Pergamun. Referring to Attolos Turks gave the name of Adalya before and then Antalya, which the city named of Attalia. 40 thousand years ago has been proven that people live at Antalya and district of Antalya with the archaeological excavations. The remains were belong to various age og paleoithic, neolithic, mesolitic and bronze at Karain cave within the boundaries of Yağcılar.</a:t>
            </a:r>
          </a:p>
          <a:p>
            <a:r>
              <a:rPr lang="tr-TR" dirty="0" smtClean="0"/>
              <a:t>Region has recognized the sovereignty respectively Hitite, Pampyhlia, Lykia, Cilinicia as the city states and Pers, İskender, Antiqonos, ptolemais, Selevko, Kingdom of Pergamon, since 2000 years before christ. At the seventh century after christ the region frequently changed hands and has passed into the hands of the Seljuks in 1207, This Tekelioğulları, Ottomans, Karamanoğulları and then again Ottomans dominance was followed by.</a:t>
            </a:r>
            <a:endParaRPr lang="tr-TR"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692696"/>
            <a:ext cx="8229600" cy="636680"/>
          </a:xfrm>
        </p:spPr>
        <p:txBody>
          <a:bodyPr>
            <a:noAutofit/>
          </a:bodyPr>
          <a:lstStyle/>
          <a:p>
            <a:r>
              <a:rPr lang="tr-TR" sz="4000" dirty="0" smtClean="0"/>
              <a:t>ANTALYA ŞEHİR TURU</a:t>
            </a:r>
            <a:endParaRPr lang="tr-TR" sz="4000" dirty="0"/>
          </a:p>
        </p:txBody>
      </p:sp>
      <p:sp>
        <p:nvSpPr>
          <p:cNvPr id="3" name="2 İçerik Yer Tutucusu"/>
          <p:cNvSpPr>
            <a:spLocks noGrp="1"/>
          </p:cNvSpPr>
          <p:nvPr>
            <p:ph idx="1"/>
          </p:nvPr>
        </p:nvSpPr>
        <p:spPr>
          <a:xfrm>
            <a:off x="0" y="1340768"/>
            <a:ext cx="4788024" cy="5517232"/>
          </a:xfrm>
        </p:spPr>
        <p:txBody>
          <a:bodyPr>
            <a:normAutofit/>
          </a:bodyPr>
          <a:lstStyle/>
          <a:p>
            <a:r>
              <a:rPr lang="tr-TR" dirty="0" smtClean="0"/>
              <a:t>Ankara Tandoğandan saat 22.00 da hareket edilecek. Seyahat esnasında içecek servisi vardır. Sabah saat 08.00 Düden şelalesinde River Point’te kahvaltı yapılcaktır. Kahvaltı ücreti kişi başı 10 tl’dir. 09:30 da düden şelalesinden Sea Life Family Resort otele gidilecek. </a:t>
            </a:r>
            <a:r>
              <a:rPr lang="tr-TR" dirty="0" err="1" smtClean="0"/>
              <a:t>12.00’de</a:t>
            </a:r>
            <a:r>
              <a:rPr lang="tr-TR" dirty="0" smtClean="0"/>
              <a:t> şehir merkezine hareket edilecek.</a:t>
            </a:r>
            <a:endParaRPr lang="tr-TR" dirty="0"/>
          </a:p>
        </p:txBody>
      </p:sp>
      <p:pic>
        <p:nvPicPr>
          <p:cNvPr id="4" name="3 Resim" descr="düden 1.jpg"/>
          <p:cNvPicPr>
            <a:picLocks noChangeAspect="1"/>
          </p:cNvPicPr>
          <p:nvPr/>
        </p:nvPicPr>
        <p:blipFill>
          <a:blip r:embed="rId2" cstate="print"/>
          <a:stretch>
            <a:fillRect/>
          </a:stretch>
        </p:blipFill>
        <p:spPr>
          <a:xfrm>
            <a:off x="4644008" y="0"/>
            <a:ext cx="4499993" cy="2885834"/>
          </a:xfrm>
          <a:prstGeom prst="rect">
            <a:avLst/>
          </a:prstGeom>
        </p:spPr>
      </p:pic>
      <p:pic>
        <p:nvPicPr>
          <p:cNvPr id="1026" name="Picture 2" descr="C:\Users\hülya\Desktop\düden 2"/>
          <p:cNvPicPr>
            <a:picLocks noChangeAspect="1" noChangeArrowheads="1"/>
          </p:cNvPicPr>
          <p:nvPr/>
        </p:nvPicPr>
        <p:blipFill>
          <a:blip r:embed="rId3" cstate="print"/>
          <a:srcRect/>
          <a:stretch>
            <a:fillRect/>
          </a:stretch>
        </p:blipFill>
        <p:spPr bwMode="auto">
          <a:xfrm>
            <a:off x="4674345" y="2924945"/>
            <a:ext cx="4469655" cy="393305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8075240" cy="6093296"/>
          </a:xfrm>
        </p:spPr>
        <p:txBody>
          <a:bodyPr>
            <a:normAutofit/>
          </a:bodyPr>
          <a:lstStyle/>
          <a:p>
            <a:r>
              <a:rPr lang="tr-TR" dirty="0" smtClean="0"/>
              <a:t>Cumhuriyet meydanındaki kapalı han çarşısındaki turistik deri mağazaları vs görülecek. (12:30)</a:t>
            </a:r>
            <a:endParaRPr lang="tr-TR" dirty="0"/>
          </a:p>
        </p:txBody>
      </p:sp>
      <p:pic>
        <p:nvPicPr>
          <p:cNvPr id="5" name="4 Resim" descr="çarşı.bmp"/>
          <p:cNvPicPr>
            <a:picLocks noChangeAspect="1"/>
          </p:cNvPicPr>
          <p:nvPr/>
        </p:nvPicPr>
        <p:blipFill>
          <a:blip r:embed="rId2" cstate="print"/>
          <a:stretch>
            <a:fillRect/>
          </a:stretch>
        </p:blipFill>
        <p:spPr>
          <a:xfrm>
            <a:off x="0" y="1772816"/>
            <a:ext cx="9144000" cy="50851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198" y="-72008"/>
            <a:ext cx="9144000" cy="1368152"/>
          </a:xfrm>
        </p:spPr>
        <p:txBody>
          <a:bodyPr>
            <a:normAutofit/>
          </a:bodyPr>
          <a:lstStyle/>
          <a:p>
            <a:r>
              <a:rPr lang="tr-TR" dirty="0" smtClean="0"/>
              <a:t>Cumhuriyet meydanından kaleiçi olarak adlandırılan yolları duvarları ve yapılarıyla halen tarihi yansıtan en eski antalyaya doğru yürüyüş yapılacak. (13:45)</a:t>
            </a:r>
          </a:p>
        </p:txBody>
      </p:sp>
      <p:pic>
        <p:nvPicPr>
          <p:cNvPr id="4" name="3 Resim" descr="kaleiççi1.jpg"/>
          <p:cNvPicPr>
            <a:picLocks noChangeAspect="1"/>
          </p:cNvPicPr>
          <p:nvPr/>
        </p:nvPicPr>
        <p:blipFill>
          <a:blip r:embed="rId2" cstate="print"/>
          <a:stretch>
            <a:fillRect/>
          </a:stretch>
        </p:blipFill>
        <p:spPr>
          <a:xfrm>
            <a:off x="0" y="4077072"/>
            <a:ext cx="4067944" cy="2780928"/>
          </a:xfrm>
          <a:prstGeom prst="rect">
            <a:avLst/>
          </a:prstGeom>
        </p:spPr>
      </p:pic>
      <p:pic>
        <p:nvPicPr>
          <p:cNvPr id="5" name="4 Resim" descr="kaleiçi2.jpg"/>
          <p:cNvPicPr>
            <a:picLocks noChangeAspect="1"/>
          </p:cNvPicPr>
          <p:nvPr/>
        </p:nvPicPr>
        <p:blipFill>
          <a:blip r:embed="rId3" cstate="print"/>
          <a:stretch>
            <a:fillRect/>
          </a:stretch>
        </p:blipFill>
        <p:spPr>
          <a:xfrm>
            <a:off x="3995936" y="1196752"/>
            <a:ext cx="5148065" cy="2880320"/>
          </a:xfrm>
          <a:prstGeom prst="rect">
            <a:avLst/>
          </a:prstGeom>
        </p:spPr>
      </p:pic>
      <p:pic>
        <p:nvPicPr>
          <p:cNvPr id="6" name="5 Resim" descr="kaleii 3.JPG"/>
          <p:cNvPicPr>
            <a:picLocks noChangeAspect="1"/>
          </p:cNvPicPr>
          <p:nvPr/>
        </p:nvPicPr>
        <p:blipFill>
          <a:blip r:embed="rId4" cstate="print"/>
          <a:stretch>
            <a:fillRect/>
          </a:stretch>
        </p:blipFill>
        <p:spPr>
          <a:xfrm>
            <a:off x="0" y="1412776"/>
            <a:ext cx="4032448" cy="2808312"/>
          </a:xfrm>
          <a:prstGeom prst="rect">
            <a:avLst/>
          </a:prstGeom>
        </p:spPr>
      </p:pic>
      <p:pic>
        <p:nvPicPr>
          <p:cNvPr id="7" name="6 Resim" descr="kaleici 4.jpg"/>
          <p:cNvPicPr>
            <a:picLocks noChangeAspect="1"/>
          </p:cNvPicPr>
          <p:nvPr/>
        </p:nvPicPr>
        <p:blipFill>
          <a:blip r:embed="rId5" cstate="print"/>
          <a:stretch>
            <a:fillRect/>
          </a:stretch>
        </p:blipFill>
        <p:spPr>
          <a:xfrm>
            <a:off x="4067944" y="4149080"/>
            <a:ext cx="5076056" cy="27089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3284984"/>
            <a:ext cx="9144000" cy="2492896"/>
          </a:xfrm>
        </p:spPr>
        <p:txBody>
          <a:bodyPr/>
          <a:lstStyle/>
          <a:p>
            <a:endParaRPr lang="tr-TR" dirty="0"/>
          </a:p>
        </p:txBody>
      </p:sp>
      <p:pic>
        <p:nvPicPr>
          <p:cNvPr id="4" name="3 Resim" descr="yat limanı.jpg"/>
          <p:cNvPicPr>
            <a:picLocks noChangeAspect="1"/>
          </p:cNvPicPr>
          <p:nvPr/>
        </p:nvPicPr>
        <p:blipFill>
          <a:blip r:embed="rId2" cstate="print"/>
          <a:stretch>
            <a:fillRect/>
          </a:stretch>
        </p:blipFill>
        <p:spPr>
          <a:xfrm>
            <a:off x="0" y="1412776"/>
            <a:ext cx="9144000" cy="5445224"/>
          </a:xfrm>
          <a:prstGeom prst="rect">
            <a:avLst/>
          </a:prstGeom>
        </p:spPr>
      </p:pic>
      <p:sp>
        <p:nvSpPr>
          <p:cNvPr id="6" name="5 Metin kutusu"/>
          <p:cNvSpPr txBox="1"/>
          <p:nvPr/>
        </p:nvSpPr>
        <p:spPr>
          <a:xfrm>
            <a:off x="0" y="548680"/>
            <a:ext cx="9144000" cy="1569660"/>
          </a:xfrm>
          <a:prstGeom prst="rect">
            <a:avLst/>
          </a:prstGeom>
          <a:noFill/>
        </p:spPr>
        <p:txBody>
          <a:bodyPr wrap="square" rtlCol="0">
            <a:spAutoFit/>
          </a:bodyPr>
          <a:lstStyle/>
          <a:p>
            <a:r>
              <a:rPr lang="tr-TR" sz="2400" dirty="0" smtClean="0"/>
              <a:t>Kaleiçi’nin bütün tarihi yapıları güzellikleri görüldükten sonra kaleiçi restaurantta saat 14:30 da yat limanı manzarasına karşı öğlen yemeği yenilecek. (12 adet serpme meze, içecek, salata, 250 gr kasap köfte ya da tavuk şiş) kişi başı 10 tl</a:t>
            </a:r>
            <a:endParaRPr lang="tr-TR" sz="24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764704"/>
            <a:ext cx="9144000" cy="1296144"/>
          </a:xfrm>
        </p:spPr>
        <p:txBody>
          <a:bodyPr>
            <a:normAutofit/>
          </a:bodyPr>
          <a:lstStyle/>
          <a:p>
            <a:r>
              <a:rPr lang="tr-TR" dirty="0" smtClean="0"/>
              <a:t>Yemekten sonra </a:t>
            </a:r>
            <a:r>
              <a:rPr lang="tr-TR" dirty="0" err="1" smtClean="0"/>
              <a:t>16:00’a</a:t>
            </a:r>
            <a:r>
              <a:rPr lang="tr-TR" dirty="0" smtClean="0"/>
              <a:t> kadar alışveriş ya da tekne turu için serbest zaman verilecek. Işıklar caddesi gezilecek. Işıklarda bir mekanda içecek molası verilecektir. (17:00-17:30)</a:t>
            </a:r>
          </a:p>
        </p:txBody>
      </p:sp>
      <p:pic>
        <p:nvPicPr>
          <p:cNvPr id="4" name="3 Resim" descr="ışıklar yolu.jpg"/>
          <p:cNvPicPr>
            <a:picLocks noChangeAspect="1"/>
          </p:cNvPicPr>
          <p:nvPr/>
        </p:nvPicPr>
        <p:blipFill>
          <a:blip r:embed="rId2" cstate="print"/>
          <a:stretch>
            <a:fillRect/>
          </a:stretch>
        </p:blipFill>
        <p:spPr>
          <a:xfrm>
            <a:off x="1187624" y="2132856"/>
            <a:ext cx="6372200" cy="4725144"/>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475</Words>
  <Application>Microsoft Macintosh PowerPoint</Application>
  <PresentationFormat>On-screen Show (4:3)</PresentationFormat>
  <Paragraphs>14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Akış</vt:lpstr>
      <vt:lpstr>AKDENİZ TURU</vt:lpstr>
      <vt:lpstr> ANTALYA İLİNİN TARİHÇESİ</vt:lpstr>
      <vt:lpstr>HISTORY OF ANTALYA PROVİNCE</vt:lpstr>
      <vt:lpstr>ANTALYA ŞEHİR TURU</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AKDENİZ TURU</dc:title>
  <cp:lastModifiedBy>azade</cp:lastModifiedBy>
  <cp:revision>23</cp:revision>
  <dcterms:modified xsi:type="dcterms:W3CDTF">2017-11-06T22:27:46Z</dcterms:modified>
</cp:coreProperties>
</file>