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27"/>
  </p:notesMasterIdLst>
  <p:sldIdLst>
    <p:sldId id="256" r:id="rId2"/>
    <p:sldId id="277" r:id="rId3"/>
    <p:sldId id="267" r:id="rId4"/>
    <p:sldId id="271" r:id="rId5"/>
    <p:sldId id="269" r:id="rId6"/>
    <p:sldId id="270" r:id="rId7"/>
    <p:sldId id="278" r:id="rId8"/>
    <p:sldId id="279" r:id="rId9"/>
    <p:sldId id="280" r:id="rId10"/>
    <p:sldId id="281" r:id="rId11"/>
    <p:sldId id="282" r:id="rId12"/>
    <p:sldId id="272" r:id="rId13"/>
    <p:sldId id="273" r:id="rId14"/>
    <p:sldId id="257" r:id="rId15"/>
    <p:sldId id="258" r:id="rId16"/>
    <p:sldId id="259" r:id="rId17"/>
    <p:sldId id="260" r:id="rId18"/>
    <p:sldId id="261" r:id="rId19"/>
    <p:sldId id="275" r:id="rId20"/>
    <p:sldId id="276" r:id="rId21"/>
    <p:sldId id="262" r:id="rId22"/>
    <p:sldId id="264" r:id="rId23"/>
    <p:sldId id="263" r:id="rId24"/>
    <p:sldId id="265" r:id="rId25"/>
    <p:sldId id="266" r:id="rId26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4" autoAdjust="0"/>
    <p:restoredTop sz="94660"/>
  </p:normalViewPr>
  <p:slideViewPr>
    <p:cSldViewPr>
      <p:cViewPr>
        <p:scale>
          <a:sx n="75" d="100"/>
          <a:sy n="75" d="100"/>
        </p:scale>
        <p:origin x="-936" y="-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ABD2BB6-5312-4C4B-AE2F-685AFA8C4E6D}" type="datetimeFigureOut">
              <a:rPr lang="tr-TR"/>
              <a:pPr>
                <a:defRPr/>
              </a:pPr>
              <a:t>20.12.2017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50C606C-8C21-4029-A1BC-AAB1C4B3D73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3174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85703F5-1FA6-438A-868C-7D5621537E48}" type="slidenum">
              <a:rPr lang="tr-TR" smtClean="0"/>
              <a:pPr/>
              <a:t>1</a:t>
            </a:fld>
            <a:endParaRPr lang="tr-T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4301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9168D48-4F78-4B38-B129-AE5A639D544D}" type="slidenum">
              <a:rPr lang="tr-TR" smtClean="0"/>
              <a:pPr/>
              <a:t>21</a:t>
            </a:fld>
            <a:endParaRPr lang="tr-T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4403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951508-D205-41CB-A44F-176C9157ACD6}" type="slidenum">
              <a:rPr lang="tr-TR" smtClean="0"/>
              <a:pPr/>
              <a:t>22</a:t>
            </a:fld>
            <a:endParaRPr lang="tr-T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4506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DB0DF59-1269-431B-80CD-792B152EEDB2}" type="slidenum">
              <a:rPr lang="tr-TR" smtClean="0"/>
              <a:pPr/>
              <a:t>23</a:t>
            </a:fld>
            <a:endParaRPr lang="tr-T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460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F1E273D-DA23-4A8A-9308-FFB97007DA51}" type="slidenum">
              <a:rPr lang="tr-TR" smtClean="0"/>
              <a:pPr/>
              <a:t>24</a:t>
            </a:fld>
            <a:endParaRPr lang="tr-T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4710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8949AA-B3D6-4680-98EC-1288A057CD73}" type="slidenum">
              <a:rPr lang="tr-TR" smtClean="0"/>
              <a:pPr/>
              <a:t>25</a:t>
            </a:fld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3584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7AB45C-AA10-4674-8F95-86BE12FB7955}" type="slidenum">
              <a:rPr lang="tr-TR" smtClean="0"/>
              <a:pPr/>
              <a:t>14</a:t>
            </a:fld>
            <a:endParaRPr lang="tr-T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3686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0994246-F6E6-4B04-841E-D0501ED750A2}" type="slidenum">
              <a:rPr lang="tr-TR" smtClean="0"/>
              <a:pPr/>
              <a:t>15</a:t>
            </a:fld>
            <a:endParaRPr lang="tr-T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3789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97B2E2B-75C4-4FD6-83EA-C10482F99482}" type="slidenum">
              <a:rPr lang="tr-TR" smtClean="0"/>
              <a:pPr/>
              <a:t>16</a:t>
            </a:fld>
            <a:endParaRPr lang="tr-T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3891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4DF8679-5003-4447-9A26-AF405CF7939E}" type="slidenum">
              <a:rPr lang="tr-TR" smtClean="0"/>
              <a:pPr/>
              <a:t>17</a:t>
            </a:fld>
            <a:endParaRPr lang="tr-T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3994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EFD0C29-2FD5-4620-AFA3-F283E093653C}" type="slidenum">
              <a:rPr lang="tr-TR" smtClean="0"/>
              <a:pPr/>
              <a:t>18</a:t>
            </a:fld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FAEE4-0332-4B23-AC45-AC16B584990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66D72-BE87-4467-AEF4-0F831EAADF4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84330-C7F1-45FC-9E2B-ED69D72889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19FCB-FDB2-4B25-9DED-3D29846E98A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0AC1C-C650-47FD-A399-C9B752CFD7D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0BEA6-896E-4ECB-9B84-B23DF46E618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CB2A8-F6B8-4B91-87C5-16C8860FE7E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76C7B-2132-4DB7-B126-068DE75F386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7B7F9-3D19-4B1B-B283-50AB2161270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42C6-70E5-46A4-80A4-3EBEF626061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ek Köşesi Kesik ve Yuvarlatılmış Dikdörtgen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Dik Üçgen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6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4F6FF-594D-4454-A2E3-6AB015AC04F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  <a:endParaRPr lang="en-US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6B4D46A2-5E2D-49C3-8D7B-2B5074D4081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8" r:id="rId2"/>
    <p:sldLayoutId id="2147483817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8" r:id="rId9"/>
    <p:sldLayoutId id="2147483814" r:id="rId10"/>
    <p:sldLayoutId id="21474838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gif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99592" y="908720"/>
            <a:ext cx="7561262" cy="4104456"/>
          </a:xfrm>
        </p:spPr>
        <p:txBody>
          <a:bodyPr>
            <a:noAutofit/>
          </a:bodyPr>
          <a:lstStyle/>
          <a:p>
            <a:pPr marR="0" algn="l" eaLnBrk="1" hangingPunct="1">
              <a:lnSpc>
                <a:spcPct val="80000"/>
              </a:lnSpc>
              <a:defRPr/>
            </a:pPr>
            <a:r>
              <a:rPr lang="tr-TR"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Periodontal</a:t>
            </a:r>
            <a:r>
              <a:rPr lang="tr-T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tr-T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hastalık ve	</a:t>
            </a:r>
          </a:p>
          <a:p>
            <a:pPr marR="0" algn="l" eaLnBrk="1" hangingPunct="1">
              <a:lnSpc>
                <a:spcPct val="80000"/>
              </a:lnSpc>
              <a:defRPr/>
            </a:pPr>
            <a:r>
              <a:rPr lang="tr-T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erken </a:t>
            </a:r>
            <a:r>
              <a:rPr lang="tr-T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doğum, düşük </a:t>
            </a:r>
            <a:r>
              <a:rPr lang="tr-T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doğum ağırlığı </a:t>
            </a:r>
          </a:p>
          <a:p>
            <a:pPr marR="0" algn="l" eaLnBrk="1" hangingPunct="1">
              <a:lnSpc>
                <a:spcPct val="80000"/>
              </a:lnSpc>
              <a:defRPr/>
            </a:pPr>
            <a:r>
              <a:rPr lang="tr-T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(</a:t>
            </a:r>
            <a:r>
              <a:rPr lang="tr-TR"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Preterm</a:t>
            </a:r>
            <a:r>
              <a:rPr lang="tr-T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</a:t>
            </a:r>
            <a:r>
              <a:rPr lang="tr-TR"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Low</a:t>
            </a:r>
            <a:r>
              <a:rPr lang="tr-T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tr-TR"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Birth</a:t>
            </a:r>
            <a:r>
              <a:rPr lang="tr-T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</a:t>
            </a:r>
            <a:r>
              <a:rPr lang="tr-TR"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Weight</a:t>
            </a:r>
            <a:r>
              <a:rPr lang="tr-T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)(PLWB)</a:t>
            </a:r>
          </a:p>
          <a:p>
            <a:pPr marR="0" algn="l" eaLnBrk="1" hangingPunct="1">
              <a:lnSpc>
                <a:spcPct val="80000"/>
              </a:lnSpc>
              <a:defRPr/>
            </a:pPr>
            <a:r>
              <a:rPr lang="tr-T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ilişkisi</a:t>
            </a:r>
            <a:endParaRPr lang="tr-TR" sz="3200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4572000" y="4430713"/>
            <a:ext cx="3384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000"/>
              <a:t>Prof. Dr. Meral GÜNHAN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4800" smtClean="0">
                <a:solidFill>
                  <a:srgbClr val="FF0000"/>
                </a:solidFill>
              </a:rPr>
              <a:t>Enfeksiyona cevap olarak salınan ürünler erken doğum sebebi olabilir.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5363" name="2 İçerik Yer Tutucusu"/>
          <p:cNvSpPr>
            <a:spLocks noGrp="1"/>
          </p:cNvSpPr>
          <p:nvPr>
            <p:ph idx="1"/>
          </p:nvPr>
        </p:nvSpPr>
        <p:spPr>
          <a:xfrm>
            <a:off x="1042988" y="333375"/>
            <a:ext cx="7912100" cy="5799138"/>
          </a:xfrm>
        </p:spPr>
        <p:txBody>
          <a:bodyPr/>
          <a:lstStyle/>
          <a:p>
            <a:pPr eaLnBrk="1" hangingPunct="1"/>
            <a:r>
              <a:rPr lang="tr-TR" smtClean="0"/>
              <a:t>Bakteriyel enfeksiyon</a:t>
            </a:r>
          </a:p>
          <a:p>
            <a:pPr eaLnBrk="1" hangingPunct="1"/>
            <a:r>
              <a:rPr lang="tr-TR" smtClean="0"/>
              <a:t>Amniyonda bakteri ve ürünleri</a:t>
            </a:r>
          </a:p>
          <a:p>
            <a:pPr eaLnBrk="1" hangingPunct="1"/>
            <a:r>
              <a:rPr lang="tr-TR" smtClean="0"/>
              <a:t>Amniyonda sitokin üretimi ile birlikte inflamatuar cevap</a:t>
            </a:r>
          </a:p>
          <a:p>
            <a:pPr eaLnBrk="1" hangingPunct="1"/>
            <a:r>
              <a:rPr lang="tr-TR" smtClean="0"/>
              <a:t>Amniyotik prostoglandin üretiminde artış</a:t>
            </a:r>
          </a:p>
          <a:p>
            <a:pPr eaLnBrk="1" hangingPunct="1"/>
            <a:r>
              <a:rPr lang="tr-TR" smtClean="0"/>
              <a:t>Erken kasılmalar</a:t>
            </a:r>
          </a:p>
          <a:p>
            <a:pPr eaLnBrk="1" hangingPunct="1"/>
            <a:r>
              <a:rPr lang="tr-TR" smtClean="0"/>
              <a:t>IL-1.IL-6,TNF alfa artar</a:t>
            </a:r>
          </a:p>
          <a:p>
            <a:pPr eaLnBrk="1" hangingPunct="1"/>
            <a:r>
              <a:rPr lang="tr-TR" smtClean="0"/>
              <a:t>Bunlar amniyondan ve deciduadan prostoglandin salınımını stimüle eder</a:t>
            </a:r>
          </a:p>
          <a:p>
            <a:pPr eaLnBrk="1" hangingPunct="1"/>
            <a:r>
              <a:rPr lang="tr-TR" smtClean="0"/>
              <a:t>Artmış PGE2 ve PGF2 erken sancılar için karakteristiktir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reeform 2" descr="Bouquet"/>
          <p:cNvSpPr>
            <a:spLocks/>
          </p:cNvSpPr>
          <p:nvPr/>
        </p:nvSpPr>
        <p:spPr bwMode="auto">
          <a:xfrm>
            <a:off x="2906713" y="3781425"/>
            <a:ext cx="2292350" cy="2835275"/>
          </a:xfrm>
          <a:custGeom>
            <a:avLst/>
            <a:gdLst>
              <a:gd name="T0" fmla="*/ 2147483647 w 1445"/>
              <a:gd name="T1" fmla="*/ 2147483647 h 1786"/>
              <a:gd name="T2" fmla="*/ 2147483647 w 1445"/>
              <a:gd name="T3" fmla="*/ 2147483647 h 1786"/>
              <a:gd name="T4" fmla="*/ 2147483647 w 1445"/>
              <a:gd name="T5" fmla="*/ 2147483647 h 1786"/>
              <a:gd name="T6" fmla="*/ 2147483647 w 1445"/>
              <a:gd name="T7" fmla="*/ 2147483647 h 1786"/>
              <a:gd name="T8" fmla="*/ 2147483647 w 1445"/>
              <a:gd name="T9" fmla="*/ 2147483647 h 1786"/>
              <a:gd name="T10" fmla="*/ 2147483647 w 1445"/>
              <a:gd name="T11" fmla="*/ 2147483647 h 1786"/>
              <a:gd name="T12" fmla="*/ 2147483647 w 1445"/>
              <a:gd name="T13" fmla="*/ 2147483647 h 1786"/>
              <a:gd name="T14" fmla="*/ 2147483647 w 1445"/>
              <a:gd name="T15" fmla="*/ 2147483647 h 1786"/>
              <a:gd name="T16" fmla="*/ 2147483647 w 1445"/>
              <a:gd name="T17" fmla="*/ 2147483647 h 1786"/>
              <a:gd name="T18" fmla="*/ 2147483647 w 1445"/>
              <a:gd name="T19" fmla="*/ 2147483647 h 1786"/>
              <a:gd name="T20" fmla="*/ 2147483647 w 1445"/>
              <a:gd name="T21" fmla="*/ 2147483647 h 1786"/>
              <a:gd name="T22" fmla="*/ 2147483647 w 1445"/>
              <a:gd name="T23" fmla="*/ 2147483647 h 1786"/>
              <a:gd name="T24" fmla="*/ 2147483647 w 1445"/>
              <a:gd name="T25" fmla="*/ 2147483647 h 1786"/>
              <a:gd name="T26" fmla="*/ 2147483647 w 1445"/>
              <a:gd name="T27" fmla="*/ 2147483647 h 1786"/>
              <a:gd name="T28" fmla="*/ 2147483647 w 1445"/>
              <a:gd name="T29" fmla="*/ 2147483647 h 1786"/>
              <a:gd name="T30" fmla="*/ 2147483647 w 1445"/>
              <a:gd name="T31" fmla="*/ 2147483647 h 1786"/>
              <a:gd name="T32" fmla="*/ 2147483647 w 1445"/>
              <a:gd name="T33" fmla="*/ 2147483647 h 1786"/>
              <a:gd name="T34" fmla="*/ 2147483647 w 1445"/>
              <a:gd name="T35" fmla="*/ 2147483647 h 1786"/>
              <a:gd name="T36" fmla="*/ 2147483647 w 1445"/>
              <a:gd name="T37" fmla="*/ 2147483647 h 1786"/>
              <a:gd name="T38" fmla="*/ 2147483647 w 1445"/>
              <a:gd name="T39" fmla="*/ 2147483647 h 1786"/>
              <a:gd name="T40" fmla="*/ 2147483647 w 1445"/>
              <a:gd name="T41" fmla="*/ 2147483647 h 1786"/>
              <a:gd name="T42" fmla="*/ 2147483647 w 1445"/>
              <a:gd name="T43" fmla="*/ 2147483647 h 1786"/>
              <a:gd name="T44" fmla="*/ 2147483647 w 1445"/>
              <a:gd name="T45" fmla="*/ 2147483647 h 1786"/>
              <a:gd name="T46" fmla="*/ 2147483647 w 1445"/>
              <a:gd name="T47" fmla="*/ 2147483647 h 1786"/>
              <a:gd name="T48" fmla="*/ 2147483647 w 1445"/>
              <a:gd name="T49" fmla="*/ 2147483647 h 1786"/>
              <a:gd name="T50" fmla="*/ 2147483647 w 1445"/>
              <a:gd name="T51" fmla="*/ 2147483647 h 1786"/>
              <a:gd name="T52" fmla="*/ 2147483647 w 1445"/>
              <a:gd name="T53" fmla="*/ 2147483647 h 1786"/>
              <a:gd name="T54" fmla="*/ 2147483647 w 1445"/>
              <a:gd name="T55" fmla="*/ 2147483647 h 1786"/>
              <a:gd name="T56" fmla="*/ 2147483647 w 1445"/>
              <a:gd name="T57" fmla="*/ 2147483647 h 1786"/>
              <a:gd name="T58" fmla="*/ 2147483647 w 1445"/>
              <a:gd name="T59" fmla="*/ 2147483647 h 1786"/>
              <a:gd name="T60" fmla="*/ 2147483647 w 1445"/>
              <a:gd name="T61" fmla="*/ 0 h 1786"/>
              <a:gd name="T62" fmla="*/ 2147483647 w 1445"/>
              <a:gd name="T63" fmla="*/ 2147483647 h 1786"/>
              <a:gd name="T64" fmla="*/ 2147483647 w 1445"/>
              <a:gd name="T65" fmla="*/ 2147483647 h 1786"/>
              <a:gd name="T66" fmla="*/ 2147483647 w 1445"/>
              <a:gd name="T67" fmla="*/ 2147483647 h 1786"/>
              <a:gd name="T68" fmla="*/ 2147483647 w 1445"/>
              <a:gd name="T69" fmla="*/ 2147483647 h 1786"/>
              <a:gd name="T70" fmla="*/ 2147483647 w 1445"/>
              <a:gd name="T71" fmla="*/ 2147483647 h 1786"/>
              <a:gd name="T72" fmla="*/ 2147483647 w 1445"/>
              <a:gd name="T73" fmla="*/ 2147483647 h 1786"/>
              <a:gd name="T74" fmla="*/ 2147483647 w 1445"/>
              <a:gd name="T75" fmla="*/ 2147483647 h 1786"/>
              <a:gd name="T76" fmla="*/ 2147483647 w 1445"/>
              <a:gd name="T77" fmla="*/ 2147483647 h 1786"/>
              <a:gd name="T78" fmla="*/ 2147483647 w 1445"/>
              <a:gd name="T79" fmla="*/ 2147483647 h 1786"/>
              <a:gd name="T80" fmla="*/ 2147483647 w 1445"/>
              <a:gd name="T81" fmla="*/ 2147483647 h 1786"/>
              <a:gd name="T82" fmla="*/ 2147483647 w 1445"/>
              <a:gd name="T83" fmla="*/ 2147483647 h 1786"/>
              <a:gd name="T84" fmla="*/ 2147483647 w 1445"/>
              <a:gd name="T85" fmla="*/ 2147483647 h 1786"/>
              <a:gd name="T86" fmla="*/ 2147483647 w 1445"/>
              <a:gd name="T87" fmla="*/ 2147483647 h 1786"/>
              <a:gd name="T88" fmla="*/ 2147483647 w 1445"/>
              <a:gd name="T89" fmla="*/ 2147483647 h 1786"/>
              <a:gd name="T90" fmla="*/ 2147483647 w 1445"/>
              <a:gd name="T91" fmla="*/ 2147483647 h 1786"/>
              <a:gd name="T92" fmla="*/ 2147483647 w 1445"/>
              <a:gd name="T93" fmla="*/ 2147483647 h 1786"/>
              <a:gd name="T94" fmla="*/ 2147483647 w 1445"/>
              <a:gd name="T95" fmla="*/ 2147483647 h 1786"/>
              <a:gd name="T96" fmla="*/ 2147483647 w 1445"/>
              <a:gd name="T97" fmla="*/ 2147483647 h 1786"/>
              <a:gd name="T98" fmla="*/ 2147483647 w 1445"/>
              <a:gd name="T99" fmla="*/ 2147483647 h 1786"/>
              <a:gd name="T100" fmla="*/ 0 w 1445"/>
              <a:gd name="T101" fmla="*/ 2147483647 h 1786"/>
              <a:gd name="T102" fmla="*/ 2147483647 w 1445"/>
              <a:gd name="T103" fmla="*/ 2147483647 h 178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45"/>
              <a:gd name="T157" fmla="*/ 0 h 1786"/>
              <a:gd name="T158" fmla="*/ 1445 w 1445"/>
              <a:gd name="T159" fmla="*/ 1786 h 178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45" h="1786">
                <a:moveTo>
                  <a:pt x="6" y="1110"/>
                </a:moveTo>
                <a:cubicBezTo>
                  <a:pt x="16" y="1061"/>
                  <a:pt x="25" y="1075"/>
                  <a:pt x="78" y="1068"/>
                </a:cubicBezTo>
                <a:cubicBezTo>
                  <a:pt x="80" y="1052"/>
                  <a:pt x="75" y="1033"/>
                  <a:pt x="84" y="1020"/>
                </a:cubicBezTo>
                <a:cubicBezTo>
                  <a:pt x="93" y="1008"/>
                  <a:pt x="131" y="1051"/>
                  <a:pt x="138" y="1056"/>
                </a:cubicBezTo>
                <a:cubicBezTo>
                  <a:pt x="176" y="1043"/>
                  <a:pt x="150" y="1059"/>
                  <a:pt x="150" y="996"/>
                </a:cubicBezTo>
                <a:cubicBezTo>
                  <a:pt x="150" y="982"/>
                  <a:pt x="154" y="968"/>
                  <a:pt x="156" y="954"/>
                </a:cubicBezTo>
                <a:cubicBezTo>
                  <a:pt x="166" y="956"/>
                  <a:pt x="177" y="955"/>
                  <a:pt x="186" y="960"/>
                </a:cubicBezTo>
                <a:cubicBezTo>
                  <a:pt x="221" y="977"/>
                  <a:pt x="192" y="974"/>
                  <a:pt x="210" y="996"/>
                </a:cubicBezTo>
                <a:cubicBezTo>
                  <a:pt x="218" y="1007"/>
                  <a:pt x="234" y="1010"/>
                  <a:pt x="246" y="1014"/>
                </a:cubicBezTo>
                <a:cubicBezTo>
                  <a:pt x="300" y="1001"/>
                  <a:pt x="307" y="926"/>
                  <a:pt x="258" y="894"/>
                </a:cubicBezTo>
                <a:cubicBezTo>
                  <a:pt x="243" y="849"/>
                  <a:pt x="295" y="867"/>
                  <a:pt x="324" y="870"/>
                </a:cubicBezTo>
                <a:cubicBezTo>
                  <a:pt x="367" y="884"/>
                  <a:pt x="349" y="875"/>
                  <a:pt x="378" y="894"/>
                </a:cubicBezTo>
                <a:cubicBezTo>
                  <a:pt x="394" y="892"/>
                  <a:pt x="420" y="903"/>
                  <a:pt x="426" y="888"/>
                </a:cubicBezTo>
                <a:cubicBezTo>
                  <a:pt x="431" y="875"/>
                  <a:pt x="402" y="872"/>
                  <a:pt x="390" y="864"/>
                </a:cubicBezTo>
                <a:cubicBezTo>
                  <a:pt x="371" y="851"/>
                  <a:pt x="361" y="819"/>
                  <a:pt x="354" y="798"/>
                </a:cubicBezTo>
                <a:cubicBezTo>
                  <a:pt x="363" y="772"/>
                  <a:pt x="377" y="776"/>
                  <a:pt x="402" y="768"/>
                </a:cubicBezTo>
                <a:cubicBezTo>
                  <a:pt x="433" y="774"/>
                  <a:pt x="462" y="784"/>
                  <a:pt x="492" y="774"/>
                </a:cubicBezTo>
                <a:cubicBezTo>
                  <a:pt x="498" y="757"/>
                  <a:pt x="499" y="732"/>
                  <a:pt x="480" y="720"/>
                </a:cubicBezTo>
                <a:cubicBezTo>
                  <a:pt x="469" y="713"/>
                  <a:pt x="444" y="708"/>
                  <a:pt x="444" y="708"/>
                </a:cubicBezTo>
                <a:cubicBezTo>
                  <a:pt x="420" y="637"/>
                  <a:pt x="513" y="651"/>
                  <a:pt x="558" y="648"/>
                </a:cubicBezTo>
                <a:cubicBezTo>
                  <a:pt x="556" y="636"/>
                  <a:pt x="560" y="621"/>
                  <a:pt x="552" y="612"/>
                </a:cubicBezTo>
                <a:cubicBezTo>
                  <a:pt x="538" y="596"/>
                  <a:pt x="511" y="598"/>
                  <a:pt x="492" y="588"/>
                </a:cubicBezTo>
                <a:cubicBezTo>
                  <a:pt x="474" y="533"/>
                  <a:pt x="538" y="533"/>
                  <a:pt x="576" y="528"/>
                </a:cubicBezTo>
                <a:cubicBezTo>
                  <a:pt x="571" y="492"/>
                  <a:pt x="575" y="474"/>
                  <a:pt x="540" y="462"/>
                </a:cubicBezTo>
                <a:cubicBezTo>
                  <a:pt x="524" y="413"/>
                  <a:pt x="572" y="424"/>
                  <a:pt x="612" y="420"/>
                </a:cubicBezTo>
                <a:cubicBezTo>
                  <a:pt x="621" y="393"/>
                  <a:pt x="618" y="382"/>
                  <a:pt x="594" y="366"/>
                </a:cubicBezTo>
                <a:cubicBezTo>
                  <a:pt x="581" y="346"/>
                  <a:pt x="566" y="341"/>
                  <a:pt x="558" y="318"/>
                </a:cubicBezTo>
                <a:cubicBezTo>
                  <a:pt x="568" y="288"/>
                  <a:pt x="593" y="293"/>
                  <a:pt x="618" y="276"/>
                </a:cubicBezTo>
                <a:cubicBezTo>
                  <a:pt x="620" y="268"/>
                  <a:pt x="623" y="260"/>
                  <a:pt x="624" y="252"/>
                </a:cubicBezTo>
                <a:cubicBezTo>
                  <a:pt x="627" y="206"/>
                  <a:pt x="622" y="159"/>
                  <a:pt x="630" y="114"/>
                </a:cubicBezTo>
                <a:cubicBezTo>
                  <a:pt x="637" y="73"/>
                  <a:pt x="719" y="8"/>
                  <a:pt x="744" y="0"/>
                </a:cubicBezTo>
                <a:cubicBezTo>
                  <a:pt x="803" y="20"/>
                  <a:pt x="768" y="10"/>
                  <a:pt x="852" y="24"/>
                </a:cubicBezTo>
                <a:cubicBezTo>
                  <a:pt x="885" y="46"/>
                  <a:pt x="887" y="63"/>
                  <a:pt x="912" y="96"/>
                </a:cubicBezTo>
                <a:cubicBezTo>
                  <a:pt x="944" y="137"/>
                  <a:pt x="990" y="174"/>
                  <a:pt x="1026" y="210"/>
                </a:cubicBezTo>
                <a:cubicBezTo>
                  <a:pt x="1056" y="240"/>
                  <a:pt x="1038" y="239"/>
                  <a:pt x="1062" y="282"/>
                </a:cubicBezTo>
                <a:cubicBezTo>
                  <a:pt x="1066" y="289"/>
                  <a:pt x="1075" y="293"/>
                  <a:pt x="1080" y="300"/>
                </a:cubicBezTo>
                <a:cubicBezTo>
                  <a:pt x="1104" y="330"/>
                  <a:pt x="1119" y="363"/>
                  <a:pt x="1146" y="390"/>
                </a:cubicBezTo>
                <a:cubicBezTo>
                  <a:pt x="1148" y="396"/>
                  <a:pt x="1149" y="402"/>
                  <a:pt x="1152" y="408"/>
                </a:cubicBezTo>
                <a:cubicBezTo>
                  <a:pt x="1155" y="414"/>
                  <a:pt x="1162" y="419"/>
                  <a:pt x="1164" y="426"/>
                </a:cubicBezTo>
                <a:cubicBezTo>
                  <a:pt x="1170" y="441"/>
                  <a:pt x="1169" y="459"/>
                  <a:pt x="1176" y="474"/>
                </a:cubicBezTo>
                <a:cubicBezTo>
                  <a:pt x="1188" y="498"/>
                  <a:pt x="1203" y="518"/>
                  <a:pt x="1218" y="540"/>
                </a:cubicBezTo>
                <a:cubicBezTo>
                  <a:pt x="1248" y="659"/>
                  <a:pt x="1211" y="538"/>
                  <a:pt x="1248" y="612"/>
                </a:cubicBezTo>
                <a:cubicBezTo>
                  <a:pt x="1266" y="647"/>
                  <a:pt x="1266" y="689"/>
                  <a:pt x="1278" y="726"/>
                </a:cubicBezTo>
                <a:cubicBezTo>
                  <a:pt x="1284" y="768"/>
                  <a:pt x="1298" y="801"/>
                  <a:pt x="1314" y="840"/>
                </a:cubicBezTo>
                <a:cubicBezTo>
                  <a:pt x="1327" y="874"/>
                  <a:pt x="1333" y="908"/>
                  <a:pt x="1344" y="942"/>
                </a:cubicBezTo>
                <a:cubicBezTo>
                  <a:pt x="1356" y="1024"/>
                  <a:pt x="1375" y="1105"/>
                  <a:pt x="1386" y="1188"/>
                </a:cubicBezTo>
                <a:cubicBezTo>
                  <a:pt x="1393" y="1242"/>
                  <a:pt x="1385" y="1303"/>
                  <a:pt x="1416" y="1350"/>
                </a:cubicBezTo>
                <a:cubicBezTo>
                  <a:pt x="1445" y="1786"/>
                  <a:pt x="927" y="1449"/>
                  <a:pt x="342" y="1446"/>
                </a:cubicBezTo>
                <a:cubicBezTo>
                  <a:pt x="245" y="1442"/>
                  <a:pt x="150" y="1440"/>
                  <a:pt x="54" y="1428"/>
                </a:cubicBezTo>
                <a:cubicBezTo>
                  <a:pt x="11" y="1414"/>
                  <a:pt x="24" y="1375"/>
                  <a:pt x="12" y="1338"/>
                </a:cubicBezTo>
                <a:cubicBezTo>
                  <a:pt x="9" y="1282"/>
                  <a:pt x="0" y="1226"/>
                  <a:pt x="0" y="1170"/>
                </a:cubicBezTo>
                <a:cubicBezTo>
                  <a:pt x="0" y="1127"/>
                  <a:pt x="6" y="1080"/>
                  <a:pt x="6" y="1110"/>
                </a:cubicBezTo>
                <a:close/>
              </a:path>
            </a:pathLst>
          </a:custGeom>
          <a:blipFill dpi="0" rotWithShape="0">
            <a:blip r:embed="rId3" cstate="print"/>
            <a:srcRect/>
            <a:tile tx="0" ty="0" sx="100000" sy="100000" flip="none" algn="tl"/>
          </a:blipFill>
          <a:ln w="12700" cap="flat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6387" name="Freeform 3" descr="Pink tissue paper"/>
          <p:cNvSpPr>
            <a:spLocks/>
          </p:cNvSpPr>
          <p:nvPr/>
        </p:nvSpPr>
        <p:spPr bwMode="auto">
          <a:xfrm>
            <a:off x="2833688" y="5202238"/>
            <a:ext cx="2070100" cy="914400"/>
          </a:xfrm>
          <a:custGeom>
            <a:avLst/>
            <a:gdLst>
              <a:gd name="T0" fmla="*/ 2147483647 w 1284"/>
              <a:gd name="T1" fmla="*/ 2147483647 h 754"/>
              <a:gd name="T2" fmla="*/ 2147483647 w 1284"/>
              <a:gd name="T3" fmla="*/ 2147483647 h 754"/>
              <a:gd name="T4" fmla="*/ 2147483647 w 1284"/>
              <a:gd name="T5" fmla="*/ 2147483647 h 754"/>
              <a:gd name="T6" fmla="*/ 2147483647 w 1284"/>
              <a:gd name="T7" fmla="*/ 2147483647 h 754"/>
              <a:gd name="T8" fmla="*/ 2147483647 w 1284"/>
              <a:gd name="T9" fmla="*/ 2147483647 h 754"/>
              <a:gd name="T10" fmla="*/ 2147483647 w 1284"/>
              <a:gd name="T11" fmla="*/ 2147483647 h 754"/>
              <a:gd name="T12" fmla="*/ 2147483647 w 1284"/>
              <a:gd name="T13" fmla="*/ 2147483647 h 754"/>
              <a:gd name="T14" fmla="*/ 2147483647 w 1284"/>
              <a:gd name="T15" fmla="*/ 2147483647 h 754"/>
              <a:gd name="T16" fmla="*/ 2147483647 w 1284"/>
              <a:gd name="T17" fmla="*/ 2147483647 h 754"/>
              <a:gd name="T18" fmla="*/ 2147483647 w 1284"/>
              <a:gd name="T19" fmla="*/ 2147483647 h 754"/>
              <a:gd name="T20" fmla="*/ 2147483647 w 1284"/>
              <a:gd name="T21" fmla="*/ 2147483647 h 754"/>
              <a:gd name="T22" fmla="*/ 2147483647 w 1284"/>
              <a:gd name="T23" fmla="*/ 2147483647 h 754"/>
              <a:gd name="T24" fmla="*/ 2147483647 w 1284"/>
              <a:gd name="T25" fmla="*/ 2147483647 h 754"/>
              <a:gd name="T26" fmla="*/ 2147483647 w 1284"/>
              <a:gd name="T27" fmla="*/ 2147483647 h 754"/>
              <a:gd name="T28" fmla="*/ 2147483647 w 1284"/>
              <a:gd name="T29" fmla="*/ 2147483647 h 754"/>
              <a:gd name="T30" fmla="*/ 2147483647 w 1284"/>
              <a:gd name="T31" fmla="*/ 2147483647 h 754"/>
              <a:gd name="T32" fmla="*/ 2147483647 w 1284"/>
              <a:gd name="T33" fmla="*/ 2147483647 h 754"/>
              <a:gd name="T34" fmla="*/ 2147483647 w 1284"/>
              <a:gd name="T35" fmla="*/ 2147483647 h 754"/>
              <a:gd name="T36" fmla="*/ 2147483647 w 1284"/>
              <a:gd name="T37" fmla="*/ 2147483647 h 754"/>
              <a:gd name="T38" fmla="*/ 2147483647 w 1284"/>
              <a:gd name="T39" fmla="*/ 2147483647 h 754"/>
              <a:gd name="T40" fmla="*/ 2147483647 w 1284"/>
              <a:gd name="T41" fmla="*/ 2147483647 h 754"/>
              <a:gd name="T42" fmla="*/ 2147483647 w 1284"/>
              <a:gd name="T43" fmla="*/ 2147483647 h 754"/>
              <a:gd name="T44" fmla="*/ 2147483647 w 1284"/>
              <a:gd name="T45" fmla="*/ 2147483647 h 754"/>
              <a:gd name="T46" fmla="*/ 2147483647 w 1284"/>
              <a:gd name="T47" fmla="*/ 2147483647 h 754"/>
              <a:gd name="T48" fmla="*/ 2147483647 w 1284"/>
              <a:gd name="T49" fmla="*/ 2147483647 h 754"/>
              <a:gd name="T50" fmla="*/ 2147483647 w 1284"/>
              <a:gd name="T51" fmla="*/ 2147483647 h 754"/>
              <a:gd name="T52" fmla="*/ 2147483647 w 1284"/>
              <a:gd name="T53" fmla="*/ 2147483647 h 754"/>
              <a:gd name="T54" fmla="*/ 2147483647 w 1284"/>
              <a:gd name="T55" fmla="*/ 2147483647 h 754"/>
              <a:gd name="T56" fmla="*/ 2147483647 w 1284"/>
              <a:gd name="T57" fmla="*/ 2147483647 h 754"/>
              <a:gd name="T58" fmla="*/ 2147483647 w 1284"/>
              <a:gd name="T59" fmla="*/ 2147483647 h 754"/>
              <a:gd name="T60" fmla="*/ 2147483647 w 1284"/>
              <a:gd name="T61" fmla="*/ 2147483647 h 754"/>
              <a:gd name="T62" fmla="*/ 2147483647 w 1284"/>
              <a:gd name="T63" fmla="*/ 2147483647 h 754"/>
              <a:gd name="T64" fmla="*/ 2147483647 w 1284"/>
              <a:gd name="T65" fmla="*/ 2147483647 h 754"/>
              <a:gd name="T66" fmla="*/ 2147483647 w 1284"/>
              <a:gd name="T67" fmla="*/ 2147483647 h 754"/>
              <a:gd name="T68" fmla="*/ 2147483647 w 1284"/>
              <a:gd name="T69" fmla="*/ 2147483647 h 754"/>
              <a:gd name="T70" fmla="*/ 2147483647 w 1284"/>
              <a:gd name="T71" fmla="*/ 2147483647 h 754"/>
              <a:gd name="T72" fmla="*/ 2147483647 w 1284"/>
              <a:gd name="T73" fmla="*/ 2147483647 h 754"/>
              <a:gd name="T74" fmla="*/ 2147483647 w 1284"/>
              <a:gd name="T75" fmla="*/ 2147483647 h 754"/>
              <a:gd name="T76" fmla="*/ 2147483647 w 1284"/>
              <a:gd name="T77" fmla="*/ 2147483647 h 754"/>
              <a:gd name="T78" fmla="*/ 2147483647 w 1284"/>
              <a:gd name="T79" fmla="*/ 2147483647 h 754"/>
              <a:gd name="T80" fmla="*/ 2147483647 w 1284"/>
              <a:gd name="T81" fmla="*/ 2147483647 h 754"/>
              <a:gd name="T82" fmla="*/ 2147483647 w 1284"/>
              <a:gd name="T83" fmla="*/ 2147483647 h 754"/>
              <a:gd name="T84" fmla="*/ 2147483647 w 1284"/>
              <a:gd name="T85" fmla="*/ 2147483647 h 754"/>
              <a:gd name="T86" fmla="*/ 2147483647 w 1284"/>
              <a:gd name="T87" fmla="*/ 2147483647 h 754"/>
              <a:gd name="T88" fmla="*/ 2147483647 w 1284"/>
              <a:gd name="T89" fmla="*/ 2147483647 h 754"/>
              <a:gd name="T90" fmla="*/ 2147483647 w 1284"/>
              <a:gd name="T91" fmla="*/ 2147483647 h 754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1284"/>
              <a:gd name="T139" fmla="*/ 0 h 754"/>
              <a:gd name="T140" fmla="*/ 1284 w 1284"/>
              <a:gd name="T141" fmla="*/ 754 h 754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1284" h="754">
                <a:moveTo>
                  <a:pt x="39" y="441"/>
                </a:moveTo>
                <a:cubicBezTo>
                  <a:pt x="41" y="418"/>
                  <a:pt x="42" y="422"/>
                  <a:pt x="59" y="405"/>
                </a:cubicBezTo>
                <a:cubicBezTo>
                  <a:pt x="76" y="388"/>
                  <a:pt x="106" y="362"/>
                  <a:pt x="143" y="337"/>
                </a:cubicBezTo>
                <a:cubicBezTo>
                  <a:pt x="180" y="312"/>
                  <a:pt x="245" y="280"/>
                  <a:pt x="283" y="253"/>
                </a:cubicBezTo>
                <a:cubicBezTo>
                  <a:pt x="321" y="226"/>
                  <a:pt x="342" y="204"/>
                  <a:pt x="371" y="173"/>
                </a:cubicBezTo>
                <a:cubicBezTo>
                  <a:pt x="400" y="142"/>
                  <a:pt x="417" y="95"/>
                  <a:pt x="455" y="69"/>
                </a:cubicBezTo>
                <a:cubicBezTo>
                  <a:pt x="493" y="43"/>
                  <a:pt x="566" y="25"/>
                  <a:pt x="599" y="17"/>
                </a:cubicBezTo>
                <a:cubicBezTo>
                  <a:pt x="632" y="9"/>
                  <a:pt x="643" y="17"/>
                  <a:pt x="655" y="21"/>
                </a:cubicBezTo>
                <a:cubicBezTo>
                  <a:pt x="667" y="25"/>
                  <a:pt x="664" y="37"/>
                  <a:pt x="671" y="41"/>
                </a:cubicBezTo>
                <a:cubicBezTo>
                  <a:pt x="678" y="45"/>
                  <a:pt x="688" y="50"/>
                  <a:pt x="695" y="45"/>
                </a:cubicBezTo>
                <a:cubicBezTo>
                  <a:pt x="702" y="40"/>
                  <a:pt x="707" y="20"/>
                  <a:pt x="715" y="13"/>
                </a:cubicBezTo>
                <a:cubicBezTo>
                  <a:pt x="723" y="6"/>
                  <a:pt x="736" y="0"/>
                  <a:pt x="743" y="5"/>
                </a:cubicBezTo>
                <a:cubicBezTo>
                  <a:pt x="750" y="10"/>
                  <a:pt x="748" y="35"/>
                  <a:pt x="755" y="41"/>
                </a:cubicBezTo>
                <a:cubicBezTo>
                  <a:pt x="762" y="47"/>
                  <a:pt x="776" y="44"/>
                  <a:pt x="787" y="41"/>
                </a:cubicBezTo>
                <a:cubicBezTo>
                  <a:pt x="798" y="38"/>
                  <a:pt x="810" y="24"/>
                  <a:pt x="819" y="25"/>
                </a:cubicBezTo>
                <a:cubicBezTo>
                  <a:pt x="828" y="26"/>
                  <a:pt x="840" y="37"/>
                  <a:pt x="843" y="45"/>
                </a:cubicBezTo>
                <a:cubicBezTo>
                  <a:pt x="846" y="53"/>
                  <a:pt x="838" y="64"/>
                  <a:pt x="839" y="73"/>
                </a:cubicBezTo>
                <a:cubicBezTo>
                  <a:pt x="840" y="82"/>
                  <a:pt x="837" y="96"/>
                  <a:pt x="847" y="97"/>
                </a:cubicBezTo>
                <a:cubicBezTo>
                  <a:pt x="857" y="98"/>
                  <a:pt x="885" y="80"/>
                  <a:pt x="899" y="77"/>
                </a:cubicBezTo>
                <a:cubicBezTo>
                  <a:pt x="913" y="74"/>
                  <a:pt x="926" y="74"/>
                  <a:pt x="931" y="81"/>
                </a:cubicBezTo>
                <a:cubicBezTo>
                  <a:pt x="936" y="88"/>
                  <a:pt x="934" y="108"/>
                  <a:pt x="931" y="117"/>
                </a:cubicBezTo>
                <a:cubicBezTo>
                  <a:pt x="928" y="126"/>
                  <a:pt x="912" y="132"/>
                  <a:pt x="915" y="137"/>
                </a:cubicBezTo>
                <a:cubicBezTo>
                  <a:pt x="918" y="142"/>
                  <a:pt x="938" y="149"/>
                  <a:pt x="951" y="149"/>
                </a:cubicBezTo>
                <a:cubicBezTo>
                  <a:pt x="964" y="149"/>
                  <a:pt x="982" y="131"/>
                  <a:pt x="991" y="137"/>
                </a:cubicBezTo>
                <a:cubicBezTo>
                  <a:pt x="1000" y="143"/>
                  <a:pt x="1002" y="168"/>
                  <a:pt x="1003" y="185"/>
                </a:cubicBezTo>
                <a:cubicBezTo>
                  <a:pt x="1004" y="202"/>
                  <a:pt x="992" y="227"/>
                  <a:pt x="995" y="241"/>
                </a:cubicBezTo>
                <a:cubicBezTo>
                  <a:pt x="998" y="255"/>
                  <a:pt x="1014" y="256"/>
                  <a:pt x="1023" y="269"/>
                </a:cubicBezTo>
                <a:cubicBezTo>
                  <a:pt x="1032" y="282"/>
                  <a:pt x="1047" y="305"/>
                  <a:pt x="1051" y="317"/>
                </a:cubicBezTo>
                <a:cubicBezTo>
                  <a:pt x="1055" y="329"/>
                  <a:pt x="1042" y="332"/>
                  <a:pt x="1047" y="341"/>
                </a:cubicBezTo>
                <a:cubicBezTo>
                  <a:pt x="1052" y="350"/>
                  <a:pt x="1065" y="359"/>
                  <a:pt x="1079" y="369"/>
                </a:cubicBezTo>
                <a:cubicBezTo>
                  <a:pt x="1093" y="379"/>
                  <a:pt x="1122" y="391"/>
                  <a:pt x="1131" y="401"/>
                </a:cubicBezTo>
                <a:cubicBezTo>
                  <a:pt x="1140" y="411"/>
                  <a:pt x="1127" y="414"/>
                  <a:pt x="1131" y="429"/>
                </a:cubicBezTo>
                <a:cubicBezTo>
                  <a:pt x="1135" y="444"/>
                  <a:pt x="1143" y="482"/>
                  <a:pt x="1155" y="493"/>
                </a:cubicBezTo>
                <a:cubicBezTo>
                  <a:pt x="1167" y="504"/>
                  <a:pt x="1189" y="485"/>
                  <a:pt x="1203" y="493"/>
                </a:cubicBezTo>
                <a:cubicBezTo>
                  <a:pt x="1217" y="501"/>
                  <a:pt x="1232" y="520"/>
                  <a:pt x="1239" y="541"/>
                </a:cubicBezTo>
                <a:cubicBezTo>
                  <a:pt x="1246" y="562"/>
                  <a:pt x="1238" y="602"/>
                  <a:pt x="1243" y="621"/>
                </a:cubicBezTo>
                <a:cubicBezTo>
                  <a:pt x="1248" y="640"/>
                  <a:pt x="1267" y="641"/>
                  <a:pt x="1271" y="653"/>
                </a:cubicBezTo>
                <a:cubicBezTo>
                  <a:pt x="1275" y="665"/>
                  <a:pt x="1270" y="680"/>
                  <a:pt x="1267" y="693"/>
                </a:cubicBezTo>
                <a:cubicBezTo>
                  <a:pt x="1264" y="706"/>
                  <a:pt x="1264" y="721"/>
                  <a:pt x="1255" y="729"/>
                </a:cubicBezTo>
                <a:cubicBezTo>
                  <a:pt x="1246" y="737"/>
                  <a:pt x="1239" y="739"/>
                  <a:pt x="1215" y="741"/>
                </a:cubicBezTo>
                <a:cubicBezTo>
                  <a:pt x="1191" y="743"/>
                  <a:pt x="1284" y="741"/>
                  <a:pt x="1111" y="741"/>
                </a:cubicBezTo>
                <a:cubicBezTo>
                  <a:pt x="938" y="741"/>
                  <a:pt x="350" y="742"/>
                  <a:pt x="175" y="741"/>
                </a:cubicBezTo>
                <a:cubicBezTo>
                  <a:pt x="0" y="740"/>
                  <a:pt x="78" y="754"/>
                  <a:pt x="59" y="737"/>
                </a:cubicBezTo>
                <a:cubicBezTo>
                  <a:pt x="40" y="720"/>
                  <a:pt x="61" y="673"/>
                  <a:pt x="59" y="641"/>
                </a:cubicBezTo>
                <a:cubicBezTo>
                  <a:pt x="57" y="609"/>
                  <a:pt x="51" y="580"/>
                  <a:pt x="47" y="545"/>
                </a:cubicBezTo>
                <a:cubicBezTo>
                  <a:pt x="43" y="510"/>
                  <a:pt x="37" y="464"/>
                  <a:pt x="39" y="441"/>
                </a:cubicBezTo>
                <a:close/>
              </a:path>
            </a:pathLst>
          </a:custGeom>
          <a:blipFill dpi="0" rotWithShape="0">
            <a:blip r:embed="rId4" cstate="print"/>
            <a:srcRect/>
            <a:tile tx="0" ty="0" sx="100000" sy="100000" flip="none" algn="tl"/>
          </a:blipFill>
          <a:ln w="12700" cap="flat" cmpd="sng">
            <a:noFill/>
            <a:prstDash val="solid"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16388" name="Freeform 4" descr="Granite"/>
          <p:cNvSpPr>
            <a:spLocks/>
          </p:cNvSpPr>
          <p:nvPr/>
        </p:nvSpPr>
        <p:spPr bwMode="auto">
          <a:xfrm>
            <a:off x="3230563" y="5653088"/>
            <a:ext cx="1047750" cy="444500"/>
          </a:xfrm>
          <a:custGeom>
            <a:avLst/>
            <a:gdLst>
              <a:gd name="T0" fmla="*/ 2147483647 w 659"/>
              <a:gd name="T1" fmla="*/ 2147483647 h 352"/>
              <a:gd name="T2" fmla="*/ 2147483647 w 659"/>
              <a:gd name="T3" fmla="*/ 2147483647 h 352"/>
              <a:gd name="T4" fmla="*/ 2147483647 w 659"/>
              <a:gd name="T5" fmla="*/ 2147483647 h 352"/>
              <a:gd name="T6" fmla="*/ 2147483647 w 659"/>
              <a:gd name="T7" fmla="*/ 2147483647 h 352"/>
              <a:gd name="T8" fmla="*/ 2147483647 w 659"/>
              <a:gd name="T9" fmla="*/ 2147483647 h 352"/>
              <a:gd name="T10" fmla="*/ 2147483647 w 659"/>
              <a:gd name="T11" fmla="*/ 2147483647 h 352"/>
              <a:gd name="T12" fmla="*/ 2147483647 w 659"/>
              <a:gd name="T13" fmla="*/ 2147483647 h 352"/>
              <a:gd name="T14" fmla="*/ 2147483647 w 659"/>
              <a:gd name="T15" fmla="*/ 2147483647 h 352"/>
              <a:gd name="T16" fmla="*/ 2147483647 w 659"/>
              <a:gd name="T17" fmla="*/ 2147483647 h 352"/>
              <a:gd name="T18" fmla="*/ 2147483647 w 659"/>
              <a:gd name="T19" fmla="*/ 2147483647 h 352"/>
              <a:gd name="T20" fmla="*/ 2147483647 w 659"/>
              <a:gd name="T21" fmla="*/ 2147483647 h 352"/>
              <a:gd name="T22" fmla="*/ 2147483647 w 659"/>
              <a:gd name="T23" fmla="*/ 2147483647 h 352"/>
              <a:gd name="T24" fmla="*/ 2147483647 w 659"/>
              <a:gd name="T25" fmla="*/ 2147483647 h 352"/>
              <a:gd name="T26" fmla="*/ 2147483647 w 659"/>
              <a:gd name="T27" fmla="*/ 2147483647 h 352"/>
              <a:gd name="T28" fmla="*/ 2147483647 w 659"/>
              <a:gd name="T29" fmla="*/ 2147483647 h 352"/>
              <a:gd name="T30" fmla="*/ 2147483647 w 659"/>
              <a:gd name="T31" fmla="*/ 2147483647 h 352"/>
              <a:gd name="T32" fmla="*/ 2147483647 w 659"/>
              <a:gd name="T33" fmla="*/ 2147483647 h 352"/>
              <a:gd name="T34" fmla="*/ 2147483647 w 659"/>
              <a:gd name="T35" fmla="*/ 2147483647 h 352"/>
              <a:gd name="T36" fmla="*/ 2147483647 w 659"/>
              <a:gd name="T37" fmla="*/ 2147483647 h 352"/>
              <a:gd name="T38" fmla="*/ 2147483647 w 659"/>
              <a:gd name="T39" fmla="*/ 2147483647 h 352"/>
              <a:gd name="T40" fmla="*/ 2147483647 w 659"/>
              <a:gd name="T41" fmla="*/ 2147483647 h 352"/>
              <a:gd name="T42" fmla="*/ 2147483647 w 659"/>
              <a:gd name="T43" fmla="*/ 2147483647 h 352"/>
              <a:gd name="T44" fmla="*/ 2147483647 w 659"/>
              <a:gd name="T45" fmla="*/ 2147483647 h 352"/>
              <a:gd name="T46" fmla="*/ 2147483647 w 659"/>
              <a:gd name="T47" fmla="*/ 2147483647 h 352"/>
              <a:gd name="T48" fmla="*/ 2147483647 w 659"/>
              <a:gd name="T49" fmla="*/ 2147483647 h 352"/>
              <a:gd name="T50" fmla="*/ 2147483647 w 659"/>
              <a:gd name="T51" fmla="*/ 2147483647 h 352"/>
              <a:gd name="T52" fmla="*/ 2147483647 w 659"/>
              <a:gd name="T53" fmla="*/ 2147483647 h 352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659"/>
              <a:gd name="T82" fmla="*/ 0 h 352"/>
              <a:gd name="T83" fmla="*/ 659 w 659"/>
              <a:gd name="T84" fmla="*/ 352 h 352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659" h="352">
                <a:moveTo>
                  <a:pt x="41" y="331"/>
                </a:moveTo>
                <a:cubicBezTo>
                  <a:pt x="0" y="312"/>
                  <a:pt x="55" y="252"/>
                  <a:pt x="57" y="215"/>
                </a:cubicBezTo>
                <a:cubicBezTo>
                  <a:pt x="59" y="178"/>
                  <a:pt x="54" y="138"/>
                  <a:pt x="53" y="107"/>
                </a:cubicBezTo>
                <a:cubicBezTo>
                  <a:pt x="52" y="76"/>
                  <a:pt x="49" y="42"/>
                  <a:pt x="53" y="27"/>
                </a:cubicBezTo>
                <a:cubicBezTo>
                  <a:pt x="57" y="12"/>
                  <a:pt x="69" y="18"/>
                  <a:pt x="77" y="19"/>
                </a:cubicBezTo>
                <a:cubicBezTo>
                  <a:pt x="85" y="20"/>
                  <a:pt x="94" y="22"/>
                  <a:pt x="101" y="31"/>
                </a:cubicBezTo>
                <a:cubicBezTo>
                  <a:pt x="108" y="40"/>
                  <a:pt x="114" y="62"/>
                  <a:pt x="121" y="75"/>
                </a:cubicBezTo>
                <a:cubicBezTo>
                  <a:pt x="128" y="88"/>
                  <a:pt x="136" y="102"/>
                  <a:pt x="145" y="107"/>
                </a:cubicBezTo>
                <a:cubicBezTo>
                  <a:pt x="154" y="112"/>
                  <a:pt x="158" y="116"/>
                  <a:pt x="173" y="107"/>
                </a:cubicBezTo>
                <a:cubicBezTo>
                  <a:pt x="188" y="98"/>
                  <a:pt x="222" y="72"/>
                  <a:pt x="237" y="55"/>
                </a:cubicBezTo>
                <a:cubicBezTo>
                  <a:pt x="252" y="38"/>
                  <a:pt x="254" y="14"/>
                  <a:pt x="265" y="7"/>
                </a:cubicBezTo>
                <a:cubicBezTo>
                  <a:pt x="276" y="0"/>
                  <a:pt x="294" y="6"/>
                  <a:pt x="305" y="15"/>
                </a:cubicBezTo>
                <a:cubicBezTo>
                  <a:pt x="316" y="24"/>
                  <a:pt x="321" y="47"/>
                  <a:pt x="329" y="59"/>
                </a:cubicBezTo>
                <a:cubicBezTo>
                  <a:pt x="337" y="71"/>
                  <a:pt x="341" y="84"/>
                  <a:pt x="353" y="87"/>
                </a:cubicBezTo>
                <a:cubicBezTo>
                  <a:pt x="365" y="90"/>
                  <a:pt x="388" y="84"/>
                  <a:pt x="401" y="79"/>
                </a:cubicBezTo>
                <a:cubicBezTo>
                  <a:pt x="414" y="74"/>
                  <a:pt x="418" y="62"/>
                  <a:pt x="429" y="55"/>
                </a:cubicBezTo>
                <a:cubicBezTo>
                  <a:pt x="440" y="48"/>
                  <a:pt x="457" y="43"/>
                  <a:pt x="469" y="39"/>
                </a:cubicBezTo>
                <a:cubicBezTo>
                  <a:pt x="481" y="35"/>
                  <a:pt x="488" y="32"/>
                  <a:pt x="501" y="31"/>
                </a:cubicBezTo>
                <a:cubicBezTo>
                  <a:pt x="514" y="30"/>
                  <a:pt x="533" y="28"/>
                  <a:pt x="545" y="35"/>
                </a:cubicBezTo>
                <a:cubicBezTo>
                  <a:pt x="557" y="42"/>
                  <a:pt x="564" y="54"/>
                  <a:pt x="573" y="75"/>
                </a:cubicBezTo>
                <a:cubicBezTo>
                  <a:pt x="582" y="96"/>
                  <a:pt x="593" y="134"/>
                  <a:pt x="601" y="163"/>
                </a:cubicBezTo>
                <a:cubicBezTo>
                  <a:pt x="609" y="192"/>
                  <a:pt x="614" y="222"/>
                  <a:pt x="621" y="251"/>
                </a:cubicBezTo>
                <a:cubicBezTo>
                  <a:pt x="628" y="280"/>
                  <a:pt x="659" y="326"/>
                  <a:pt x="645" y="339"/>
                </a:cubicBezTo>
                <a:cubicBezTo>
                  <a:pt x="631" y="352"/>
                  <a:pt x="566" y="329"/>
                  <a:pt x="537" y="327"/>
                </a:cubicBezTo>
                <a:cubicBezTo>
                  <a:pt x="508" y="325"/>
                  <a:pt x="508" y="327"/>
                  <a:pt x="469" y="327"/>
                </a:cubicBezTo>
                <a:cubicBezTo>
                  <a:pt x="430" y="327"/>
                  <a:pt x="378" y="326"/>
                  <a:pt x="305" y="327"/>
                </a:cubicBezTo>
                <a:cubicBezTo>
                  <a:pt x="232" y="328"/>
                  <a:pt x="82" y="350"/>
                  <a:pt x="41" y="331"/>
                </a:cubicBezTo>
                <a:close/>
              </a:path>
            </a:pathLst>
          </a:custGeom>
          <a:blipFill dpi="0" rotWithShape="0">
            <a:blip r:embed="rId5" cstate="print"/>
            <a:srcRect/>
            <a:tile tx="0" ty="0" sx="100000" sy="100000" flip="none" algn="tl"/>
          </a:blipFill>
          <a:ln w="12700" cap="flat" cmpd="sng">
            <a:solidFill>
              <a:srgbClr val="4D4D4D"/>
            </a:solidFill>
            <a:prstDash val="solid"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tr-TR"/>
          </a:p>
        </p:txBody>
      </p:sp>
      <p:grpSp>
        <p:nvGrpSpPr>
          <p:cNvPr id="16389" name="Group 5"/>
          <p:cNvGrpSpPr>
            <a:grpSpLocks/>
          </p:cNvGrpSpPr>
          <p:nvPr/>
        </p:nvGrpSpPr>
        <p:grpSpPr bwMode="auto">
          <a:xfrm>
            <a:off x="2698750" y="5262563"/>
            <a:ext cx="239713" cy="849312"/>
            <a:chOff x="950" y="3324"/>
            <a:chExt cx="128" cy="816"/>
          </a:xfrm>
        </p:grpSpPr>
        <p:sp>
          <p:nvSpPr>
            <p:cNvPr id="16586" name="Rectangle 6" descr="Oak"/>
            <p:cNvSpPr>
              <a:spLocks noChangeArrowheads="1"/>
            </p:cNvSpPr>
            <p:nvPr/>
          </p:nvSpPr>
          <p:spPr bwMode="auto">
            <a:xfrm>
              <a:off x="1010" y="3600"/>
              <a:ext cx="61" cy="538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 anchor="ctr"/>
            <a:lstStyle/>
            <a:p>
              <a:endParaRPr lang="tr-TR"/>
            </a:p>
          </p:txBody>
        </p:sp>
        <p:sp>
          <p:nvSpPr>
            <p:cNvPr id="16587" name="Rectangle 7" descr="Oak"/>
            <p:cNvSpPr>
              <a:spLocks noChangeArrowheads="1"/>
            </p:cNvSpPr>
            <p:nvPr/>
          </p:nvSpPr>
          <p:spPr bwMode="auto">
            <a:xfrm>
              <a:off x="950" y="3324"/>
              <a:ext cx="47" cy="814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 anchor="ctr"/>
            <a:lstStyle/>
            <a:p>
              <a:endParaRPr lang="tr-TR"/>
            </a:p>
          </p:txBody>
        </p:sp>
        <p:sp>
          <p:nvSpPr>
            <p:cNvPr id="16588" name="Rectangle 8" descr="Oak"/>
            <p:cNvSpPr>
              <a:spLocks noChangeArrowheads="1"/>
            </p:cNvSpPr>
            <p:nvPr/>
          </p:nvSpPr>
          <p:spPr bwMode="auto">
            <a:xfrm>
              <a:off x="972" y="3386"/>
              <a:ext cx="47" cy="752"/>
            </a:xfrm>
            <a:prstGeom prst="rect">
              <a:avLst/>
            </a:prstGeom>
            <a:blipFill dpi="0" rotWithShape="0">
              <a:blip r:embed="rId6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 anchor="ctr"/>
            <a:lstStyle/>
            <a:p>
              <a:endParaRPr lang="tr-TR"/>
            </a:p>
          </p:txBody>
        </p:sp>
        <p:sp>
          <p:nvSpPr>
            <p:cNvPr id="16589" name="Freeform 9" descr="Oak"/>
            <p:cNvSpPr>
              <a:spLocks/>
            </p:cNvSpPr>
            <p:nvPr/>
          </p:nvSpPr>
          <p:spPr bwMode="auto">
            <a:xfrm>
              <a:off x="990" y="3324"/>
              <a:ext cx="88" cy="816"/>
            </a:xfrm>
            <a:custGeom>
              <a:avLst/>
              <a:gdLst>
                <a:gd name="T0" fmla="*/ 0 w 88"/>
                <a:gd name="T1" fmla="*/ 0 h 816"/>
                <a:gd name="T2" fmla="*/ 36 w 88"/>
                <a:gd name="T3" fmla="*/ 84 h 816"/>
                <a:gd name="T4" fmla="*/ 60 w 88"/>
                <a:gd name="T5" fmla="*/ 180 h 816"/>
                <a:gd name="T6" fmla="*/ 84 w 88"/>
                <a:gd name="T7" fmla="*/ 348 h 816"/>
                <a:gd name="T8" fmla="*/ 84 w 88"/>
                <a:gd name="T9" fmla="*/ 492 h 816"/>
                <a:gd name="T10" fmla="*/ 84 w 88"/>
                <a:gd name="T11" fmla="*/ 648 h 816"/>
                <a:gd name="T12" fmla="*/ 84 w 88"/>
                <a:gd name="T13" fmla="*/ 816 h 8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88"/>
                <a:gd name="T22" fmla="*/ 0 h 816"/>
                <a:gd name="T23" fmla="*/ 88 w 88"/>
                <a:gd name="T24" fmla="*/ 816 h 81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88" h="816">
                  <a:moveTo>
                    <a:pt x="0" y="0"/>
                  </a:moveTo>
                  <a:cubicBezTo>
                    <a:pt x="13" y="27"/>
                    <a:pt x="26" y="54"/>
                    <a:pt x="36" y="84"/>
                  </a:cubicBezTo>
                  <a:cubicBezTo>
                    <a:pt x="46" y="114"/>
                    <a:pt x="52" y="136"/>
                    <a:pt x="60" y="180"/>
                  </a:cubicBezTo>
                  <a:cubicBezTo>
                    <a:pt x="68" y="224"/>
                    <a:pt x="80" y="296"/>
                    <a:pt x="84" y="348"/>
                  </a:cubicBezTo>
                  <a:cubicBezTo>
                    <a:pt x="88" y="400"/>
                    <a:pt x="84" y="442"/>
                    <a:pt x="84" y="492"/>
                  </a:cubicBezTo>
                  <a:cubicBezTo>
                    <a:pt x="84" y="542"/>
                    <a:pt x="84" y="594"/>
                    <a:pt x="84" y="648"/>
                  </a:cubicBezTo>
                  <a:cubicBezTo>
                    <a:pt x="84" y="702"/>
                    <a:pt x="84" y="788"/>
                    <a:pt x="84" y="816"/>
                  </a:cubicBezTo>
                </a:path>
              </a:pathLst>
            </a:custGeom>
            <a:blipFill dpi="0" rotWithShape="0">
              <a:blip r:embed="rId6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wrap="none" lIns="92075" tIns="46038" rIns="92075" bIns="46038" anchor="ctr"/>
            <a:lstStyle/>
            <a:p>
              <a:endParaRPr lang="tr-TR"/>
            </a:p>
          </p:txBody>
        </p:sp>
      </p:grpSp>
      <p:sp>
        <p:nvSpPr>
          <p:cNvPr id="44042" name="Freeform 10"/>
          <p:cNvSpPr>
            <a:spLocks/>
          </p:cNvSpPr>
          <p:nvPr/>
        </p:nvSpPr>
        <p:spPr bwMode="auto">
          <a:xfrm>
            <a:off x="1554163" y="528638"/>
            <a:ext cx="1955800" cy="4579937"/>
          </a:xfrm>
          <a:custGeom>
            <a:avLst/>
            <a:gdLst/>
            <a:ahLst/>
            <a:cxnLst>
              <a:cxn ang="0">
                <a:pos x="0" y="519"/>
              </a:cxn>
              <a:cxn ang="0">
                <a:pos x="144" y="487"/>
              </a:cxn>
              <a:cxn ang="0">
                <a:pos x="240" y="423"/>
              </a:cxn>
              <a:cxn ang="0">
                <a:pos x="360" y="343"/>
              </a:cxn>
              <a:cxn ang="0">
                <a:pos x="488" y="159"/>
              </a:cxn>
              <a:cxn ang="0">
                <a:pos x="520" y="23"/>
              </a:cxn>
              <a:cxn ang="0">
                <a:pos x="600" y="23"/>
              </a:cxn>
              <a:cxn ang="0">
                <a:pos x="680" y="119"/>
              </a:cxn>
              <a:cxn ang="0">
                <a:pos x="840" y="295"/>
              </a:cxn>
              <a:cxn ang="0">
                <a:pos x="984" y="487"/>
              </a:cxn>
              <a:cxn ang="0">
                <a:pos x="1152" y="831"/>
              </a:cxn>
              <a:cxn ang="0">
                <a:pos x="1240" y="1287"/>
              </a:cxn>
              <a:cxn ang="0">
                <a:pos x="1240" y="1687"/>
              </a:cxn>
              <a:cxn ang="0">
                <a:pos x="1128" y="2151"/>
              </a:cxn>
              <a:cxn ang="0">
                <a:pos x="984" y="2415"/>
              </a:cxn>
              <a:cxn ang="0">
                <a:pos x="816" y="2559"/>
              </a:cxn>
              <a:cxn ang="0">
                <a:pos x="760" y="2583"/>
              </a:cxn>
              <a:cxn ang="0">
                <a:pos x="0" y="2583"/>
              </a:cxn>
            </a:cxnLst>
            <a:rect l="0" t="0" r="r" b="b"/>
            <a:pathLst>
              <a:path w="1259" h="2587">
                <a:moveTo>
                  <a:pt x="0" y="519"/>
                </a:moveTo>
                <a:cubicBezTo>
                  <a:pt x="52" y="511"/>
                  <a:pt x="104" y="503"/>
                  <a:pt x="144" y="487"/>
                </a:cubicBezTo>
                <a:cubicBezTo>
                  <a:pt x="184" y="471"/>
                  <a:pt x="204" y="447"/>
                  <a:pt x="240" y="423"/>
                </a:cubicBezTo>
                <a:cubicBezTo>
                  <a:pt x="276" y="399"/>
                  <a:pt x="319" y="387"/>
                  <a:pt x="360" y="343"/>
                </a:cubicBezTo>
                <a:cubicBezTo>
                  <a:pt x="401" y="299"/>
                  <a:pt x="461" y="212"/>
                  <a:pt x="488" y="159"/>
                </a:cubicBezTo>
                <a:cubicBezTo>
                  <a:pt x="515" y="106"/>
                  <a:pt x="501" y="46"/>
                  <a:pt x="520" y="23"/>
                </a:cubicBezTo>
                <a:cubicBezTo>
                  <a:pt x="539" y="0"/>
                  <a:pt x="574" y="7"/>
                  <a:pt x="600" y="23"/>
                </a:cubicBezTo>
                <a:cubicBezTo>
                  <a:pt x="626" y="39"/>
                  <a:pt x="640" y="74"/>
                  <a:pt x="680" y="119"/>
                </a:cubicBezTo>
                <a:cubicBezTo>
                  <a:pt x="720" y="164"/>
                  <a:pt x="789" y="234"/>
                  <a:pt x="840" y="295"/>
                </a:cubicBezTo>
                <a:cubicBezTo>
                  <a:pt x="891" y="356"/>
                  <a:pt x="932" y="398"/>
                  <a:pt x="984" y="487"/>
                </a:cubicBezTo>
                <a:cubicBezTo>
                  <a:pt x="1036" y="576"/>
                  <a:pt x="1109" y="698"/>
                  <a:pt x="1152" y="831"/>
                </a:cubicBezTo>
                <a:cubicBezTo>
                  <a:pt x="1195" y="964"/>
                  <a:pt x="1225" y="1144"/>
                  <a:pt x="1240" y="1287"/>
                </a:cubicBezTo>
                <a:cubicBezTo>
                  <a:pt x="1255" y="1430"/>
                  <a:pt x="1259" y="1543"/>
                  <a:pt x="1240" y="1687"/>
                </a:cubicBezTo>
                <a:cubicBezTo>
                  <a:pt x="1221" y="1831"/>
                  <a:pt x="1171" y="2030"/>
                  <a:pt x="1128" y="2151"/>
                </a:cubicBezTo>
                <a:cubicBezTo>
                  <a:pt x="1085" y="2272"/>
                  <a:pt x="1036" y="2347"/>
                  <a:pt x="984" y="2415"/>
                </a:cubicBezTo>
                <a:cubicBezTo>
                  <a:pt x="932" y="2483"/>
                  <a:pt x="853" y="2531"/>
                  <a:pt x="816" y="2559"/>
                </a:cubicBezTo>
                <a:cubicBezTo>
                  <a:pt x="779" y="2587"/>
                  <a:pt x="896" y="2579"/>
                  <a:pt x="760" y="2583"/>
                </a:cubicBezTo>
                <a:cubicBezTo>
                  <a:pt x="624" y="2587"/>
                  <a:pt x="312" y="2585"/>
                  <a:pt x="0" y="2583"/>
                </a:cubicBezTo>
              </a:path>
            </a:pathLst>
          </a:custGeom>
          <a:gradFill rotWithShape="0">
            <a:gsLst>
              <a:gs pos="0">
                <a:schemeClr val="bg2"/>
              </a:gs>
              <a:gs pos="50000">
                <a:srgbClr val="FFFFFF"/>
              </a:gs>
              <a:gs pos="100000">
                <a:schemeClr val="bg2"/>
              </a:gs>
            </a:gsLst>
            <a:lin ang="2700000" scaled="1"/>
          </a:gradFill>
          <a:ln w="12700" cap="flat" cmpd="sng">
            <a:noFill/>
            <a:prstDash val="solid"/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tr-TR"/>
          </a:p>
        </p:txBody>
      </p:sp>
      <p:grpSp>
        <p:nvGrpSpPr>
          <p:cNvPr id="16391" name="Group 11"/>
          <p:cNvGrpSpPr>
            <a:grpSpLocks/>
          </p:cNvGrpSpPr>
          <p:nvPr/>
        </p:nvGrpSpPr>
        <p:grpSpPr bwMode="auto">
          <a:xfrm>
            <a:off x="1592263" y="1058863"/>
            <a:ext cx="1303337" cy="5065712"/>
            <a:chOff x="339" y="394"/>
            <a:chExt cx="897" cy="3763"/>
          </a:xfrm>
        </p:grpSpPr>
        <p:sp>
          <p:nvSpPr>
            <p:cNvPr id="16584" name="Freeform 12"/>
            <p:cNvSpPr>
              <a:spLocks/>
            </p:cNvSpPr>
            <p:nvPr/>
          </p:nvSpPr>
          <p:spPr bwMode="auto">
            <a:xfrm>
              <a:off x="339" y="394"/>
              <a:ext cx="897" cy="3763"/>
            </a:xfrm>
            <a:custGeom>
              <a:avLst/>
              <a:gdLst>
                <a:gd name="T0" fmla="*/ 0 w 923"/>
                <a:gd name="T1" fmla="*/ 1292 h 2799"/>
                <a:gd name="T2" fmla="*/ 207 w 923"/>
                <a:gd name="T3" fmla="*/ 875 h 2799"/>
                <a:gd name="T4" fmla="*/ 293 w 923"/>
                <a:gd name="T5" fmla="*/ 562 h 2799"/>
                <a:gd name="T6" fmla="*/ 428 w 923"/>
                <a:gd name="T7" fmla="*/ 12 h 2799"/>
                <a:gd name="T8" fmla="*/ 550 w 923"/>
                <a:gd name="T9" fmla="*/ 484 h 2799"/>
                <a:gd name="T10" fmla="*/ 700 w 923"/>
                <a:gd name="T11" fmla="*/ 1347 h 2799"/>
                <a:gd name="T12" fmla="*/ 785 w 923"/>
                <a:gd name="T13" fmla="*/ 2236 h 2799"/>
                <a:gd name="T14" fmla="*/ 821 w 923"/>
                <a:gd name="T15" fmla="*/ 3096 h 2799"/>
                <a:gd name="T16" fmla="*/ 799 w 923"/>
                <a:gd name="T17" fmla="*/ 4142 h 2799"/>
                <a:gd name="T18" fmla="*/ 728 w 923"/>
                <a:gd name="T19" fmla="*/ 5370 h 2799"/>
                <a:gd name="T20" fmla="*/ 656 w 923"/>
                <a:gd name="T21" fmla="*/ 6364 h 2799"/>
                <a:gd name="T22" fmla="*/ 642 w 923"/>
                <a:gd name="T23" fmla="*/ 6676 h 2799"/>
                <a:gd name="T24" fmla="*/ 628 w 923"/>
                <a:gd name="T25" fmla="*/ 7671 h 2799"/>
                <a:gd name="T26" fmla="*/ 614 w 923"/>
                <a:gd name="T27" fmla="*/ 8899 h 2799"/>
                <a:gd name="T28" fmla="*/ 628 w 923"/>
                <a:gd name="T29" fmla="*/ 9135 h 279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23"/>
                <a:gd name="T46" fmla="*/ 0 h 2799"/>
                <a:gd name="T47" fmla="*/ 923 w 923"/>
                <a:gd name="T48" fmla="*/ 2799 h 279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23" h="2799">
                  <a:moveTo>
                    <a:pt x="0" y="396"/>
                  </a:moveTo>
                  <a:cubicBezTo>
                    <a:pt x="88" y="350"/>
                    <a:pt x="177" y="305"/>
                    <a:pt x="232" y="268"/>
                  </a:cubicBezTo>
                  <a:cubicBezTo>
                    <a:pt x="287" y="231"/>
                    <a:pt x="287" y="216"/>
                    <a:pt x="328" y="172"/>
                  </a:cubicBezTo>
                  <a:cubicBezTo>
                    <a:pt x="369" y="128"/>
                    <a:pt x="432" y="8"/>
                    <a:pt x="480" y="4"/>
                  </a:cubicBezTo>
                  <a:cubicBezTo>
                    <a:pt x="528" y="0"/>
                    <a:pt x="565" y="80"/>
                    <a:pt x="616" y="148"/>
                  </a:cubicBezTo>
                  <a:cubicBezTo>
                    <a:pt x="667" y="216"/>
                    <a:pt x="740" y="323"/>
                    <a:pt x="784" y="412"/>
                  </a:cubicBezTo>
                  <a:cubicBezTo>
                    <a:pt x="828" y="501"/>
                    <a:pt x="857" y="595"/>
                    <a:pt x="880" y="684"/>
                  </a:cubicBezTo>
                  <a:cubicBezTo>
                    <a:pt x="903" y="773"/>
                    <a:pt x="917" y="851"/>
                    <a:pt x="920" y="948"/>
                  </a:cubicBezTo>
                  <a:cubicBezTo>
                    <a:pt x="923" y="1045"/>
                    <a:pt x="913" y="1152"/>
                    <a:pt x="896" y="1268"/>
                  </a:cubicBezTo>
                  <a:cubicBezTo>
                    <a:pt x="879" y="1384"/>
                    <a:pt x="843" y="1531"/>
                    <a:pt x="816" y="1644"/>
                  </a:cubicBezTo>
                  <a:cubicBezTo>
                    <a:pt x="789" y="1757"/>
                    <a:pt x="752" y="1881"/>
                    <a:pt x="736" y="1948"/>
                  </a:cubicBezTo>
                  <a:cubicBezTo>
                    <a:pt x="720" y="2015"/>
                    <a:pt x="725" y="1977"/>
                    <a:pt x="720" y="2044"/>
                  </a:cubicBezTo>
                  <a:cubicBezTo>
                    <a:pt x="715" y="2111"/>
                    <a:pt x="709" y="2235"/>
                    <a:pt x="704" y="2348"/>
                  </a:cubicBezTo>
                  <a:cubicBezTo>
                    <a:pt x="699" y="2461"/>
                    <a:pt x="688" y="2649"/>
                    <a:pt x="688" y="2724"/>
                  </a:cubicBezTo>
                  <a:cubicBezTo>
                    <a:pt x="688" y="2799"/>
                    <a:pt x="701" y="2784"/>
                    <a:pt x="704" y="2796"/>
                  </a:cubicBezTo>
                </a:path>
              </a:pathLst>
            </a:custGeom>
            <a:gradFill rotWithShape="0">
              <a:gsLst>
                <a:gs pos="0">
                  <a:srgbClr val="FFFFFF"/>
                </a:gs>
                <a:gs pos="50000">
                  <a:srgbClr val="FFFFCC"/>
                </a:gs>
                <a:gs pos="100000">
                  <a:srgbClr val="FFFFFF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wrap="none" lIns="92075" tIns="46038" rIns="92075" bIns="46038" anchor="ctr"/>
            <a:lstStyle/>
            <a:p>
              <a:endParaRPr lang="tr-TR"/>
            </a:p>
          </p:txBody>
        </p:sp>
        <p:sp>
          <p:nvSpPr>
            <p:cNvPr id="16585" name="Rectangle 13"/>
            <p:cNvSpPr>
              <a:spLocks noChangeArrowheads="1"/>
            </p:cNvSpPr>
            <p:nvPr/>
          </p:nvSpPr>
          <p:spPr bwMode="auto">
            <a:xfrm>
              <a:off x="552" y="997"/>
              <a:ext cx="535" cy="315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FFFFCC"/>
                </a:gs>
                <a:gs pos="100000">
                  <a:srgbClr val="FFFFFF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 anchor="ctr"/>
            <a:lstStyle/>
            <a:p>
              <a:endParaRPr lang="tr-TR"/>
            </a:p>
          </p:txBody>
        </p:sp>
      </p:grpSp>
      <p:sp>
        <p:nvSpPr>
          <p:cNvPr id="16392" name="Rectangle 14"/>
          <p:cNvSpPr>
            <a:spLocks noChangeArrowheads="1"/>
          </p:cNvSpPr>
          <p:nvPr/>
        </p:nvSpPr>
        <p:spPr bwMode="auto">
          <a:xfrm>
            <a:off x="1676400" y="6019800"/>
            <a:ext cx="3505200" cy="3000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grpSp>
        <p:nvGrpSpPr>
          <p:cNvPr id="16393" name="Group 15"/>
          <p:cNvGrpSpPr>
            <a:grpSpLocks/>
          </p:cNvGrpSpPr>
          <p:nvPr/>
        </p:nvGrpSpPr>
        <p:grpSpPr bwMode="auto">
          <a:xfrm>
            <a:off x="2871788" y="2292350"/>
            <a:ext cx="952500" cy="2652713"/>
            <a:chOff x="1245" y="1804"/>
            <a:chExt cx="600" cy="1671"/>
          </a:xfrm>
        </p:grpSpPr>
        <p:grpSp>
          <p:nvGrpSpPr>
            <p:cNvPr id="16540" name="Group 16"/>
            <p:cNvGrpSpPr>
              <a:grpSpLocks/>
            </p:cNvGrpSpPr>
            <p:nvPr/>
          </p:nvGrpSpPr>
          <p:grpSpPr bwMode="auto">
            <a:xfrm rot="-1335000">
              <a:off x="1377" y="1804"/>
              <a:ext cx="468" cy="843"/>
              <a:chOff x="1245" y="2632"/>
              <a:chExt cx="468" cy="843"/>
            </a:xfrm>
          </p:grpSpPr>
          <p:sp>
            <p:nvSpPr>
              <p:cNvPr id="16563" name="Oval 17"/>
              <p:cNvSpPr>
                <a:spLocks noChangeArrowheads="1"/>
              </p:cNvSpPr>
              <p:nvPr/>
            </p:nvSpPr>
            <p:spPr bwMode="auto">
              <a:xfrm rot="2813460">
                <a:off x="1565" y="2848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64" name="Oval 18"/>
              <p:cNvSpPr>
                <a:spLocks noChangeArrowheads="1"/>
              </p:cNvSpPr>
              <p:nvPr/>
            </p:nvSpPr>
            <p:spPr bwMode="auto">
              <a:xfrm rot="2813460">
                <a:off x="1557" y="2940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65" name="Oval 19"/>
              <p:cNvSpPr>
                <a:spLocks noChangeArrowheads="1"/>
              </p:cNvSpPr>
              <p:nvPr/>
            </p:nvSpPr>
            <p:spPr bwMode="auto">
              <a:xfrm rot="2813460">
                <a:off x="1589" y="2792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66" name="Oval 20"/>
              <p:cNvSpPr>
                <a:spLocks noChangeArrowheads="1"/>
              </p:cNvSpPr>
              <p:nvPr/>
            </p:nvSpPr>
            <p:spPr bwMode="auto">
              <a:xfrm rot="2813460">
                <a:off x="1545" y="2908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67" name="Oval 21"/>
              <p:cNvSpPr>
                <a:spLocks noChangeArrowheads="1"/>
              </p:cNvSpPr>
              <p:nvPr/>
            </p:nvSpPr>
            <p:spPr bwMode="auto">
              <a:xfrm rot="2813460">
                <a:off x="1529" y="3016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68" name="Oval 22"/>
              <p:cNvSpPr>
                <a:spLocks noChangeArrowheads="1"/>
              </p:cNvSpPr>
              <p:nvPr/>
            </p:nvSpPr>
            <p:spPr bwMode="auto">
              <a:xfrm rot="2813460">
                <a:off x="1501" y="3036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69" name="Oval 23"/>
              <p:cNvSpPr>
                <a:spLocks noChangeArrowheads="1"/>
              </p:cNvSpPr>
              <p:nvPr/>
            </p:nvSpPr>
            <p:spPr bwMode="auto">
              <a:xfrm rot="2813460">
                <a:off x="1493" y="3128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70" name="Oval 24"/>
              <p:cNvSpPr>
                <a:spLocks noChangeArrowheads="1"/>
              </p:cNvSpPr>
              <p:nvPr/>
            </p:nvSpPr>
            <p:spPr bwMode="auto">
              <a:xfrm rot="2813460">
                <a:off x="1525" y="2980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71" name="Oval 25"/>
              <p:cNvSpPr>
                <a:spLocks noChangeArrowheads="1"/>
              </p:cNvSpPr>
              <p:nvPr/>
            </p:nvSpPr>
            <p:spPr bwMode="auto">
              <a:xfrm rot="2813460">
                <a:off x="1481" y="3096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72" name="Oval 26"/>
              <p:cNvSpPr>
                <a:spLocks noChangeArrowheads="1"/>
              </p:cNvSpPr>
              <p:nvPr/>
            </p:nvSpPr>
            <p:spPr bwMode="auto">
              <a:xfrm rot="2813460">
                <a:off x="1465" y="3204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73" name="Oval 27"/>
              <p:cNvSpPr>
                <a:spLocks noChangeArrowheads="1"/>
              </p:cNvSpPr>
              <p:nvPr/>
            </p:nvSpPr>
            <p:spPr bwMode="auto">
              <a:xfrm rot="2813460">
                <a:off x="1605" y="2652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74" name="Oval 28"/>
              <p:cNvSpPr>
                <a:spLocks noChangeArrowheads="1"/>
              </p:cNvSpPr>
              <p:nvPr/>
            </p:nvSpPr>
            <p:spPr bwMode="auto">
              <a:xfrm rot="2813460">
                <a:off x="1597" y="2744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75" name="Oval 29"/>
              <p:cNvSpPr>
                <a:spLocks noChangeArrowheads="1"/>
              </p:cNvSpPr>
              <p:nvPr/>
            </p:nvSpPr>
            <p:spPr bwMode="auto">
              <a:xfrm rot="2813460">
                <a:off x="1629" y="2596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76" name="Oval 30"/>
              <p:cNvSpPr>
                <a:spLocks noChangeArrowheads="1"/>
              </p:cNvSpPr>
              <p:nvPr/>
            </p:nvSpPr>
            <p:spPr bwMode="auto">
              <a:xfrm rot="2813460">
                <a:off x="1585" y="2712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77" name="Oval 31"/>
              <p:cNvSpPr>
                <a:spLocks noChangeArrowheads="1"/>
              </p:cNvSpPr>
              <p:nvPr/>
            </p:nvSpPr>
            <p:spPr bwMode="auto">
              <a:xfrm rot="2813460">
                <a:off x="1569" y="2820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78" name="Oval 32"/>
              <p:cNvSpPr>
                <a:spLocks noChangeArrowheads="1"/>
              </p:cNvSpPr>
              <p:nvPr/>
            </p:nvSpPr>
            <p:spPr bwMode="auto">
              <a:xfrm rot="2813460">
                <a:off x="1445" y="3160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79" name="Oval 33"/>
              <p:cNvSpPr>
                <a:spLocks noChangeArrowheads="1"/>
              </p:cNvSpPr>
              <p:nvPr/>
            </p:nvSpPr>
            <p:spPr bwMode="auto">
              <a:xfrm rot="2813460">
                <a:off x="1433" y="3288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80" name="Oval 34"/>
              <p:cNvSpPr>
                <a:spLocks noChangeArrowheads="1"/>
              </p:cNvSpPr>
              <p:nvPr/>
            </p:nvSpPr>
            <p:spPr bwMode="auto">
              <a:xfrm rot="2813460">
                <a:off x="1425" y="3212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81" name="Oval 35"/>
              <p:cNvSpPr>
                <a:spLocks noChangeArrowheads="1"/>
              </p:cNvSpPr>
              <p:nvPr/>
            </p:nvSpPr>
            <p:spPr bwMode="auto">
              <a:xfrm rot="2813460">
                <a:off x="1369" y="3296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82" name="Oval 36"/>
              <p:cNvSpPr>
                <a:spLocks noChangeArrowheads="1"/>
              </p:cNvSpPr>
              <p:nvPr/>
            </p:nvSpPr>
            <p:spPr bwMode="auto">
              <a:xfrm rot="2813460">
                <a:off x="1333" y="3372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83" name="Oval 37"/>
              <p:cNvSpPr>
                <a:spLocks noChangeArrowheads="1"/>
              </p:cNvSpPr>
              <p:nvPr/>
            </p:nvSpPr>
            <p:spPr bwMode="auto">
              <a:xfrm rot="2813460">
                <a:off x="1281" y="3392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16541" name="Group 38"/>
            <p:cNvGrpSpPr>
              <a:grpSpLocks/>
            </p:cNvGrpSpPr>
            <p:nvPr/>
          </p:nvGrpSpPr>
          <p:grpSpPr bwMode="auto">
            <a:xfrm>
              <a:off x="1245" y="2632"/>
              <a:ext cx="468" cy="843"/>
              <a:chOff x="1245" y="2632"/>
              <a:chExt cx="468" cy="843"/>
            </a:xfrm>
          </p:grpSpPr>
          <p:sp>
            <p:nvSpPr>
              <p:cNvPr id="16542" name="Oval 39"/>
              <p:cNvSpPr>
                <a:spLocks noChangeArrowheads="1"/>
              </p:cNvSpPr>
              <p:nvPr/>
            </p:nvSpPr>
            <p:spPr bwMode="auto">
              <a:xfrm rot="2813460">
                <a:off x="1565" y="2848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43" name="Oval 40"/>
              <p:cNvSpPr>
                <a:spLocks noChangeArrowheads="1"/>
              </p:cNvSpPr>
              <p:nvPr/>
            </p:nvSpPr>
            <p:spPr bwMode="auto">
              <a:xfrm rot="2813460">
                <a:off x="1557" y="2940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44" name="Oval 41"/>
              <p:cNvSpPr>
                <a:spLocks noChangeArrowheads="1"/>
              </p:cNvSpPr>
              <p:nvPr/>
            </p:nvSpPr>
            <p:spPr bwMode="auto">
              <a:xfrm rot="2813460">
                <a:off x="1589" y="2792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45" name="Oval 42"/>
              <p:cNvSpPr>
                <a:spLocks noChangeArrowheads="1"/>
              </p:cNvSpPr>
              <p:nvPr/>
            </p:nvSpPr>
            <p:spPr bwMode="auto">
              <a:xfrm rot="2813460">
                <a:off x="1545" y="2908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46" name="Oval 43"/>
              <p:cNvSpPr>
                <a:spLocks noChangeArrowheads="1"/>
              </p:cNvSpPr>
              <p:nvPr/>
            </p:nvSpPr>
            <p:spPr bwMode="auto">
              <a:xfrm rot="2813460">
                <a:off x="1529" y="3016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47" name="Oval 44"/>
              <p:cNvSpPr>
                <a:spLocks noChangeArrowheads="1"/>
              </p:cNvSpPr>
              <p:nvPr/>
            </p:nvSpPr>
            <p:spPr bwMode="auto">
              <a:xfrm rot="2813460">
                <a:off x="1501" y="3036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48" name="Oval 45"/>
              <p:cNvSpPr>
                <a:spLocks noChangeArrowheads="1"/>
              </p:cNvSpPr>
              <p:nvPr/>
            </p:nvSpPr>
            <p:spPr bwMode="auto">
              <a:xfrm rot="2813460">
                <a:off x="1493" y="3128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49" name="Oval 46"/>
              <p:cNvSpPr>
                <a:spLocks noChangeArrowheads="1"/>
              </p:cNvSpPr>
              <p:nvPr/>
            </p:nvSpPr>
            <p:spPr bwMode="auto">
              <a:xfrm rot="2813460">
                <a:off x="1525" y="2980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50" name="Oval 47"/>
              <p:cNvSpPr>
                <a:spLocks noChangeArrowheads="1"/>
              </p:cNvSpPr>
              <p:nvPr/>
            </p:nvSpPr>
            <p:spPr bwMode="auto">
              <a:xfrm rot="2813460">
                <a:off x="1481" y="3096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51" name="Oval 48"/>
              <p:cNvSpPr>
                <a:spLocks noChangeArrowheads="1"/>
              </p:cNvSpPr>
              <p:nvPr/>
            </p:nvSpPr>
            <p:spPr bwMode="auto">
              <a:xfrm rot="2813460">
                <a:off x="1465" y="3204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52" name="Oval 49"/>
              <p:cNvSpPr>
                <a:spLocks noChangeArrowheads="1"/>
              </p:cNvSpPr>
              <p:nvPr/>
            </p:nvSpPr>
            <p:spPr bwMode="auto">
              <a:xfrm rot="2813460">
                <a:off x="1605" y="2652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53" name="Oval 50"/>
              <p:cNvSpPr>
                <a:spLocks noChangeArrowheads="1"/>
              </p:cNvSpPr>
              <p:nvPr/>
            </p:nvSpPr>
            <p:spPr bwMode="auto">
              <a:xfrm rot="2813460">
                <a:off x="1597" y="2744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54" name="Oval 51"/>
              <p:cNvSpPr>
                <a:spLocks noChangeArrowheads="1"/>
              </p:cNvSpPr>
              <p:nvPr/>
            </p:nvSpPr>
            <p:spPr bwMode="auto">
              <a:xfrm rot="2813460">
                <a:off x="1629" y="2596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55" name="Oval 52"/>
              <p:cNvSpPr>
                <a:spLocks noChangeArrowheads="1"/>
              </p:cNvSpPr>
              <p:nvPr/>
            </p:nvSpPr>
            <p:spPr bwMode="auto">
              <a:xfrm rot="2813460">
                <a:off x="1585" y="2712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56" name="Oval 53"/>
              <p:cNvSpPr>
                <a:spLocks noChangeArrowheads="1"/>
              </p:cNvSpPr>
              <p:nvPr/>
            </p:nvSpPr>
            <p:spPr bwMode="auto">
              <a:xfrm rot="2813460">
                <a:off x="1569" y="2820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57" name="Oval 54"/>
              <p:cNvSpPr>
                <a:spLocks noChangeArrowheads="1"/>
              </p:cNvSpPr>
              <p:nvPr/>
            </p:nvSpPr>
            <p:spPr bwMode="auto">
              <a:xfrm rot="2813460">
                <a:off x="1445" y="3160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58" name="Oval 55"/>
              <p:cNvSpPr>
                <a:spLocks noChangeArrowheads="1"/>
              </p:cNvSpPr>
              <p:nvPr/>
            </p:nvSpPr>
            <p:spPr bwMode="auto">
              <a:xfrm rot="2813460">
                <a:off x="1433" y="3288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59" name="Oval 56"/>
              <p:cNvSpPr>
                <a:spLocks noChangeArrowheads="1"/>
              </p:cNvSpPr>
              <p:nvPr/>
            </p:nvSpPr>
            <p:spPr bwMode="auto">
              <a:xfrm rot="2813460">
                <a:off x="1425" y="3212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60" name="Oval 57"/>
              <p:cNvSpPr>
                <a:spLocks noChangeArrowheads="1"/>
              </p:cNvSpPr>
              <p:nvPr/>
            </p:nvSpPr>
            <p:spPr bwMode="auto">
              <a:xfrm rot="2813460">
                <a:off x="1369" y="3296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61" name="Oval 58"/>
              <p:cNvSpPr>
                <a:spLocks noChangeArrowheads="1"/>
              </p:cNvSpPr>
              <p:nvPr/>
            </p:nvSpPr>
            <p:spPr bwMode="auto">
              <a:xfrm rot="2813460">
                <a:off x="1333" y="3372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562" name="Oval 59"/>
              <p:cNvSpPr>
                <a:spLocks noChangeArrowheads="1"/>
              </p:cNvSpPr>
              <p:nvPr/>
            </p:nvSpPr>
            <p:spPr bwMode="auto">
              <a:xfrm rot="2813460">
                <a:off x="1281" y="3392"/>
                <a:ext cx="47" cy="120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grpSp>
        <p:nvGrpSpPr>
          <p:cNvPr id="16394" name="Group 60"/>
          <p:cNvGrpSpPr>
            <a:grpSpLocks/>
          </p:cNvGrpSpPr>
          <p:nvPr/>
        </p:nvGrpSpPr>
        <p:grpSpPr bwMode="auto">
          <a:xfrm>
            <a:off x="2832100" y="4175125"/>
            <a:ext cx="1408113" cy="1611313"/>
            <a:chOff x="1784" y="2630"/>
            <a:chExt cx="887" cy="1015"/>
          </a:xfrm>
        </p:grpSpPr>
        <p:grpSp>
          <p:nvGrpSpPr>
            <p:cNvPr id="16506" name="Group 61"/>
            <p:cNvGrpSpPr>
              <a:grpSpLocks/>
            </p:cNvGrpSpPr>
            <p:nvPr/>
          </p:nvGrpSpPr>
          <p:grpSpPr bwMode="auto">
            <a:xfrm rot="-1553009">
              <a:off x="1909" y="3225"/>
              <a:ext cx="121" cy="147"/>
              <a:chOff x="3888" y="3840"/>
              <a:chExt cx="157" cy="147"/>
            </a:xfrm>
          </p:grpSpPr>
          <p:sp>
            <p:nvSpPr>
              <p:cNvPr id="16538" name="Freeform 62"/>
              <p:cNvSpPr>
                <a:spLocks/>
              </p:cNvSpPr>
              <p:nvPr/>
            </p:nvSpPr>
            <p:spPr bwMode="auto">
              <a:xfrm>
                <a:off x="3888" y="3840"/>
                <a:ext cx="156" cy="147"/>
              </a:xfrm>
              <a:custGeom>
                <a:avLst/>
                <a:gdLst>
                  <a:gd name="T0" fmla="*/ 26 w 156"/>
                  <a:gd name="T1" fmla="*/ 4 h 147"/>
                  <a:gd name="T2" fmla="*/ 17 w 156"/>
                  <a:gd name="T3" fmla="*/ 84 h 147"/>
                  <a:gd name="T4" fmla="*/ 84 w 156"/>
                  <a:gd name="T5" fmla="*/ 144 h 147"/>
                  <a:gd name="T6" fmla="*/ 152 w 156"/>
                  <a:gd name="T7" fmla="*/ 68 h 147"/>
                  <a:gd name="T8" fmla="*/ 90 w 156"/>
                  <a:gd name="T9" fmla="*/ 13 h 147"/>
                  <a:gd name="T10" fmla="*/ 26 w 156"/>
                  <a:gd name="T11" fmla="*/ 4 h 14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56"/>
                  <a:gd name="T19" fmla="*/ 0 h 147"/>
                  <a:gd name="T20" fmla="*/ 156 w 156"/>
                  <a:gd name="T21" fmla="*/ 147 h 14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56" h="147">
                    <a:moveTo>
                      <a:pt x="26" y="4"/>
                    </a:moveTo>
                    <a:cubicBezTo>
                      <a:pt x="22" y="18"/>
                      <a:pt x="0" y="57"/>
                      <a:pt x="17" y="84"/>
                    </a:cubicBezTo>
                    <a:cubicBezTo>
                      <a:pt x="27" y="107"/>
                      <a:pt x="62" y="147"/>
                      <a:pt x="84" y="144"/>
                    </a:cubicBezTo>
                    <a:cubicBezTo>
                      <a:pt x="93" y="141"/>
                      <a:pt x="156" y="124"/>
                      <a:pt x="152" y="68"/>
                    </a:cubicBezTo>
                    <a:cubicBezTo>
                      <a:pt x="139" y="20"/>
                      <a:pt x="125" y="25"/>
                      <a:pt x="90" y="13"/>
                    </a:cubicBezTo>
                    <a:cubicBezTo>
                      <a:pt x="51" y="0"/>
                      <a:pt x="72" y="4"/>
                      <a:pt x="26" y="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round/>
                <a:headEnd/>
                <a:tailEnd/>
              </a:ln>
              <a:scene3d>
                <a:camera prst="legacyPerspectiveBottom">
                  <a:rot lat="300000" lon="21299991" rev="0"/>
                </a:camera>
                <a:lightRig rig="legacyNormal3" dir="t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accent1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tr-TR"/>
              </a:p>
            </p:txBody>
          </p:sp>
          <p:sp>
            <p:nvSpPr>
              <p:cNvPr id="16539" name="Freeform 63" descr="Purple mesh"/>
              <p:cNvSpPr>
                <a:spLocks/>
              </p:cNvSpPr>
              <p:nvPr/>
            </p:nvSpPr>
            <p:spPr bwMode="auto">
              <a:xfrm>
                <a:off x="3936" y="3888"/>
                <a:ext cx="109" cy="77"/>
              </a:xfrm>
              <a:custGeom>
                <a:avLst/>
                <a:gdLst>
                  <a:gd name="T0" fmla="*/ 0 w 109"/>
                  <a:gd name="T1" fmla="*/ 48 h 77"/>
                  <a:gd name="T2" fmla="*/ 32 w 109"/>
                  <a:gd name="T3" fmla="*/ 0 h 77"/>
                  <a:gd name="T4" fmla="*/ 72 w 109"/>
                  <a:gd name="T5" fmla="*/ 48 h 77"/>
                  <a:gd name="T6" fmla="*/ 88 w 109"/>
                  <a:gd name="T7" fmla="*/ 20 h 77"/>
                  <a:gd name="T8" fmla="*/ 44 w 109"/>
                  <a:gd name="T9" fmla="*/ 16 h 77"/>
                  <a:gd name="T10" fmla="*/ 0 w 109"/>
                  <a:gd name="T11" fmla="*/ 48 h 7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"/>
                  <a:gd name="T19" fmla="*/ 0 h 77"/>
                  <a:gd name="T20" fmla="*/ 109 w 109"/>
                  <a:gd name="T21" fmla="*/ 77 h 7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" h="77">
                    <a:moveTo>
                      <a:pt x="0" y="48"/>
                    </a:moveTo>
                    <a:cubicBezTo>
                      <a:pt x="5" y="20"/>
                      <a:pt x="4" y="9"/>
                      <a:pt x="32" y="0"/>
                    </a:cubicBezTo>
                    <a:cubicBezTo>
                      <a:pt x="54" y="14"/>
                      <a:pt x="46" y="39"/>
                      <a:pt x="72" y="48"/>
                    </a:cubicBezTo>
                    <a:cubicBezTo>
                      <a:pt x="82" y="46"/>
                      <a:pt x="109" y="27"/>
                      <a:pt x="88" y="20"/>
                    </a:cubicBezTo>
                    <a:cubicBezTo>
                      <a:pt x="74" y="15"/>
                      <a:pt x="59" y="17"/>
                      <a:pt x="44" y="16"/>
                    </a:cubicBezTo>
                    <a:cubicBezTo>
                      <a:pt x="39" y="21"/>
                      <a:pt x="0" y="77"/>
                      <a:pt x="0" y="48"/>
                    </a:cubicBezTo>
                    <a:close/>
                  </a:path>
                </a:pathLst>
              </a:custGeom>
              <a:blipFill dpi="0" rotWithShape="0">
                <a:blip r:embed="rId7" cstate="print"/>
                <a:srcRect/>
                <a:tile tx="0" ty="0" sx="100000" sy="100000" flip="none" algn="tl"/>
              </a:blipFill>
              <a:ln w="9525">
                <a:round/>
                <a:headEnd/>
                <a:tailEnd/>
              </a:ln>
              <a:scene3d>
                <a:camera prst="legacyPerspectiveBottom">
                  <a:rot lat="300000" lon="21299991" rev="0"/>
                </a:camera>
                <a:lightRig rig="legacyNormal3" dir="t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9900CC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tr-TR"/>
              </a:p>
            </p:txBody>
          </p:sp>
        </p:grpSp>
        <p:grpSp>
          <p:nvGrpSpPr>
            <p:cNvPr id="16507" name="Group 64"/>
            <p:cNvGrpSpPr>
              <a:grpSpLocks/>
            </p:cNvGrpSpPr>
            <p:nvPr/>
          </p:nvGrpSpPr>
          <p:grpSpPr bwMode="auto">
            <a:xfrm rot="-1553009">
              <a:off x="1784" y="3288"/>
              <a:ext cx="121" cy="147"/>
              <a:chOff x="3888" y="3840"/>
              <a:chExt cx="157" cy="147"/>
            </a:xfrm>
          </p:grpSpPr>
          <p:sp>
            <p:nvSpPr>
              <p:cNvPr id="16536" name="Freeform 65"/>
              <p:cNvSpPr>
                <a:spLocks/>
              </p:cNvSpPr>
              <p:nvPr/>
            </p:nvSpPr>
            <p:spPr bwMode="auto">
              <a:xfrm>
                <a:off x="3888" y="3840"/>
                <a:ext cx="156" cy="147"/>
              </a:xfrm>
              <a:custGeom>
                <a:avLst/>
                <a:gdLst>
                  <a:gd name="T0" fmla="*/ 26 w 156"/>
                  <a:gd name="T1" fmla="*/ 4 h 147"/>
                  <a:gd name="T2" fmla="*/ 17 w 156"/>
                  <a:gd name="T3" fmla="*/ 84 h 147"/>
                  <a:gd name="T4" fmla="*/ 84 w 156"/>
                  <a:gd name="T5" fmla="*/ 144 h 147"/>
                  <a:gd name="T6" fmla="*/ 152 w 156"/>
                  <a:gd name="T7" fmla="*/ 68 h 147"/>
                  <a:gd name="T8" fmla="*/ 90 w 156"/>
                  <a:gd name="T9" fmla="*/ 13 h 147"/>
                  <a:gd name="T10" fmla="*/ 26 w 156"/>
                  <a:gd name="T11" fmla="*/ 4 h 14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56"/>
                  <a:gd name="T19" fmla="*/ 0 h 147"/>
                  <a:gd name="T20" fmla="*/ 156 w 156"/>
                  <a:gd name="T21" fmla="*/ 147 h 14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56" h="147">
                    <a:moveTo>
                      <a:pt x="26" y="4"/>
                    </a:moveTo>
                    <a:cubicBezTo>
                      <a:pt x="22" y="18"/>
                      <a:pt x="0" y="57"/>
                      <a:pt x="17" y="84"/>
                    </a:cubicBezTo>
                    <a:cubicBezTo>
                      <a:pt x="27" y="107"/>
                      <a:pt x="62" y="147"/>
                      <a:pt x="84" y="144"/>
                    </a:cubicBezTo>
                    <a:cubicBezTo>
                      <a:pt x="93" y="141"/>
                      <a:pt x="156" y="124"/>
                      <a:pt x="152" y="68"/>
                    </a:cubicBezTo>
                    <a:cubicBezTo>
                      <a:pt x="139" y="20"/>
                      <a:pt x="125" y="25"/>
                      <a:pt x="90" y="13"/>
                    </a:cubicBezTo>
                    <a:cubicBezTo>
                      <a:pt x="51" y="0"/>
                      <a:pt x="72" y="4"/>
                      <a:pt x="26" y="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round/>
                <a:headEnd/>
                <a:tailEnd/>
              </a:ln>
              <a:scene3d>
                <a:camera prst="legacyPerspectiveBottom">
                  <a:rot lat="300000" lon="21299991" rev="0"/>
                </a:camera>
                <a:lightRig rig="legacyNormal3" dir="t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accent1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tr-TR"/>
              </a:p>
            </p:txBody>
          </p:sp>
          <p:sp>
            <p:nvSpPr>
              <p:cNvPr id="16537" name="Freeform 66" descr="Purple mesh"/>
              <p:cNvSpPr>
                <a:spLocks/>
              </p:cNvSpPr>
              <p:nvPr/>
            </p:nvSpPr>
            <p:spPr bwMode="auto">
              <a:xfrm>
                <a:off x="3936" y="3888"/>
                <a:ext cx="109" cy="77"/>
              </a:xfrm>
              <a:custGeom>
                <a:avLst/>
                <a:gdLst>
                  <a:gd name="T0" fmla="*/ 0 w 109"/>
                  <a:gd name="T1" fmla="*/ 48 h 77"/>
                  <a:gd name="T2" fmla="*/ 32 w 109"/>
                  <a:gd name="T3" fmla="*/ 0 h 77"/>
                  <a:gd name="T4" fmla="*/ 72 w 109"/>
                  <a:gd name="T5" fmla="*/ 48 h 77"/>
                  <a:gd name="T6" fmla="*/ 88 w 109"/>
                  <a:gd name="T7" fmla="*/ 20 h 77"/>
                  <a:gd name="T8" fmla="*/ 44 w 109"/>
                  <a:gd name="T9" fmla="*/ 16 h 77"/>
                  <a:gd name="T10" fmla="*/ 0 w 109"/>
                  <a:gd name="T11" fmla="*/ 48 h 7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"/>
                  <a:gd name="T19" fmla="*/ 0 h 77"/>
                  <a:gd name="T20" fmla="*/ 109 w 109"/>
                  <a:gd name="T21" fmla="*/ 77 h 7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" h="77">
                    <a:moveTo>
                      <a:pt x="0" y="48"/>
                    </a:moveTo>
                    <a:cubicBezTo>
                      <a:pt x="5" y="20"/>
                      <a:pt x="4" y="9"/>
                      <a:pt x="32" y="0"/>
                    </a:cubicBezTo>
                    <a:cubicBezTo>
                      <a:pt x="54" y="14"/>
                      <a:pt x="46" y="39"/>
                      <a:pt x="72" y="48"/>
                    </a:cubicBezTo>
                    <a:cubicBezTo>
                      <a:pt x="82" y="46"/>
                      <a:pt x="109" y="27"/>
                      <a:pt x="88" y="20"/>
                    </a:cubicBezTo>
                    <a:cubicBezTo>
                      <a:pt x="74" y="15"/>
                      <a:pt x="59" y="17"/>
                      <a:pt x="44" y="16"/>
                    </a:cubicBezTo>
                    <a:cubicBezTo>
                      <a:pt x="39" y="21"/>
                      <a:pt x="0" y="77"/>
                      <a:pt x="0" y="48"/>
                    </a:cubicBezTo>
                    <a:close/>
                  </a:path>
                </a:pathLst>
              </a:custGeom>
              <a:blipFill dpi="0" rotWithShape="0">
                <a:blip r:embed="rId7" cstate="print"/>
                <a:srcRect/>
                <a:tile tx="0" ty="0" sx="100000" sy="100000" flip="none" algn="tl"/>
              </a:blipFill>
              <a:ln w="9525">
                <a:round/>
                <a:headEnd/>
                <a:tailEnd/>
              </a:ln>
              <a:scene3d>
                <a:camera prst="legacyPerspectiveBottom">
                  <a:rot lat="300000" lon="21299991" rev="0"/>
                </a:camera>
                <a:lightRig rig="legacyNormal3" dir="t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9900CC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tr-TR"/>
              </a:p>
            </p:txBody>
          </p:sp>
        </p:grpSp>
        <p:grpSp>
          <p:nvGrpSpPr>
            <p:cNvPr id="16508" name="Group 67"/>
            <p:cNvGrpSpPr>
              <a:grpSpLocks/>
            </p:cNvGrpSpPr>
            <p:nvPr/>
          </p:nvGrpSpPr>
          <p:grpSpPr bwMode="auto">
            <a:xfrm rot="-1356476">
              <a:off x="2094" y="2992"/>
              <a:ext cx="121" cy="147"/>
              <a:chOff x="3888" y="3840"/>
              <a:chExt cx="157" cy="147"/>
            </a:xfrm>
          </p:grpSpPr>
          <p:sp>
            <p:nvSpPr>
              <p:cNvPr id="16534" name="Freeform 68"/>
              <p:cNvSpPr>
                <a:spLocks/>
              </p:cNvSpPr>
              <p:nvPr/>
            </p:nvSpPr>
            <p:spPr bwMode="auto">
              <a:xfrm>
                <a:off x="3888" y="3840"/>
                <a:ext cx="156" cy="147"/>
              </a:xfrm>
              <a:custGeom>
                <a:avLst/>
                <a:gdLst>
                  <a:gd name="T0" fmla="*/ 26 w 156"/>
                  <a:gd name="T1" fmla="*/ 4 h 147"/>
                  <a:gd name="T2" fmla="*/ 17 w 156"/>
                  <a:gd name="T3" fmla="*/ 84 h 147"/>
                  <a:gd name="T4" fmla="*/ 84 w 156"/>
                  <a:gd name="T5" fmla="*/ 144 h 147"/>
                  <a:gd name="T6" fmla="*/ 152 w 156"/>
                  <a:gd name="T7" fmla="*/ 68 h 147"/>
                  <a:gd name="T8" fmla="*/ 90 w 156"/>
                  <a:gd name="T9" fmla="*/ 13 h 147"/>
                  <a:gd name="T10" fmla="*/ 26 w 156"/>
                  <a:gd name="T11" fmla="*/ 4 h 14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56"/>
                  <a:gd name="T19" fmla="*/ 0 h 147"/>
                  <a:gd name="T20" fmla="*/ 156 w 156"/>
                  <a:gd name="T21" fmla="*/ 147 h 14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56" h="147">
                    <a:moveTo>
                      <a:pt x="26" y="4"/>
                    </a:moveTo>
                    <a:cubicBezTo>
                      <a:pt x="22" y="18"/>
                      <a:pt x="0" y="57"/>
                      <a:pt x="17" y="84"/>
                    </a:cubicBezTo>
                    <a:cubicBezTo>
                      <a:pt x="27" y="107"/>
                      <a:pt x="62" y="147"/>
                      <a:pt x="84" y="144"/>
                    </a:cubicBezTo>
                    <a:cubicBezTo>
                      <a:pt x="93" y="141"/>
                      <a:pt x="156" y="124"/>
                      <a:pt x="152" y="68"/>
                    </a:cubicBezTo>
                    <a:cubicBezTo>
                      <a:pt x="139" y="20"/>
                      <a:pt x="125" y="25"/>
                      <a:pt x="90" y="13"/>
                    </a:cubicBezTo>
                    <a:cubicBezTo>
                      <a:pt x="51" y="0"/>
                      <a:pt x="72" y="4"/>
                      <a:pt x="26" y="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round/>
                <a:headEnd/>
                <a:tailEnd/>
              </a:ln>
              <a:scene3d>
                <a:camera prst="legacyPerspectiveBottom">
                  <a:rot lat="300000" lon="21299991" rev="0"/>
                </a:camera>
                <a:lightRig rig="legacyNormal3" dir="t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accent1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tr-TR"/>
              </a:p>
            </p:txBody>
          </p:sp>
          <p:sp>
            <p:nvSpPr>
              <p:cNvPr id="16535" name="Freeform 69" descr="Purple mesh"/>
              <p:cNvSpPr>
                <a:spLocks/>
              </p:cNvSpPr>
              <p:nvPr/>
            </p:nvSpPr>
            <p:spPr bwMode="auto">
              <a:xfrm>
                <a:off x="3936" y="3888"/>
                <a:ext cx="109" cy="77"/>
              </a:xfrm>
              <a:custGeom>
                <a:avLst/>
                <a:gdLst>
                  <a:gd name="T0" fmla="*/ 0 w 109"/>
                  <a:gd name="T1" fmla="*/ 48 h 77"/>
                  <a:gd name="T2" fmla="*/ 32 w 109"/>
                  <a:gd name="T3" fmla="*/ 0 h 77"/>
                  <a:gd name="T4" fmla="*/ 72 w 109"/>
                  <a:gd name="T5" fmla="*/ 48 h 77"/>
                  <a:gd name="T6" fmla="*/ 88 w 109"/>
                  <a:gd name="T7" fmla="*/ 20 h 77"/>
                  <a:gd name="T8" fmla="*/ 44 w 109"/>
                  <a:gd name="T9" fmla="*/ 16 h 77"/>
                  <a:gd name="T10" fmla="*/ 0 w 109"/>
                  <a:gd name="T11" fmla="*/ 48 h 7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"/>
                  <a:gd name="T19" fmla="*/ 0 h 77"/>
                  <a:gd name="T20" fmla="*/ 109 w 109"/>
                  <a:gd name="T21" fmla="*/ 77 h 7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" h="77">
                    <a:moveTo>
                      <a:pt x="0" y="48"/>
                    </a:moveTo>
                    <a:cubicBezTo>
                      <a:pt x="5" y="20"/>
                      <a:pt x="4" y="9"/>
                      <a:pt x="32" y="0"/>
                    </a:cubicBezTo>
                    <a:cubicBezTo>
                      <a:pt x="54" y="14"/>
                      <a:pt x="46" y="39"/>
                      <a:pt x="72" y="48"/>
                    </a:cubicBezTo>
                    <a:cubicBezTo>
                      <a:pt x="82" y="46"/>
                      <a:pt x="109" y="27"/>
                      <a:pt x="88" y="20"/>
                    </a:cubicBezTo>
                    <a:cubicBezTo>
                      <a:pt x="74" y="15"/>
                      <a:pt x="59" y="17"/>
                      <a:pt x="44" y="16"/>
                    </a:cubicBezTo>
                    <a:cubicBezTo>
                      <a:pt x="39" y="21"/>
                      <a:pt x="0" y="77"/>
                      <a:pt x="0" y="48"/>
                    </a:cubicBezTo>
                    <a:close/>
                  </a:path>
                </a:pathLst>
              </a:custGeom>
              <a:blipFill dpi="0" rotWithShape="0">
                <a:blip r:embed="rId7" cstate="print"/>
                <a:srcRect/>
                <a:tile tx="0" ty="0" sx="100000" sy="100000" flip="none" algn="tl"/>
              </a:blipFill>
              <a:ln w="9525">
                <a:round/>
                <a:headEnd/>
                <a:tailEnd/>
              </a:ln>
              <a:scene3d>
                <a:camera prst="legacyPerspectiveBottom">
                  <a:rot lat="300000" lon="21299991" rev="0"/>
                </a:camera>
                <a:lightRig rig="legacyNormal3" dir="t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9900CC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tr-TR"/>
              </a:p>
            </p:txBody>
          </p:sp>
        </p:grpSp>
        <p:grpSp>
          <p:nvGrpSpPr>
            <p:cNvPr id="16509" name="Group 70"/>
            <p:cNvGrpSpPr>
              <a:grpSpLocks/>
            </p:cNvGrpSpPr>
            <p:nvPr/>
          </p:nvGrpSpPr>
          <p:grpSpPr bwMode="auto">
            <a:xfrm rot="-1356476">
              <a:off x="2187" y="2713"/>
              <a:ext cx="121" cy="147"/>
              <a:chOff x="3888" y="3840"/>
              <a:chExt cx="157" cy="147"/>
            </a:xfrm>
          </p:grpSpPr>
          <p:sp>
            <p:nvSpPr>
              <p:cNvPr id="16532" name="Freeform 71"/>
              <p:cNvSpPr>
                <a:spLocks/>
              </p:cNvSpPr>
              <p:nvPr/>
            </p:nvSpPr>
            <p:spPr bwMode="auto">
              <a:xfrm>
                <a:off x="3888" y="3840"/>
                <a:ext cx="156" cy="147"/>
              </a:xfrm>
              <a:custGeom>
                <a:avLst/>
                <a:gdLst>
                  <a:gd name="T0" fmla="*/ 26 w 156"/>
                  <a:gd name="T1" fmla="*/ 4 h 147"/>
                  <a:gd name="T2" fmla="*/ 17 w 156"/>
                  <a:gd name="T3" fmla="*/ 84 h 147"/>
                  <a:gd name="T4" fmla="*/ 84 w 156"/>
                  <a:gd name="T5" fmla="*/ 144 h 147"/>
                  <a:gd name="T6" fmla="*/ 152 w 156"/>
                  <a:gd name="T7" fmla="*/ 68 h 147"/>
                  <a:gd name="T8" fmla="*/ 90 w 156"/>
                  <a:gd name="T9" fmla="*/ 13 h 147"/>
                  <a:gd name="T10" fmla="*/ 26 w 156"/>
                  <a:gd name="T11" fmla="*/ 4 h 14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56"/>
                  <a:gd name="T19" fmla="*/ 0 h 147"/>
                  <a:gd name="T20" fmla="*/ 156 w 156"/>
                  <a:gd name="T21" fmla="*/ 147 h 14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56" h="147">
                    <a:moveTo>
                      <a:pt x="26" y="4"/>
                    </a:moveTo>
                    <a:cubicBezTo>
                      <a:pt x="22" y="18"/>
                      <a:pt x="0" y="57"/>
                      <a:pt x="17" y="84"/>
                    </a:cubicBezTo>
                    <a:cubicBezTo>
                      <a:pt x="27" y="107"/>
                      <a:pt x="62" y="147"/>
                      <a:pt x="84" y="144"/>
                    </a:cubicBezTo>
                    <a:cubicBezTo>
                      <a:pt x="93" y="141"/>
                      <a:pt x="156" y="124"/>
                      <a:pt x="152" y="68"/>
                    </a:cubicBezTo>
                    <a:cubicBezTo>
                      <a:pt x="139" y="20"/>
                      <a:pt x="125" y="25"/>
                      <a:pt x="90" y="13"/>
                    </a:cubicBezTo>
                    <a:cubicBezTo>
                      <a:pt x="51" y="0"/>
                      <a:pt x="72" y="4"/>
                      <a:pt x="26" y="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round/>
                <a:headEnd/>
                <a:tailEnd/>
              </a:ln>
              <a:scene3d>
                <a:camera prst="legacyPerspectiveBottom">
                  <a:rot lat="300000" lon="21299991" rev="0"/>
                </a:camera>
                <a:lightRig rig="legacyNormal3" dir="t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accent1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tr-TR"/>
              </a:p>
            </p:txBody>
          </p:sp>
          <p:sp>
            <p:nvSpPr>
              <p:cNvPr id="16533" name="Freeform 72" descr="Purple mesh"/>
              <p:cNvSpPr>
                <a:spLocks/>
              </p:cNvSpPr>
              <p:nvPr/>
            </p:nvSpPr>
            <p:spPr bwMode="auto">
              <a:xfrm>
                <a:off x="3936" y="3888"/>
                <a:ext cx="109" cy="77"/>
              </a:xfrm>
              <a:custGeom>
                <a:avLst/>
                <a:gdLst>
                  <a:gd name="T0" fmla="*/ 0 w 109"/>
                  <a:gd name="T1" fmla="*/ 48 h 77"/>
                  <a:gd name="T2" fmla="*/ 32 w 109"/>
                  <a:gd name="T3" fmla="*/ 0 h 77"/>
                  <a:gd name="T4" fmla="*/ 72 w 109"/>
                  <a:gd name="T5" fmla="*/ 48 h 77"/>
                  <a:gd name="T6" fmla="*/ 88 w 109"/>
                  <a:gd name="T7" fmla="*/ 20 h 77"/>
                  <a:gd name="T8" fmla="*/ 44 w 109"/>
                  <a:gd name="T9" fmla="*/ 16 h 77"/>
                  <a:gd name="T10" fmla="*/ 0 w 109"/>
                  <a:gd name="T11" fmla="*/ 48 h 7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"/>
                  <a:gd name="T19" fmla="*/ 0 h 77"/>
                  <a:gd name="T20" fmla="*/ 109 w 109"/>
                  <a:gd name="T21" fmla="*/ 77 h 7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" h="77">
                    <a:moveTo>
                      <a:pt x="0" y="48"/>
                    </a:moveTo>
                    <a:cubicBezTo>
                      <a:pt x="5" y="20"/>
                      <a:pt x="4" y="9"/>
                      <a:pt x="32" y="0"/>
                    </a:cubicBezTo>
                    <a:cubicBezTo>
                      <a:pt x="54" y="14"/>
                      <a:pt x="46" y="39"/>
                      <a:pt x="72" y="48"/>
                    </a:cubicBezTo>
                    <a:cubicBezTo>
                      <a:pt x="82" y="46"/>
                      <a:pt x="109" y="27"/>
                      <a:pt x="88" y="20"/>
                    </a:cubicBezTo>
                    <a:cubicBezTo>
                      <a:pt x="74" y="15"/>
                      <a:pt x="59" y="17"/>
                      <a:pt x="44" y="16"/>
                    </a:cubicBezTo>
                    <a:cubicBezTo>
                      <a:pt x="39" y="21"/>
                      <a:pt x="0" y="77"/>
                      <a:pt x="0" y="48"/>
                    </a:cubicBezTo>
                    <a:close/>
                  </a:path>
                </a:pathLst>
              </a:custGeom>
              <a:blipFill dpi="0" rotWithShape="0">
                <a:blip r:embed="rId7" cstate="print"/>
                <a:srcRect/>
                <a:tile tx="0" ty="0" sx="100000" sy="100000" flip="none" algn="tl"/>
              </a:blipFill>
              <a:ln w="9525">
                <a:round/>
                <a:headEnd/>
                <a:tailEnd/>
              </a:ln>
              <a:scene3d>
                <a:camera prst="legacyPerspectiveBottom">
                  <a:rot lat="300000" lon="21299991" rev="0"/>
                </a:camera>
                <a:lightRig rig="legacyNormal3" dir="t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9900CC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tr-TR"/>
              </a:p>
            </p:txBody>
          </p:sp>
        </p:grpSp>
        <p:grpSp>
          <p:nvGrpSpPr>
            <p:cNvPr id="16510" name="Group 73"/>
            <p:cNvGrpSpPr>
              <a:grpSpLocks/>
            </p:cNvGrpSpPr>
            <p:nvPr/>
          </p:nvGrpSpPr>
          <p:grpSpPr bwMode="auto">
            <a:xfrm rot="-1356476">
              <a:off x="2227" y="2630"/>
              <a:ext cx="121" cy="147"/>
              <a:chOff x="3888" y="3840"/>
              <a:chExt cx="157" cy="147"/>
            </a:xfrm>
          </p:grpSpPr>
          <p:sp>
            <p:nvSpPr>
              <p:cNvPr id="16530" name="Freeform 74"/>
              <p:cNvSpPr>
                <a:spLocks/>
              </p:cNvSpPr>
              <p:nvPr/>
            </p:nvSpPr>
            <p:spPr bwMode="auto">
              <a:xfrm>
                <a:off x="3888" y="3840"/>
                <a:ext cx="156" cy="147"/>
              </a:xfrm>
              <a:custGeom>
                <a:avLst/>
                <a:gdLst>
                  <a:gd name="T0" fmla="*/ 26 w 156"/>
                  <a:gd name="T1" fmla="*/ 4 h 147"/>
                  <a:gd name="T2" fmla="*/ 17 w 156"/>
                  <a:gd name="T3" fmla="*/ 84 h 147"/>
                  <a:gd name="T4" fmla="*/ 84 w 156"/>
                  <a:gd name="T5" fmla="*/ 144 h 147"/>
                  <a:gd name="T6" fmla="*/ 152 w 156"/>
                  <a:gd name="T7" fmla="*/ 68 h 147"/>
                  <a:gd name="T8" fmla="*/ 90 w 156"/>
                  <a:gd name="T9" fmla="*/ 13 h 147"/>
                  <a:gd name="T10" fmla="*/ 26 w 156"/>
                  <a:gd name="T11" fmla="*/ 4 h 14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56"/>
                  <a:gd name="T19" fmla="*/ 0 h 147"/>
                  <a:gd name="T20" fmla="*/ 156 w 156"/>
                  <a:gd name="T21" fmla="*/ 147 h 14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56" h="147">
                    <a:moveTo>
                      <a:pt x="26" y="4"/>
                    </a:moveTo>
                    <a:cubicBezTo>
                      <a:pt x="22" y="18"/>
                      <a:pt x="0" y="57"/>
                      <a:pt x="17" y="84"/>
                    </a:cubicBezTo>
                    <a:cubicBezTo>
                      <a:pt x="27" y="107"/>
                      <a:pt x="62" y="147"/>
                      <a:pt x="84" y="144"/>
                    </a:cubicBezTo>
                    <a:cubicBezTo>
                      <a:pt x="93" y="141"/>
                      <a:pt x="156" y="124"/>
                      <a:pt x="152" y="68"/>
                    </a:cubicBezTo>
                    <a:cubicBezTo>
                      <a:pt x="139" y="20"/>
                      <a:pt x="125" y="25"/>
                      <a:pt x="90" y="13"/>
                    </a:cubicBezTo>
                    <a:cubicBezTo>
                      <a:pt x="51" y="0"/>
                      <a:pt x="72" y="4"/>
                      <a:pt x="26" y="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round/>
                <a:headEnd/>
                <a:tailEnd/>
              </a:ln>
              <a:scene3d>
                <a:camera prst="legacyPerspectiveBottom">
                  <a:rot lat="300000" lon="21299991" rev="0"/>
                </a:camera>
                <a:lightRig rig="legacyNormal3" dir="t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accent1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tr-TR"/>
              </a:p>
            </p:txBody>
          </p:sp>
          <p:sp>
            <p:nvSpPr>
              <p:cNvPr id="16531" name="Freeform 75" descr="Purple mesh"/>
              <p:cNvSpPr>
                <a:spLocks/>
              </p:cNvSpPr>
              <p:nvPr/>
            </p:nvSpPr>
            <p:spPr bwMode="auto">
              <a:xfrm>
                <a:off x="3936" y="3888"/>
                <a:ext cx="109" cy="77"/>
              </a:xfrm>
              <a:custGeom>
                <a:avLst/>
                <a:gdLst>
                  <a:gd name="T0" fmla="*/ 0 w 109"/>
                  <a:gd name="T1" fmla="*/ 48 h 77"/>
                  <a:gd name="T2" fmla="*/ 32 w 109"/>
                  <a:gd name="T3" fmla="*/ 0 h 77"/>
                  <a:gd name="T4" fmla="*/ 72 w 109"/>
                  <a:gd name="T5" fmla="*/ 48 h 77"/>
                  <a:gd name="T6" fmla="*/ 88 w 109"/>
                  <a:gd name="T7" fmla="*/ 20 h 77"/>
                  <a:gd name="T8" fmla="*/ 44 w 109"/>
                  <a:gd name="T9" fmla="*/ 16 h 77"/>
                  <a:gd name="T10" fmla="*/ 0 w 109"/>
                  <a:gd name="T11" fmla="*/ 48 h 7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"/>
                  <a:gd name="T19" fmla="*/ 0 h 77"/>
                  <a:gd name="T20" fmla="*/ 109 w 109"/>
                  <a:gd name="T21" fmla="*/ 77 h 7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" h="77">
                    <a:moveTo>
                      <a:pt x="0" y="48"/>
                    </a:moveTo>
                    <a:cubicBezTo>
                      <a:pt x="5" y="20"/>
                      <a:pt x="4" y="9"/>
                      <a:pt x="32" y="0"/>
                    </a:cubicBezTo>
                    <a:cubicBezTo>
                      <a:pt x="54" y="14"/>
                      <a:pt x="46" y="39"/>
                      <a:pt x="72" y="48"/>
                    </a:cubicBezTo>
                    <a:cubicBezTo>
                      <a:pt x="82" y="46"/>
                      <a:pt x="109" y="27"/>
                      <a:pt x="88" y="20"/>
                    </a:cubicBezTo>
                    <a:cubicBezTo>
                      <a:pt x="74" y="15"/>
                      <a:pt x="59" y="17"/>
                      <a:pt x="44" y="16"/>
                    </a:cubicBezTo>
                    <a:cubicBezTo>
                      <a:pt x="39" y="21"/>
                      <a:pt x="0" y="77"/>
                      <a:pt x="0" y="48"/>
                    </a:cubicBezTo>
                    <a:close/>
                  </a:path>
                </a:pathLst>
              </a:custGeom>
              <a:blipFill dpi="0" rotWithShape="0">
                <a:blip r:embed="rId7" cstate="print"/>
                <a:srcRect/>
                <a:tile tx="0" ty="0" sx="100000" sy="100000" flip="none" algn="tl"/>
              </a:blipFill>
              <a:ln w="9525">
                <a:round/>
                <a:headEnd/>
                <a:tailEnd/>
              </a:ln>
              <a:scene3d>
                <a:camera prst="legacyPerspectiveBottom">
                  <a:rot lat="300000" lon="21299991" rev="0"/>
                </a:camera>
                <a:lightRig rig="legacyNormal3" dir="t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9900CC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tr-TR"/>
              </a:p>
            </p:txBody>
          </p:sp>
        </p:grpSp>
        <p:sp>
          <p:nvSpPr>
            <p:cNvPr id="16511" name="Oval 76"/>
            <p:cNvSpPr>
              <a:spLocks noChangeArrowheads="1"/>
            </p:cNvSpPr>
            <p:nvPr/>
          </p:nvSpPr>
          <p:spPr bwMode="auto">
            <a:xfrm>
              <a:off x="2047" y="3444"/>
              <a:ext cx="80" cy="121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16512" name="Group 77"/>
            <p:cNvGrpSpPr>
              <a:grpSpLocks/>
            </p:cNvGrpSpPr>
            <p:nvPr/>
          </p:nvGrpSpPr>
          <p:grpSpPr bwMode="auto">
            <a:xfrm>
              <a:off x="2098" y="3324"/>
              <a:ext cx="156" cy="141"/>
              <a:chOff x="2590" y="2805"/>
              <a:chExt cx="258" cy="207"/>
            </a:xfrm>
          </p:grpSpPr>
          <p:sp>
            <p:nvSpPr>
              <p:cNvPr id="16527" name="Freeform 78"/>
              <p:cNvSpPr>
                <a:spLocks/>
              </p:cNvSpPr>
              <p:nvPr/>
            </p:nvSpPr>
            <p:spPr bwMode="auto">
              <a:xfrm>
                <a:off x="2590" y="2805"/>
                <a:ext cx="258" cy="207"/>
              </a:xfrm>
              <a:custGeom>
                <a:avLst/>
                <a:gdLst>
                  <a:gd name="T0" fmla="*/ 41 w 258"/>
                  <a:gd name="T1" fmla="*/ 69 h 207"/>
                  <a:gd name="T2" fmla="*/ 44 w 258"/>
                  <a:gd name="T3" fmla="*/ 39 h 207"/>
                  <a:gd name="T4" fmla="*/ 116 w 258"/>
                  <a:gd name="T5" fmla="*/ 6 h 207"/>
                  <a:gd name="T6" fmla="*/ 182 w 258"/>
                  <a:gd name="T7" fmla="*/ 6 h 207"/>
                  <a:gd name="T8" fmla="*/ 239 w 258"/>
                  <a:gd name="T9" fmla="*/ 33 h 207"/>
                  <a:gd name="T10" fmla="*/ 257 w 258"/>
                  <a:gd name="T11" fmla="*/ 78 h 207"/>
                  <a:gd name="T12" fmla="*/ 245 w 258"/>
                  <a:gd name="T13" fmla="*/ 117 h 207"/>
                  <a:gd name="T14" fmla="*/ 227 w 258"/>
                  <a:gd name="T15" fmla="*/ 150 h 207"/>
                  <a:gd name="T16" fmla="*/ 230 w 258"/>
                  <a:gd name="T17" fmla="*/ 192 h 207"/>
                  <a:gd name="T18" fmla="*/ 203 w 258"/>
                  <a:gd name="T19" fmla="*/ 207 h 207"/>
                  <a:gd name="T20" fmla="*/ 134 w 258"/>
                  <a:gd name="T21" fmla="*/ 189 h 207"/>
                  <a:gd name="T22" fmla="*/ 83 w 258"/>
                  <a:gd name="T23" fmla="*/ 192 h 207"/>
                  <a:gd name="T24" fmla="*/ 47 w 258"/>
                  <a:gd name="T25" fmla="*/ 204 h 207"/>
                  <a:gd name="T26" fmla="*/ 26 w 258"/>
                  <a:gd name="T27" fmla="*/ 180 h 207"/>
                  <a:gd name="T28" fmla="*/ 2 w 258"/>
                  <a:gd name="T29" fmla="*/ 138 h 207"/>
                  <a:gd name="T30" fmla="*/ 11 w 258"/>
                  <a:gd name="T31" fmla="*/ 87 h 207"/>
                  <a:gd name="T32" fmla="*/ 41 w 258"/>
                  <a:gd name="T33" fmla="*/ 69 h 20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58"/>
                  <a:gd name="T52" fmla="*/ 0 h 207"/>
                  <a:gd name="T53" fmla="*/ 258 w 258"/>
                  <a:gd name="T54" fmla="*/ 207 h 20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58" h="207">
                    <a:moveTo>
                      <a:pt x="41" y="69"/>
                    </a:moveTo>
                    <a:cubicBezTo>
                      <a:pt x="46" y="61"/>
                      <a:pt x="31" y="50"/>
                      <a:pt x="44" y="39"/>
                    </a:cubicBezTo>
                    <a:cubicBezTo>
                      <a:pt x="57" y="28"/>
                      <a:pt x="93" y="12"/>
                      <a:pt x="116" y="6"/>
                    </a:cubicBezTo>
                    <a:cubicBezTo>
                      <a:pt x="139" y="0"/>
                      <a:pt x="162" y="2"/>
                      <a:pt x="182" y="6"/>
                    </a:cubicBezTo>
                    <a:cubicBezTo>
                      <a:pt x="202" y="10"/>
                      <a:pt x="226" y="21"/>
                      <a:pt x="239" y="33"/>
                    </a:cubicBezTo>
                    <a:cubicBezTo>
                      <a:pt x="252" y="45"/>
                      <a:pt x="256" y="64"/>
                      <a:pt x="257" y="78"/>
                    </a:cubicBezTo>
                    <a:cubicBezTo>
                      <a:pt x="258" y="92"/>
                      <a:pt x="250" y="105"/>
                      <a:pt x="245" y="117"/>
                    </a:cubicBezTo>
                    <a:cubicBezTo>
                      <a:pt x="240" y="129"/>
                      <a:pt x="229" y="138"/>
                      <a:pt x="227" y="150"/>
                    </a:cubicBezTo>
                    <a:cubicBezTo>
                      <a:pt x="225" y="162"/>
                      <a:pt x="234" y="183"/>
                      <a:pt x="230" y="192"/>
                    </a:cubicBezTo>
                    <a:cubicBezTo>
                      <a:pt x="226" y="201"/>
                      <a:pt x="219" y="207"/>
                      <a:pt x="203" y="207"/>
                    </a:cubicBezTo>
                    <a:cubicBezTo>
                      <a:pt x="187" y="207"/>
                      <a:pt x="154" y="191"/>
                      <a:pt x="134" y="189"/>
                    </a:cubicBezTo>
                    <a:cubicBezTo>
                      <a:pt x="114" y="187"/>
                      <a:pt x="97" y="190"/>
                      <a:pt x="83" y="192"/>
                    </a:cubicBezTo>
                    <a:cubicBezTo>
                      <a:pt x="69" y="194"/>
                      <a:pt x="56" y="206"/>
                      <a:pt x="47" y="204"/>
                    </a:cubicBezTo>
                    <a:cubicBezTo>
                      <a:pt x="38" y="202"/>
                      <a:pt x="33" y="191"/>
                      <a:pt x="26" y="180"/>
                    </a:cubicBezTo>
                    <a:cubicBezTo>
                      <a:pt x="19" y="169"/>
                      <a:pt x="4" y="153"/>
                      <a:pt x="2" y="138"/>
                    </a:cubicBezTo>
                    <a:cubicBezTo>
                      <a:pt x="0" y="123"/>
                      <a:pt x="5" y="98"/>
                      <a:pt x="11" y="87"/>
                    </a:cubicBezTo>
                    <a:cubicBezTo>
                      <a:pt x="17" y="76"/>
                      <a:pt x="36" y="77"/>
                      <a:pt x="41" y="69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tr-TR"/>
              </a:p>
            </p:txBody>
          </p:sp>
          <p:sp>
            <p:nvSpPr>
              <p:cNvPr id="16528" name="Freeform 79"/>
              <p:cNvSpPr>
                <a:spLocks/>
              </p:cNvSpPr>
              <p:nvPr/>
            </p:nvSpPr>
            <p:spPr bwMode="auto">
              <a:xfrm>
                <a:off x="2610" y="2832"/>
                <a:ext cx="212" cy="141"/>
              </a:xfrm>
              <a:custGeom>
                <a:avLst/>
                <a:gdLst>
                  <a:gd name="T0" fmla="*/ 74 w 173"/>
                  <a:gd name="T1" fmla="*/ 90 h 141"/>
                  <a:gd name="T2" fmla="*/ 81 w 173"/>
                  <a:gd name="T3" fmla="*/ 69 h 141"/>
                  <a:gd name="T4" fmla="*/ 141 w 173"/>
                  <a:gd name="T5" fmla="*/ 63 h 141"/>
                  <a:gd name="T6" fmla="*/ 189 w 173"/>
                  <a:gd name="T7" fmla="*/ 48 h 141"/>
                  <a:gd name="T8" fmla="*/ 222 w 173"/>
                  <a:gd name="T9" fmla="*/ 21 h 141"/>
                  <a:gd name="T10" fmla="*/ 319 w 173"/>
                  <a:gd name="T11" fmla="*/ 6 h 141"/>
                  <a:gd name="T12" fmla="*/ 325 w 173"/>
                  <a:gd name="T13" fmla="*/ 57 h 141"/>
                  <a:gd name="T14" fmla="*/ 284 w 173"/>
                  <a:gd name="T15" fmla="*/ 54 h 141"/>
                  <a:gd name="T16" fmla="*/ 386 w 173"/>
                  <a:gd name="T17" fmla="*/ 96 h 141"/>
                  <a:gd name="T18" fmla="*/ 259 w 173"/>
                  <a:gd name="T19" fmla="*/ 102 h 141"/>
                  <a:gd name="T20" fmla="*/ 202 w 173"/>
                  <a:gd name="T21" fmla="*/ 78 h 141"/>
                  <a:gd name="T22" fmla="*/ 137 w 173"/>
                  <a:gd name="T23" fmla="*/ 84 h 141"/>
                  <a:gd name="T24" fmla="*/ 88 w 173"/>
                  <a:gd name="T25" fmla="*/ 120 h 141"/>
                  <a:gd name="T26" fmla="*/ 13 w 173"/>
                  <a:gd name="T27" fmla="*/ 114 h 141"/>
                  <a:gd name="T28" fmla="*/ 13 w 173"/>
                  <a:gd name="T29" fmla="*/ 90 h 141"/>
                  <a:gd name="T30" fmla="*/ 93 w 173"/>
                  <a:gd name="T31" fmla="*/ 39 h 141"/>
                  <a:gd name="T32" fmla="*/ 162 w 173"/>
                  <a:gd name="T33" fmla="*/ 9 h 141"/>
                  <a:gd name="T34" fmla="*/ 299 w 173"/>
                  <a:gd name="T35" fmla="*/ 45 h 141"/>
                  <a:gd name="T36" fmla="*/ 222 w 173"/>
                  <a:gd name="T37" fmla="*/ 60 h 141"/>
                  <a:gd name="T38" fmla="*/ 202 w 173"/>
                  <a:gd name="T39" fmla="*/ 96 h 141"/>
                  <a:gd name="T40" fmla="*/ 181 w 173"/>
                  <a:gd name="T41" fmla="*/ 123 h 141"/>
                  <a:gd name="T42" fmla="*/ 129 w 173"/>
                  <a:gd name="T43" fmla="*/ 135 h 141"/>
                  <a:gd name="T44" fmla="*/ 81 w 173"/>
                  <a:gd name="T45" fmla="*/ 141 h 141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73"/>
                  <a:gd name="T70" fmla="*/ 0 h 141"/>
                  <a:gd name="T71" fmla="*/ 173 w 173"/>
                  <a:gd name="T72" fmla="*/ 141 h 141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73" h="141">
                    <a:moveTo>
                      <a:pt x="33" y="90"/>
                    </a:moveTo>
                    <a:cubicBezTo>
                      <a:pt x="32" y="81"/>
                      <a:pt x="31" y="73"/>
                      <a:pt x="36" y="69"/>
                    </a:cubicBezTo>
                    <a:cubicBezTo>
                      <a:pt x="41" y="65"/>
                      <a:pt x="55" y="66"/>
                      <a:pt x="63" y="63"/>
                    </a:cubicBezTo>
                    <a:cubicBezTo>
                      <a:pt x="71" y="60"/>
                      <a:pt x="78" y="55"/>
                      <a:pt x="84" y="48"/>
                    </a:cubicBezTo>
                    <a:cubicBezTo>
                      <a:pt x="90" y="41"/>
                      <a:pt x="90" y="28"/>
                      <a:pt x="99" y="21"/>
                    </a:cubicBezTo>
                    <a:cubicBezTo>
                      <a:pt x="108" y="14"/>
                      <a:pt x="134" y="0"/>
                      <a:pt x="141" y="6"/>
                    </a:cubicBezTo>
                    <a:cubicBezTo>
                      <a:pt x="148" y="12"/>
                      <a:pt x="146" y="49"/>
                      <a:pt x="144" y="57"/>
                    </a:cubicBezTo>
                    <a:cubicBezTo>
                      <a:pt x="142" y="65"/>
                      <a:pt x="122" y="48"/>
                      <a:pt x="126" y="54"/>
                    </a:cubicBezTo>
                    <a:cubicBezTo>
                      <a:pt x="130" y="60"/>
                      <a:pt x="173" y="88"/>
                      <a:pt x="171" y="96"/>
                    </a:cubicBezTo>
                    <a:cubicBezTo>
                      <a:pt x="169" y="104"/>
                      <a:pt x="127" y="105"/>
                      <a:pt x="114" y="102"/>
                    </a:cubicBezTo>
                    <a:cubicBezTo>
                      <a:pt x="101" y="99"/>
                      <a:pt x="99" y="81"/>
                      <a:pt x="90" y="78"/>
                    </a:cubicBezTo>
                    <a:cubicBezTo>
                      <a:pt x="81" y="75"/>
                      <a:pt x="68" y="77"/>
                      <a:pt x="60" y="84"/>
                    </a:cubicBezTo>
                    <a:cubicBezTo>
                      <a:pt x="52" y="91"/>
                      <a:pt x="48" y="115"/>
                      <a:pt x="39" y="120"/>
                    </a:cubicBezTo>
                    <a:cubicBezTo>
                      <a:pt x="30" y="125"/>
                      <a:pt x="12" y="119"/>
                      <a:pt x="6" y="114"/>
                    </a:cubicBezTo>
                    <a:cubicBezTo>
                      <a:pt x="0" y="109"/>
                      <a:pt x="0" y="103"/>
                      <a:pt x="6" y="90"/>
                    </a:cubicBezTo>
                    <a:cubicBezTo>
                      <a:pt x="12" y="77"/>
                      <a:pt x="31" y="52"/>
                      <a:pt x="42" y="39"/>
                    </a:cubicBezTo>
                    <a:cubicBezTo>
                      <a:pt x="53" y="26"/>
                      <a:pt x="57" y="8"/>
                      <a:pt x="72" y="9"/>
                    </a:cubicBezTo>
                    <a:cubicBezTo>
                      <a:pt x="87" y="10"/>
                      <a:pt x="128" y="37"/>
                      <a:pt x="132" y="45"/>
                    </a:cubicBezTo>
                    <a:cubicBezTo>
                      <a:pt x="136" y="53"/>
                      <a:pt x="106" y="52"/>
                      <a:pt x="99" y="60"/>
                    </a:cubicBezTo>
                    <a:cubicBezTo>
                      <a:pt x="92" y="68"/>
                      <a:pt x="93" y="86"/>
                      <a:pt x="90" y="96"/>
                    </a:cubicBezTo>
                    <a:cubicBezTo>
                      <a:pt x="87" y="106"/>
                      <a:pt x="86" y="117"/>
                      <a:pt x="81" y="123"/>
                    </a:cubicBezTo>
                    <a:cubicBezTo>
                      <a:pt x="76" y="129"/>
                      <a:pt x="64" y="132"/>
                      <a:pt x="57" y="135"/>
                    </a:cubicBezTo>
                    <a:cubicBezTo>
                      <a:pt x="50" y="138"/>
                      <a:pt x="43" y="139"/>
                      <a:pt x="36" y="141"/>
                    </a:cubicBez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tr-TR"/>
              </a:p>
            </p:txBody>
          </p:sp>
          <p:sp>
            <p:nvSpPr>
              <p:cNvPr id="16529" name="Freeform 80"/>
              <p:cNvSpPr>
                <a:spLocks/>
              </p:cNvSpPr>
              <p:nvPr/>
            </p:nvSpPr>
            <p:spPr bwMode="auto">
              <a:xfrm>
                <a:off x="2711" y="2915"/>
                <a:ext cx="89" cy="67"/>
              </a:xfrm>
              <a:custGeom>
                <a:avLst/>
                <a:gdLst>
                  <a:gd name="T0" fmla="*/ 4 w 143"/>
                  <a:gd name="T1" fmla="*/ 5 h 148"/>
                  <a:gd name="T2" fmla="*/ 1 w 143"/>
                  <a:gd name="T3" fmla="*/ 4 h 148"/>
                  <a:gd name="T4" fmla="*/ 2 w 143"/>
                  <a:gd name="T5" fmla="*/ 1 h 148"/>
                  <a:gd name="T6" fmla="*/ 9 w 143"/>
                  <a:gd name="T7" fmla="*/ 0 h 148"/>
                  <a:gd name="T8" fmla="*/ 16 w 143"/>
                  <a:gd name="T9" fmla="*/ 0 h 148"/>
                  <a:gd name="T10" fmla="*/ 21 w 143"/>
                  <a:gd name="T11" fmla="*/ 3 h 148"/>
                  <a:gd name="T12" fmla="*/ 17 w 143"/>
                  <a:gd name="T13" fmla="*/ 6 h 148"/>
                  <a:gd name="T14" fmla="*/ 12 w 143"/>
                  <a:gd name="T15" fmla="*/ 5 h 148"/>
                  <a:gd name="T16" fmla="*/ 7 w 143"/>
                  <a:gd name="T17" fmla="*/ 4 h 148"/>
                  <a:gd name="T18" fmla="*/ 4 w 143"/>
                  <a:gd name="T19" fmla="*/ 5 h 14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43"/>
                  <a:gd name="T31" fmla="*/ 0 h 148"/>
                  <a:gd name="T32" fmla="*/ 143 w 143"/>
                  <a:gd name="T33" fmla="*/ 148 h 14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43" h="148">
                    <a:moveTo>
                      <a:pt x="22" y="109"/>
                    </a:moveTo>
                    <a:cubicBezTo>
                      <a:pt x="14" y="106"/>
                      <a:pt x="2" y="95"/>
                      <a:pt x="1" y="82"/>
                    </a:cubicBezTo>
                    <a:cubicBezTo>
                      <a:pt x="0" y="69"/>
                      <a:pt x="6" y="40"/>
                      <a:pt x="16" y="28"/>
                    </a:cubicBezTo>
                    <a:cubicBezTo>
                      <a:pt x="26" y="16"/>
                      <a:pt x="46" y="10"/>
                      <a:pt x="61" y="7"/>
                    </a:cubicBezTo>
                    <a:cubicBezTo>
                      <a:pt x="76" y="4"/>
                      <a:pt x="96" y="0"/>
                      <a:pt x="109" y="10"/>
                    </a:cubicBezTo>
                    <a:cubicBezTo>
                      <a:pt x="122" y="20"/>
                      <a:pt x="141" y="46"/>
                      <a:pt x="142" y="67"/>
                    </a:cubicBezTo>
                    <a:cubicBezTo>
                      <a:pt x="143" y="88"/>
                      <a:pt x="125" y="130"/>
                      <a:pt x="115" y="139"/>
                    </a:cubicBezTo>
                    <a:cubicBezTo>
                      <a:pt x="105" y="148"/>
                      <a:pt x="90" y="131"/>
                      <a:pt x="79" y="124"/>
                    </a:cubicBezTo>
                    <a:cubicBezTo>
                      <a:pt x="68" y="117"/>
                      <a:pt x="57" y="101"/>
                      <a:pt x="49" y="97"/>
                    </a:cubicBezTo>
                    <a:cubicBezTo>
                      <a:pt x="41" y="93"/>
                      <a:pt x="30" y="112"/>
                      <a:pt x="22" y="109"/>
                    </a:cubicBez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tr-TR"/>
              </a:p>
            </p:txBody>
          </p:sp>
        </p:grpSp>
        <p:grpSp>
          <p:nvGrpSpPr>
            <p:cNvPr id="16513" name="Group 81"/>
            <p:cNvGrpSpPr>
              <a:grpSpLocks/>
            </p:cNvGrpSpPr>
            <p:nvPr/>
          </p:nvGrpSpPr>
          <p:grpSpPr bwMode="auto">
            <a:xfrm>
              <a:off x="2473" y="3132"/>
              <a:ext cx="198" cy="144"/>
              <a:chOff x="2590" y="2805"/>
              <a:chExt cx="258" cy="207"/>
            </a:xfrm>
          </p:grpSpPr>
          <p:sp>
            <p:nvSpPr>
              <p:cNvPr id="16524" name="Freeform 82"/>
              <p:cNvSpPr>
                <a:spLocks/>
              </p:cNvSpPr>
              <p:nvPr/>
            </p:nvSpPr>
            <p:spPr bwMode="auto">
              <a:xfrm>
                <a:off x="2590" y="2805"/>
                <a:ext cx="258" cy="207"/>
              </a:xfrm>
              <a:custGeom>
                <a:avLst/>
                <a:gdLst>
                  <a:gd name="T0" fmla="*/ 41 w 258"/>
                  <a:gd name="T1" fmla="*/ 69 h 207"/>
                  <a:gd name="T2" fmla="*/ 44 w 258"/>
                  <a:gd name="T3" fmla="*/ 39 h 207"/>
                  <a:gd name="T4" fmla="*/ 116 w 258"/>
                  <a:gd name="T5" fmla="*/ 6 h 207"/>
                  <a:gd name="T6" fmla="*/ 182 w 258"/>
                  <a:gd name="T7" fmla="*/ 6 h 207"/>
                  <a:gd name="T8" fmla="*/ 239 w 258"/>
                  <a:gd name="T9" fmla="*/ 33 h 207"/>
                  <a:gd name="T10" fmla="*/ 257 w 258"/>
                  <a:gd name="T11" fmla="*/ 78 h 207"/>
                  <a:gd name="T12" fmla="*/ 245 w 258"/>
                  <a:gd name="T13" fmla="*/ 117 h 207"/>
                  <a:gd name="T14" fmla="*/ 227 w 258"/>
                  <a:gd name="T15" fmla="*/ 150 h 207"/>
                  <a:gd name="T16" fmla="*/ 230 w 258"/>
                  <a:gd name="T17" fmla="*/ 192 h 207"/>
                  <a:gd name="T18" fmla="*/ 203 w 258"/>
                  <a:gd name="T19" fmla="*/ 207 h 207"/>
                  <a:gd name="T20" fmla="*/ 134 w 258"/>
                  <a:gd name="T21" fmla="*/ 189 h 207"/>
                  <a:gd name="T22" fmla="*/ 83 w 258"/>
                  <a:gd name="T23" fmla="*/ 192 h 207"/>
                  <a:gd name="T24" fmla="*/ 47 w 258"/>
                  <a:gd name="T25" fmla="*/ 204 h 207"/>
                  <a:gd name="T26" fmla="*/ 26 w 258"/>
                  <a:gd name="T27" fmla="*/ 180 h 207"/>
                  <a:gd name="T28" fmla="*/ 2 w 258"/>
                  <a:gd name="T29" fmla="*/ 138 h 207"/>
                  <a:gd name="T30" fmla="*/ 11 w 258"/>
                  <a:gd name="T31" fmla="*/ 87 h 207"/>
                  <a:gd name="T32" fmla="*/ 41 w 258"/>
                  <a:gd name="T33" fmla="*/ 69 h 20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58"/>
                  <a:gd name="T52" fmla="*/ 0 h 207"/>
                  <a:gd name="T53" fmla="*/ 258 w 258"/>
                  <a:gd name="T54" fmla="*/ 207 h 20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58" h="207">
                    <a:moveTo>
                      <a:pt x="41" y="69"/>
                    </a:moveTo>
                    <a:cubicBezTo>
                      <a:pt x="46" y="61"/>
                      <a:pt x="31" y="50"/>
                      <a:pt x="44" y="39"/>
                    </a:cubicBezTo>
                    <a:cubicBezTo>
                      <a:pt x="57" y="28"/>
                      <a:pt x="93" y="12"/>
                      <a:pt x="116" y="6"/>
                    </a:cubicBezTo>
                    <a:cubicBezTo>
                      <a:pt x="139" y="0"/>
                      <a:pt x="162" y="2"/>
                      <a:pt x="182" y="6"/>
                    </a:cubicBezTo>
                    <a:cubicBezTo>
                      <a:pt x="202" y="10"/>
                      <a:pt x="226" y="21"/>
                      <a:pt x="239" y="33"/>
                    </a:cubicBezTo>
                    <a:cubicBezTo>
                      <a:pt x="252" y="45"/>
                      <a:pt x="256" y="64"/>
                      <a:pt x="257" y="78"/>
                    </a:cubicBezTo>
                    <a:cubicBezTo>
                      <a:pt x="258" y="92"/>
                      <a:pt x="250" y="105"/>
                      <a:pt x="245" y="117"/>
                    </a:cubicBezTo>
                    <a:cubicBezTo>
                      <a:pt x="240" y="129"/>
                      <a:pt x="229" y="138"/>
                      <a:pt x="227" y="150"/>
                    </a:cubicBezTo>
                    <a:cubicBezTo>
                      <a:pt x="225" y="162"/>
                      <a:pt x="234" y="183"/>
                      <a:pt x="230" y="192"/>
                    </a:cubicBezTo>
                    <a:cubicBezTo>
                      <a:pt x="226" y="201"/>
                      <a:pt x="219" y="207"/>
                      <a:pt x="203" y="207"/>
                    </a:cubicBezTo>
                    <a:cubicBezTo>
                      <a:pt x="187" y="207"/>
                      <a:pt x="154" y="191"/>
                      <a:pt x="134" y="189"/>
                    </a:cubicBezTo>
                    <a:cubicBezTo>
                      <a:pt x="114" y="187"/>
                      <a:pt x="97" y="190"/>
                      <a:pt x="83" y="192"/>
                    </a:cubicBezTo>
                    <a:cubicBezTo>
                      <a:pt x="69" y="194"/>
                      <a:pt x="56" y="206"/>
                      <a:pt x="47" y="204"/>
                    </a:cubicBezTo>
                    <a:cubicBezTo>
                      <a:pt x="38" y="202"/>
                      <a:pt x="33" y="191"/>
                      <a:pt x="26" y="180"/>
                    </a:cubicBezTo>
                    <a:cubicBezTo>
                      <a:pt x="19" y="169"/>
                      <a:pt x="4" y="153"/>
                      <a:pt x="2" y="138"/>
                    </a:cubicBezTo>
                    <a:cubicBezTo>
                      <a:pt x="0" y="123"/>
                      <a:pt x="5" y="98"/>
                      <a:pt x="11" y="87"/>
                    </a:cubicBezTo>
                    <a:cubicBezTo>
                      <a:pt x="17" y="76"/>
                      <a:pt x="36" y="77"/>
                      <a:pt x="41" y="69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tr-TR"/>
              </a:p>
            </p:txBody>
          </p:sp>
          <p:sp>
            <p:nvSpPr>
              <p:cNvPr id="16525" name="Freeform 83"/>
              <p:cNvSpPr>
                <a:spLocks/>
              </p:cNvSpPr>
              <p:nvPr/>
            </p:nvSpPr>
            <p:spPr bwMode="auto">
              <a:xfrm>
                <a:off x="2610" y="2832"/>
                <a:ext cx="212" cy="141"/>
              </a:xfrm>
              <a:custGeom>
                <a:avLst/>
                <a:gdLst>
                  <a:gd name="T0" fmla="*/ 74 w 173"/>
                  <a:gd name="T1" fmla="*/ 90 h 141"/>
                  <a:gd name="T2" fmla="*/ 81 w 173"/>
                  <a:gd name="T3" fmla="*/ 69 h 141"/>
                  <a:gd name="T4" fmla="*/ 141 w 173"/>
                  <a:gd name="T5" fmla="*/ 63 h 141"/>
                  <a:gd name="T6" fmla="*/ 189 w 173"/>
                  <a:gd name="T7" fmla="*/ 48 h 141"/>
                  <a:gd name="T8" fmla="*/ 222 w 173"/>
                  <a:gd name="T9" fmla="*/ 21 h 141"/>
                  <a:gd name="T10" fmla="*/ 319 w 173"/>
                  <a:gd name="T11" fmla="*/ 6 h 141"/>
                  <a:gd name="T12" fmla="*/ 325 w 173"/>
                  <a:gd name="T13" fmla="*/ 57 h 141"/>
                  <a:gd name="T14" fmla="*/ 284 w 173"/>
                  <a:gd name="T15" fmla="*/ 54 h 141"/>
                  <a:gd name="T16" fmla="*/ 386 w 173"/>
                  <a:gd name="T17" fmla="*/ 96 h 141"/>
                  <a:gd name="T18" fmla="*/ 259 w 173"/>
                  <a:gd name="T19" fmla="*/ 102 h 141"/>
                  <a:gd name="T20" fmla="*/ 202 w 173"/>
                  <a:gd name="T21" fmla="*/ 78 h 141"/>
                  <a:gd name="T22" fmla="*/ 137 w 173"/>
                  <a:gd name="T23" fmla="*/ 84 h 141"/>
                  <a:gd name="T24" fmla="*/ 88 w 173"/>
                  <a:gd name="T25" fmla="*/ 120 h 141"/>
                  <a:gd name="T26" fmla="*/ 13 w 173"/>
                  <a:gd name="T27" fmla="*/ 114 h 141"/>
                  <a:gd name="T28" fmla="*/ 13 w 173"/>
                  <a:gd name="T29" fmla="*/ 90 h 141"/>
                  <a:gd name="T30" fmla="*/ 93 w 173"/>
                  <a:gd name="T31" fmla="*/ 39 h 141"/>
                  <a:gd name="T32" fmla="*/ 162 w 173"/>
                  <a:gd name="T33" fmla="*/ 9 h 141"/>
                  <a:gd name="T34" fmla="*/ 299 w 173"/>
                  <a:gd name="T35" fmla="*/ 45 h 141"/>
                  <a:gd name="T36" fmla="*/ 222 w 173"/>
                  <a:gd name="T37" fmla="*/ 60 h 141"/>
                  <a:gd name="T38" fmla="*/ 202 w 173"/>
                  <a:gd name="T39" fmla="*/ 96 h 141"/>
                  <a:gd name="T40" fmla="*/ 181 w 173"/>
                  <a:gd name="T41" fmla="*/ 123 h 141"/>
                  <a:gd name="T42" fmla="*/ 129 w 173"/>
                  <a:gd name="T43" fmla="*/ 135 h 141"/>
                  <a:gd name="T44" fmla="*/ 81 w 173"/>
                  <a:gd name="T45" fmla="*/ 141 h 141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73"/>
                  <a:gd name="T70" fmla="*/ 0 h 141"/>
                  <a:gd name="T71" fmla="*/ 173 w 173"/>
                  <a:gd name="T72" fmla="*/ 141 h 141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73" h="141">
                    <a:moveTo>
                      <a:pt x="33" y="90"/>
                    </a:moveTo>
                    <a:cubicBezTo>
                      <a:pt x="32" y="81"/>
                      <a:pt x="31" y="73"/>
                      <a:pt x="36" y="69"/>
                    </a:cubicBezTo>
                    <a:cubicBezTo>
                      <a:pt x="41" y="65"/>
                      <a:pt x="55" y="66"/>
                      <a:pt x="63" y="63"/>
                    </a:cubicBezTo>
                    <a:cubicBezTo>
                      <a:pt x="71" y="60"/>
                      <a:pt x="78" y="55"/>
                      <a:pt x="84" y="48"/>
                    </a:cubicBezTo>
                    <a:cubicBezTo>
                      <a:pt x="90" y="41"/>
                      <a:pt x="90" y="28"/>
                      <a:pt x="99" y="21"/>
                    </a:cubicBezTo>
                    <a:cubicBezTo>
                      <a:pt x="108" y="14"/>
                      <a:pt x="134" y="0"/>
                      <a:pt x="141" y="6"/>
                    </a:cubicBezTo>
                    <a:cubicBezTo>
                      <a:pt x="148" y="12"/>
                      <a:pt x="146" y="49"/>
                      <a:pt x="144" y="57"/>
                    </a:cubicBezTo>
                    <a:cubicBezTo>
                      <a:pt x="142" y="65"/>
                      <a:pt x="122" y="48"/>
                      <a:pt x="126" y="54"/>
                    </a:cubicBezTo>
                    <a:cubicBezTo>
                      <a:pt x="130" y="60"/>
                      <a:pt x="173" y="88"/>
                      <a:pt x="171" y="96"/>
                    </a:cubicBezTo>
                    <a:cubicBezTo>
                      <a:pt x="169" y="104"/>
                      <a:pt x="127" y="105"/>
                      <a:pt x="114" y="102"/>
                    </a:cubicBezTo>
                    <a:cubicBezTo>
                      <a:pt x="101" y="99"/>
                      <a:pt x="99" y="81"/>
                      <a:pt x="90" y="78"/>
                    </a:cubicBezTo>
                    <a:cubicBezTo>
                      <a:pt x="81" y="75"/>
                      <a:pt x="68" y="77"/>
                      <a:pt x="60" y="84"/>
                    </a:cubicBezTo>
                    <a:cubicBezTo>
                      <a:pt x="52" y="91"/>
                      <a:pt x="48" y="115"/>
                      <a:pt x="39" y="120"/>
                    </a:cubicBezTo>
                    <a:cubicBezTo>
                      <a:pt x="30" y="125"/>
                      <a:pt x="12" y="119"/>
                      <a:pt x="6" y="114"/>
                    </a:cubicBezTo>
                    <a:cubicBezTo>
                      <a:pt x="0" y="109"/>
                      <a:pt x="0" y="103"/>
                      <a:pt x="6" y="90"/>
                    </a:cubicBezTo>
                    <a:cubicBezTo>
                      <a:pt x="12" y="77"/>
                      <a:pt x="31" y="52"/>
                      <a:pt x="42" y="39"/>
                    </a:cubicBezTo>
                    <a:cubicBezTo>
                      <a:pt x="53" y="26"/>
                      <a:pt x="57" y="8"/>
                      <a:pt x="72" y="9"/>
                    </a:cubicBezTo>
                    <a:cubicBezTo>
                      <a:pt x="87" y="10"/>
                      <a:pt x="128" y="37"/>
                      <a:pt x="132" y="45"/>
                    </a:cubicBezTo>
                    <a:cubicBezTo>
                      <a:pt x="136" y="53"/>
                      <a:pt x="106" y="52"/>
                      <a:pt x="99" y="60"/>
                    </a:cubicBezTo>
                    <a:cubicBezTo>
                      <a:pt x="92" y="68"/>
                      <a:pt x="93" y="86"/>
                      <a:pt x="90" y="96"/>
                    </a:cubicBezTo>
                    <a:cubicBezTo>
                      <a:pt x="87" y="106"/>
                      <a:pt x="86" y="117"/>
                      <a:pt x="81" y="123"/>
                    </a:cubicBezTo>
                    <a:cubicBezTo>
                      <a:pt x="76" y="129"/>
                      <a:pt x="64" y="132"/>
                      <a:pt x="57" y="135"/>
                    </a:cubicBezTo>
                    <a:cubicBezTo>
                      <a:pt x="50" y="138"/>
                      <a:pt x="43" y="139"/>
                      <a:pt x="36" y="141"/>
                    </a:cubicBez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tr-TR"/>
              </a:p>
            </p:txBody>
          </p:sp>
          <p:sp>
            <p:nvSpPr>
              <p:cNvPr id="16526" name="Freeform 84"/>
              <p:cNvSpPr>
                <a:spLocks/>
              </p:cNvSpPr>
              <p:nvPr/>
            </p:nvSpPr>
            <p:spPr bwMode="auto">
              <a:xfrm>
                <a:off x="2711" y="2915"/>
                <a:ext cx="89" cy="67"/>
              </a:xfrm>
              <a:custGeom>
                <a:avLst/>
                <a:gdLst>
                  <a:gd name="T0" fmla="*/ 4 w 143"/>
                  <a:gd name="T1" fmla="*/ 5 h 148"/>
                  <a:gd name="T2" fmla="*/ 1 w 143"/>
                  <a:gd name="T3" fmla="*/ 4 h 148"/>
                  <a:gd name="T4" fmla="*/ 2 w 143"/>
                  <a:gd name="T5" fmla="*/ 1 h 148"/>
                  <a:gd name="T6" fmla="*/ 9 w 143"/>
                  <a:gd name="T7" fmla="*/ 0 h 148"/>
                  <a:gd name="T8" fmla="*/ 16 w 143"/>
                  <a:gd name="T9" fmla="*/ 0 h 148"/>
                  <a:gd name="T10" fmla="*/ 21 w 143"/>
                  <a:gd name="T11" fmla="*/ 3 h 148"/>
                  <a:gd name="T12" fmla="*/ 17 w 143"/>
                  <a:gd name="T13" fmla="*/ 6 h 148"/>
                  <a:gd name="T14" fmla="*/ 12 w 143"/>
                  <a:gd name="T15" fmla="*/ 5 h 148"/>
                  <a:gd name="T16" fmla="*/ 7 w 143"/>
                  <a:gd name="T17" fmla="*/ 4 h 148"/>
                  <a:gd name="T18" fmla="*/ 4 w 143"/>
                  <a:gd name="T19" fmla="*/ 5 h 14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43"/>
                  <a:gd name="T31" fmla="*/ 0 h 148"/>
                  <a:gd name="T32" fmla="*/ 143 w 143"/>
                  <a:gd name="T33" fmla="*/ 148 h 14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43" h="148">
                    <a:moveTo>
                      <a:pt x="22" y="109"/>
                    </a:moveTo>
                    <a:cubicBezTo>
                      <a:pt x="14" y="106"/>
                      <a:pt x="2" y="95"/>
                      <a:pt x="1" y="82"/>
                    </a:cubicBezTo>
                    <a:cubicBezTo>
                      <a:pt x="0" y="69"/>
                      <a:pt x="6" y="40"/>
                      <a:pt x="16" y="28"/>
                    </a:cubicBezTo>
                    <a:cubicBezTo>
                      <a:pt x="26" y="16"/>
                      <a:pt x="46" y="10"/>
                      <a:pt x="61" y="7"/>
                    </a:cubicBezTo>
                    <a:cubicBezTo>
                      <a:pt x="76" y="4"/>
                      <a:pt x="96" y="0"/>
                      <a:pt x="109" y="10"/>
                    </a:cubicBezTo>
                    <a:cubicBezTo>
                      <a:pt x="122" y="20"/>
                      <a:pt x="141" y="46"/>
                      <a:pt x="142" y="67"/>
                    </a:cubicBezTo>
                    <a:cubicBezTo>
                      <a:pt x="143" y="88"/>
                      <a:pt x="125" y="130"/>
                      <a:pt x="115" y="139"/>
                    </a:cubicBezTo>
                    <a:cubicBezTo>
                      <a:pt x="105" y="148"/>
                      <a:pt x="90" y="131"/>
                      <a:pt x="79" y="124"/>
                    </a:cubicBezTo>
                    <a:cubicBezTo>
                      <a:pt x="68" y="117"/>
                      <a:pt x="57" y="101"/>
                      <a:pt x="49" y="97"/>
                    </a:cubicBezTo>
                    <a:cubicBezTo>
                      <a:pt x="41" y="93"/>
                      <a:pt x="30" y="112"/>
                      <a:pt x="22" y="109"/>
                    </a:cubicBez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tr-TR"/>
              </a:p>
            </p:txBody>
          </p:sp>
        </p:grpSp>
        <p:grpSp>
          <p:nvGrpSpPr>
            <p:cNvPr id="16514" name="Group 85"/>
            <p:cNvGrpSpPr>
              <a:grpSpLocks/>
            </p:cNvGrpSpPr>
            <p:nvPr/>
          </p:nvGrpSpPr>
          <p:grpSpPr bwMode="auto">
            <a:xfrm>
              <a:off x="1864" y="3483"/>
              <a:ext cx="171" cy="162"/>
              <a:chOff x="2590" y="2805"/>
              <a:chExt cx="258" cy="207"/>
            </a:xfrm>
          </p:grpSpPr>
          <p:sp>
            <p:nvSpPr>
              <p:cNvPr id="16521" name="Freeform 86"/>
              <p:cNvSpPr>
                <a:spLocks/>
              </p:cNvSpPr>
              <p:nvPr/>
            </p:nvSpPr>
            <p:spPr bwMode="auto">
              <a:xfrm>
                <a:off x="2590" y="2805"/>
                <a:ext cx="258" cy="207"/>
              </a:xfrm>
              <a:custGeom>
                <a:avLst/>
                <a:gdLst>
                  <a:gd name="T0" fmla="*/ 41 w 258"/>
                  <a:gd name="T1" fmla="*/ 69 h 207"/>
                  <a:gd name="T2" fmla="*/ 44 w 258"/>
                  <a:gd name="T3" fmla="*/ 39 h 207"/>
                  <a:gd name="T4" fmla="*/ 116 w 258"/>
                  <a:gd name="T5" fmla="*/ 6 h 207"/>
                  <a:gd name="T6" fmla="*/ 182 w 258"/>
                  <a:gd name="T7" fmla="*/ 6 h 207"/>
                  <a:gd name="T8" fmla="*/ 239 w 258"/>
                  <a:gd name="T9" fmla="*/ 33 h 207"/>
                  <a:gd name="T10" fmla="*/ 257 w 258"/>
                  <a:gd name="T11" fmla="*/ 78 h 207"/>
                  <a:gd name="T12" fmla="*/ 245 w 258"/>
                  <a:gd name="T13" fmla="*/ 117 h 207"/>
                  <a:gd name="T14" fmla="*/ 227 w 258"/>
                  <a:gd name="T15" fmla="*/ 150 h 207"/>
                  <a:gd name="T16" fmla="*/ 230 w 258"/>
                  <a:gd name="T17" fmla="*/ 192 h 207"/>
                  <a:gd name="T18" fmla="*/ 203 w 258"/>
                  <a:gd name="T19" fmla="*/ 207 h 207"/>
                  <a:gd name="T20" fmla="*/ 134 w 258"/>
                  <a:gd name="T21" fmla="*/ 189 h 207"/>
                  <a:gd name="T22" fmla="*/ 83 w 258"/>
                  <a:gd name="T23" fmla="*/ 192 h 207"/>
                  <a:gd name="T24" fmla="*/ 47 w 258"/>
                  <a:gd name="T25" fmla="*/ 204 h 207"/>
                  <a:gd name="T26" fmla="*/ 26 w 258"/>
                  <a:gd name="T27" fmla="*/ 180 h 207"/>
                  <a:gd name="T28" fmla="*/ 2 w 258"/>
                  <a:gd name="T29" fmla="*/ 138 h 207"/>
                  <a:gd name="T30" fmla="*/ 11 w 258"/>
                  <a:gd name="T31" fmla="*/ 87 h 207"/>
                  <a:gd name="T32" fmla="*/ 41 w 258"/>
                  <a:gd name="T33" fmla="*/ 69 h 20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58"/>
                  <a:gd name="T52" fmla="*/ 0 h 207"/>
                  <a:gd name="T53" fmla="*/ 258 w 258"/>
                  <a:gd name="T54" fmla="*/ 207 h 20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58" h="207">
                    <a:moveTo>
                      <a:pt x="41" y="69"/>
                    </a:moveTo>
                    <a:cubicBezTo>
                      <a:pt x="46" y="61"/>
                      <a:pt x="31" y="50"/>
                      <a:pt x="44" y="39"/>
                    </a:cubicBezTo>
                    <a:cubicBezTo>
                      <a:pt x="57" y="28"/>
                      <a:pt x="93" y="12"/>
                      <a:pt x="116" y="6"/>
                    </a:cubicBezTo>
                    <a:cubicBezTo>
                      <a:pt x="139" y="0"/>
                      <a:pt x="162" y="2"/>
                      <a:pt x="182" y="6"/>
                    </a:cubicBezTo>
                    <a:cubicBezTo>
                      <a:pt x="202" y="10"/>
                      <a:pt x="226" y="21"/>
                      <a:pt x="239" y="33"/>
                    </a:cubicBezTo>
                    <a:cubicBezTo>
                      <a:pt x="252" y="45"/>
                      <a:pt x="256" y="64"/>
                      <a:pt x="257" y="78"/>
                    </a:cubicBezTo>
                    <a:cubicBezTo>
                      <a:pt x="258" y="92"/>
                      <a:pt x="250" y="105"/>
                      <a:pt x="245" y="117"/>
                    </a:cubicBezTo>
                    <a:cubicBezTo>
                      <a:pt x="240" y="129"/>
                      <a:pt x="229" y="138"/>
                      <a:pt x="227" y="150"/>
                    </a:cubicBezTo>
                    <a:cubicBezTo>
                      <a:pt x="225" y="162"/>
                      <a:pt x="234" y="183"/>
                      <a:pt x="230" y="192"/>
                    </a:cubicBezTo>
                    <a:cubicBezTo>
                      <a:pt x="226" y="201"/>
                      <a:pt x="219" y="207"/>
                      <a:pt x="203" y="207"/>
                    </a:cubicBezTo>
                    <a:cubicBezTo>
                      <a:pt x="187" y="207"/>
                      <a:pt x="154" y="191"/>
                      <a:pt x="134" y="189"/>
                    </a:cubicBezTo>
                    <a:cubicBezTo>
                      <a:pt x="114" y="187"/>
                      <a:pt x="97" y="190"/>
                      <a:pt x="83" y="192"/>
                    </a:cubicBezTo>
                    <a:cubicBezTo>
                      <a:pt x="69" y="194"/>
                      <a:pt x="56" y="206"/>
                      <a:pt x="47" y="204"/>
                    </a:cubicBezTo>
                    <a:cubicBezTo>
                      <a:pt x="38" y="202"/>
                      <a:pt x="33" y="191"/>
                      <a:pt x="26" y="180"/>
                    </a:cubicBezTo>
                    <a:cubicBezTo>
                      <a:pt x="19" y="169"/>
                      <a:pt x="4" y="153"/>
                      <a:pt x="2" y="138"/>
                    </a:cubicBezTo>
                    <a:cubicBezTo>
                      <a:pt x="0" y="123"/>
                      <a:pt x="5" y="98"/>
                      <a:pt x="11" y="87"/>
                    </a:cubicBezTo>
                    <a:cubicBezTo>
                      <a:pt x="17" y="76"/>
                      <a:pt x="36" y="77"/>
                      <a:pt x="41" y="69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tr-TR"/>
              </a:p>
            </p:txBody>
          </p:sp>
          <p:sp>
            <p:nvSpPr>
              <p:cNvPr id="16522" name="Freeform 87"/>
              <p:cNvSpPr>
                <a:spLocks/>
              </p:cNvSpPr>
              <p:nvPr/>
            </p:nvSpPr>
            <p:spPr bwMode="auto">
              <a:xfrm>
                <a:off x="2610" y="2832"/>
                <a:ext cx="212" cy="141"/>
              </a:xfrm>
              <a:custGeom>
                <a:avLst/>
                <a:gdLst>
                  <a:gd name="T0" fmla="*/ 74 w 173"/>
                  <a:gd name="T1" fmla="*/ 90 h 141"/>
                  <a:gd name="T2" fmla="*/ 81 w 173"/>
                  <a:gd name="T3" fmla="*/ 69 h 141"/>
                  <a:gd name="T4" fmla="*/ 141 w 173"/>
                  <a:gd name="T5" fmla="*/ 63 h 141"/>
                  <a:gd name="T6" fmla="*/ 189 w 173"/>
                  <a:gd name="T7" fmla="*/ 48 h 141"/>
                  <a:gd name="T8" fmla="*/ 222 w 173"/>
                  <a:gd name="T9" fmla="*/ 21 h 141"/>
                  <a:gd name="T10" fmla="*/ 319 w 173"/>
                  <a:gd name="T11" fmla="*/ 6 h 141"/>
                  <a:gd name="T12" fmla="*/ 325 w 173"/>
                  <a:gd name="T13" fmla="*/ 57 h 141"/>
                  <a:gd name="T14" fmla="*/ 284 w 173"/>
                  <a:gd name="T15" fmla="*/ 54 h 141"/>
                  <a:gd name="T16" fmla="*/ 386 w 173"/>
                  <a:gd name="T17" fmla="*/ 96 h 141"/>
                  <a:gd name="T18" fmla="*/ 259 w 173"/>
                  <a:gd name="T19" fmla="*/ 102 h 141"/>
                  <a:gd name="T20" fmla="*/ 202 w 173"/>
                  <a:gd name="T21" fmla="*/ 78 h 141"/>
                  <a:gd name="T22" fmla="*/ 137 w 173"/>
                  <a:gd name="T23" fmla="*/ 84 h 141"/>
                  <a:gd name="T24" fmla="*/ 88 w 173"/>
                  <a:gd name="T25" fmla="*/ 120 h 141"/>
                  <a:gd name="T26" fmla="*/ 13 w 173"/>
                  <a:gd name="T27" fmla="*/ 114 h 141"/>
                  <a:gd name="T28" fmla="*/ 13 w 173"/>
                  <a:gd name="T29" fmla="*/ 90 h 141"/>
                  <a:gd name="T30" fmla="*/ 93 w 173"/>
                  <a:gd name="T31" fmla="*/ 39 h 141"/>
                  <a:gd name="T32" fmla="*/ 162 w 173"/>
                  <a:gd name="T33" fmla="*/ 9 h 141"/>
                  <a:gd name="T34" fmla="*/ 299 w 173"/>
                  <a:gd name="T35" fmla="*/ 45 h 141"/>
                  <a:gd name="T36" fmla="*/ 222 w 173"/>
                  <a:gd name="T37" fmla="*/ 60 h 141"/>
                  <a:gd name="T38" fmla="*/ 202 w 173"/>
                  <a:gd name="T39" fmla="*/ 96 h 141"/>
                  <a:gd name="T40" fmla="*/ 181 w 173"/>
                  <a:gd name="T41" fmla="*/ 123 h 141"/>
                  <a:gd name="T42" fmla="*/ 129 w 173"/>
                  <a:gd name="T43" fmla="*/ 135 h 141"/>
                  <a:gd name="T44" fmla="*/ 81 w 173"/>
                  <a:gd name="T45" fmla="*/ 141 h 141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73"/>
                  <a:gd name="T70" fmla="*/ 0 h 141"/>
                  <a:gd name="T71" fmla="*/ 173 w 173"/>
                  <a:gd name="T72" fmla="*/ 141 h 141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73" h="141">
                    <a:moveTo>
                      <a:pt x="33" y="90"/>
                    </a:moveTo>
                    <a:cubicBezTo>
                      <a:pt x="32" y="81"/>
                      <a:pt x="31" y="73"/>
                      <a:pt x="36" y="69"/>
                    </a:cubicBezTo>
                    <a:cubicBezTo>
                      <a:pt x="41" y="65"/>
                      <a:pt x="55" y="66"/>
                      <a:pt x="63" y="63"/>
                    </a:cubicBezTo>
                    <a:cubicBezTo>
                      <a:pt x="71" y="60"/>
                      <a:pt x="78" y="55"/>
                      <a:pt x="84" y="48"/>
                    </a:cubicBezTo>
                    <a:cubicBezTo>
                      <a:pt x="90" y="41"/>
                      <a:pt x="90" y="28"/>
                      <a:pt x="99" y="21"/>
                    </a:cubicBezTo>
                    <a:cubicBezTo>
                      <a:pt x="108" y="14"/>
                      <a:pt x="134" y="0"/>
                      <a:pt x="141" y="6"/>
                    </a:cubicBezTo>
                    <a:cubicBezTo>
                      <a:pt x="148" y="12"/>
                      <a:pt x="146" y="49"/>
                      <a:pt x="144" y="57"/>
                    </a:cubicBezTo>
                    <a:cubicBezTo>
                      <a:pt x="142" y="65"/>
                      <a:pt x="122" y="48"/>
                      <a:pt x="126" y="54"/>
                    </a:cubicBezTo>
                    <a:cubicBezTo>
                      <a:pt x="130" y="60"/>
                      <a:pt x="173" y="88"/>
                      <a:pt x="171" y="96"/>
                    </a:cubicBezTo>
                    <a:cubicBezTo>
                      <a:pt x="169" y="104"/>
                      <a:pt x="127" y="105"/>
                      <a:pt x="114" y="102"/>
                    </a:cubicBezTo>
                    <a:cubicBezTo>
                      <a:pt x="101" y="99"/>
                      <a:pt x="99" y="81"/>
                      <a:pt x="90" y="78"/>
                    </a:cubicBezTo>
                    <a:cubicBezTo>
                      <a:pt x="81" y="75"/>
                      <a:pt x="68" y="77"/>
                      <a:pt x="60" y="84"/>
                    </a:cubicBezTo>
                    <a:cubicBezTo>
                      <a:pt x="52" y="91"/>
                      <a:pt x="48" y="115"/>
                      <a:pt x="39" y="120"/>
                    </a:cubicBezTo>
                    <a:cubicBezTo>
                      <a:pt x="30" y="125"/>
                      <a:pt x="12" y="119"/>
                      <a:pt x="6" y="114"/>
                    </a:cubicBezTo>
                    <a:cubicBezTo>
                      <a:pt x="0" y="109"/>
                      <a:pt x="0" y="103"/>
                      <a:pt x="6" y="90"/>
                    </a:cubicBezTo>
                    <a:cubicBezTo>
                      <a:pt x="12" y="77"/>
                      <a:pt x="31" y="52"/>
                      <a:pt x="42" y="39"/>
                    </a:cubicBezTo>
                    <a:cubicBezTo>
                      <a:pt x="53" y="26"/>
                      <a:pt x="57" y="8"/>
                      <a:pt x="72" y="9"/>
                    </a:cubicBezTo>
                    <a:cubicBezTo>
                      <a:pt x="87" y="10"/>
                      <a:pt x="128" y="37"/>
                      <a:pt x="132" y="45"/>
                    </a:cubicBezTo>
                    <a:cubicBezTo>
                      <a:pt x="136" y="53"/>
                      <a:pt x="106" y="52"/>
                      <a:pt x="99" y="60"/>
                    </a:cubicBezTo>
                    <a:cubicBezTo>
                      <a:pt x="92" y="68"/>
                      <a:pt x="93" y="86"/>
                      <a:pt x="90" y="96"/>
                    </a:cubicBezTo>
                    <a:cubicBezTo>
                      <a:pt x="87" y="106"/>
                      <a:pt x="86" y="117"/>
                      <a:pt x="81" y="123"/>
                    </a:cubicBezTo>
                    <a:cubicBezTo>
                      <a:pt x="76" y="129"/>
                      <a:pt x="64" y="132"/>
                      <a:pt x="57" y="135"/>
                    </a:cubicBezTo>
                    <a:cubicBezTo>
                      <a:pt x="50" y="138"/>
                      <a:pt x="43" y="139"/>
                      <a:pt x="36" y="141"/>
                    </a:cubicBez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tr-TR"/>
              </a:p>
            </p:txBody>
          </p:sp>
          <p:sp>
            <p:nvSpPr>
              <p:cNvPr id="16523" name="Freeform 88"/>
              <p:cNvSpPr>
                <a:spLocks/>
              </p:cNvSpPr>
              <p:nvPr/>
            </p:nvSpPr>
            <p:spPr bwMode="auto">
              <a:xfrm>
                <a:off x="2711" y="2915"/>
                <a:ext cx="89" cy="67"/>
              </a:xfrm>
              <a:custGeom>
                <a:avLst/>
                <a:gdLst>
                  <a:gd name="T0" fmla="*/ 4 w 143"/>
                  <a:gd name="T1" fmla="*/ 5 h 148"/>
                  <a:gd name="T2" fmla="*/ 1 w 143"/>
                  <a:gd name="T3" fmla="*/ 4 h 148"/>
                  <a:gd name="T4" fmla="*/ 2 w 143"/>
                  <a:gd name="T5" fmla="*/ 1 h 148"/>
                  <a:gd name="T6" fmla="*/ 9 w 143"/>
                  <a:gd name="T7" fmla="*/ 0 h 148"/>
                  <a:gd name="T8" fmla="*/ 16 w 143"/>
                  <a:gd name="T9" fmla="*/ 0 h 148"/>
                  <a:gd name="T10" fmla="*/ 21 w 143"/>
                  <a:gd name="T11" fmla="*/ 3 h 148"/>
                  <a:gd name="T12" fmla="*/ 17 w 143"/>
                  <a:gd name="T13" fmla="*/ 6 h 148"/>
                  <a:gd name="T14" fmla="*/ 12 w 143"/>
                  <a:gd name="T15" fmla="*/ 5 h 148"/>
                  <a:gd name="T16" fmla="*/ 7 w 143"/>
                  <a:gd name="T17" fmla="*/ 4 h 148"/>
                  <a:gd name="T18" fmla="*/ 4 w 143"/>
                  <a:gd name="T19" fmla="*/ 5 h 14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43"/>
                  <a:gd name="T31" fmla="*/ 0 h 148"/>
                  <a:gd name="T32" fmla="*/ 143 w 143"/>
                  <a:gd name="T33" fmla="*/ 148 h 14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43" h="148">
                    <a:moveTo>
                      <a:pt x="22" y="109"/>
                    </a:moveTo>
                    <a:cubicBezTo>
                      <a:pt x="14" y="106"/>
                      <a:pt x="2" y="95"/>
                      <a:pt x="1" y="82"/>
                    </a:cubicBezTo>
                    <a:cubicBezTo>
                      <a:pt x="0" y="69"/>
                      <a:pt x="6" y="40"/>
                      <a:pt x="16" y="28"/>
                    </a:cubicBezTo>
                    <a:cubicBezTo>
                      <a:pt x="26" y="16"/>
                      <a:pt x="46" y="10"/>
                      <a:pt x="61" y="7"/>
                    </a:cubicBezTo>
                    <a:cubicBezTo>
                      <a:pt x="76" y="4"/>
                      <a:pt x="96" y="0"/>
                      <a:pt x="109" y="10"/>
                    </a:cubicBezTo>
                    <a:cubicBezTo>
                      <a:pt x="122" y="20"/>
                      <a:pt x="141" y="46"/>
                      <a:pt x="142" y="67"/>
                    </a:cubicBezTo>
                    <a:cubicBezTo>
                      <a:pt x="143" y="88"/>
                      <a:pt x="125" y="130"/>
                      <a:pt x="115" y="139"/>
                    </a:cubicBezTo>
                    <a:cubicBezTo>
                      <a:pt x="105" y="148"/>
                      <a:pt x="90" y="131"/>
                      <a:pt x="79" y="124"/>
                    </a:cubicBezTo>
                    <a:cubicBezTo>
                      <a:pt x="68" y="117"/>
                      <a:pt x="57" y="101"/>
                      <a:pt x="49" y="97"/>
                    </a:cubicBezTo>
                    <a:cubicBezTo>
                      <a:pt x="41" y="93"/>
                      <a:pt x="30" y="112"/>
                      <a:pt x="22" y="109"/>
                    </a:cubicBez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tr-TR"/>
              </a:p>
            </p:txBody>
          </p:sp>
        </p:grpSp>
        <p:grpSp>
          <p:nvGrpSpPr>
            <p:cNvPr id="16515" name="Group 89"/>
            <p:cNvGrpSpPr>
              <a:grpSpLocks/>
            </p:cNvGrpSpPr>
            <p:nvPr/>
          </p:nvGrpSpPr>
          <p:grpSpPr bwMode="auto">
            <a:xfrm>
              <a:off x="2356" y="2988"/>
              <a:ext cx="168" cy="165"/>
              <a:chOff x="2590" y="2805"/>
              <a:chExt cx="258" cy="207"/>
            </a:xfrm>
          </p:grpSpPr>
          <p:sp>
            <p:nvSpPr>
              <p:cNvPr id="16518" name="Freeform 90"/>
              <p:cNvSpPr>
                <a:spLocks/>
              </p:cNvSpPr>
              <p:nvPr/>
            </p:nvSpPr>
            <p:spPr bwMode="auto">
              <a:xfrm>
                <a:off x="2590" y="2805"/>
                <a:ext cx="258" cy="207"/>
              </a:xfrm>
              <a:custGeom>
                <a:avLst/>
                <a:gdLst>
                  <a:gd name="T0" fmla="*/ 41 w 258"/>
                  <a:gd name="T1" fmla="*/ 69 h 207"/>
                  <a:gd name="T2" fmla="*/ 44 w 258"/>
                  <a:gd name="T3" fmla="*/ 39 h 207"/>
                  <a:gd name="T4" fmla="*/ 116 w 258"/>
                  <a:gd name="T5" fmla="*/ 6 h 207"/>
                  <a:gd name="T6" fmla="*/ 182 w 258"/>
                  <a:gd name="T7" fmla="*/ 6 h 207"/>
                  <a:gd name="T8" fmla="*/ 239 w 258"/>
                  <a:gd name="T9" fmla="*/ 33 h 207"/>
                  <a:gd name="T10" fmla="*/ 257 w 258"/>
                  <a:gd name="T11" fmla="*/ 78 h 207"/>
                  <a:gd name="T12" fmla="*/ 245 w 258"/>
                  <a:gd name="T13" fmla="*/ 117 h 207"/>
                  <a:gd name="T14" fmla="*/ 227 w 258"/>
                  <a:gd name="T15" fmla="*/ 150 h 207"/>
                  <a:gd name="T16" fmla="*/ 230 w 258"/>
                  <a:gd name="T17" fmla="*/ 192 h 207"/>
                  <a:gd name="T18" fmla="*/ 203 w 258"/>
                  <a:gd name="T19" fmla="*/ 207 h 207"/>
                  <a:gd name="T20" fmla="*/ 134 w 258"/>
                  <a:gd name="T21" fmla="*/ 189 h 207"/>
                  <a:gd name="T22" fmla="*/ 83 w 258"/>
                  <a:gd name="T23" fmla="*/ 192 h 207"/>
                  <a:gd name="T24" fmla="*/ 47 w 258"/>
                  <a:gd name="T25" fmla="*/ 204 h 207"/>
                  <a:gd name="T26" fmla="*/ 26 w 258"/>
                  <a:gd name="T27" fmla="*/ 180 h 207"/>
                  <a:gd name="T28" fmla="*/ 2 w 258"/>
                  <a:gd name="T29" fmla="*/ 138 h 207"/>
                  <a:gd name="T30" fmla="*/ 11 w 258"/>
                  <a:gd name="T31" fmla="*/ 87 h 207"/>
                  <a:gd name="T32" fmla="*/ 41 w 258"/>
                  <a:gd name="T33" fmla="*/ 69 h 20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58"/>
                  <a:gd name="T52" fmla="*/ 0 h 207"/>
                  <a:gd name="T53" fmla="*/ 258 w 258"/>
                  <a:gd name="T54" fmla="*/ 207 h 20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58" h="207">
                    <a:moveTo>
                      <a:pt x="41" y="69"/>
                    </a:moveTo>
                    <a:cubicBezTo>
                      <a:pt x="46" y="61"/>
                      <a:pt x="31" y="50"/>
                      <a:pt x="44" y="39"/>
                    </a:cubicBezTo>
                    <a:cubicBezTo>
                      <a:pt x="57" y="28"/>
                      <a:pt x="93" y="12"/>
                      <a:pt x="116" y="6"/>
                    </a:cubicBezTo>
                    <a:cubicBezTo>
                      <a:pt x="139" y="0"/>
                      <a:pt x="162" y="2"/>
                      <a:pt x="182" y="6"/>
                    </a:cubicBezTo>
                    <a:cubicBezTo>
                      <a:pt x="202" y="10"/>
                      <a:pt x="226" y="21"/>
                      <a:pt x="239" y="33"/>
                    </a:cubicBezTo>
                    <a:cubicBezTo>
                      <a:pt x="252" y="45"/>
                      <a:pt x="256" y="64"/>
                      <a:pt x="257" y="78"/>
                    </a:cubicBezTo>
                    <a:cubicBezTo>
                      <a:pt x="258" y="92"/>
                      <a:pt x="250" y="105"/>
                      <a:pt x="245" y="117"/>
                    </a:cubicBezTo>
                    <a:cubicBezTo>
                      <a:pt x="240" y="129"/>
                      <a:pt x="229" y="138"/>
                      <a:pt x="227" y="150"/>
                    </a:cubicBezTo>
                    <a:cubicBezTo>
                      <a:pt x="225" y="162"/>
                      <a:pt x="234" y="183"/>
                      <a:pt x="230" y="192"/>
                    </a:cubicBezTo>
                    <a:cubicBezTo>
                      <a:pt x="226" y="201"/>
                      <a:pt x="219" y="207"/>
                      <a:pt x="203" y="207"/>
                    </a:cubicBezTo>
                    <a:cubicBezTo>
                      <a:pt x="187" y="207"/>
                      <a:pt x="154" y="191"/>
                      <a:pt x="134" y="189"/>
                    </a:cubicBezTo>
                    <a:cubicBezTo>
                      <a:pt x="114" y="187"/>
                      <a:pt x="97" y="190"/>
                      <a:pt x="83" y="192"/>
                    </a:cubicBezTo>
                    <a:cubicBezTo>
                      <a:pt x="69" y="194"/>
                      <a:pt x="56" y="206"/>
                      <a:pt x="47" y="204"/>
                    </a:cubicBezTo>
                    <a:cubicBezTo>
                      <a:pt x="38" y="202"/>
                      <a:pt x="33" y="191"/>
                      <a:pt x="26" y="180"/>
                    </a:cubicBezTo>
                    <a:cubicBezTo>
                      <a:pt x="19" y="169"/>
                      <a:pt x="4" y="153"/>
                      <a:pt x="2" y="138"/>
                    </a:cubicBezTo>
                    <a:cubicBezTo>
                      <a:pt x="0" y="123"/>
                      <a:pt x="5" y="98"/>
                      <a:pt x="11" y="87"/>
                    </a:cubicBezTo>
                    <a:cubicBezTo>
                      <a:pt x="17" y="76"/>
                      <a:pt x="36" y="77"/>
                      <a:pt x="41" y="69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tr-TR"/>
              </a:p>
            </p:txBody>
          </p:sp>
          <p:sp>
            <p:nvSpPr>
              <p:cNvPr id="16519" name="Freeform 91"/>
              <p:cNvSpPr>
                <a:spLocks/>
              </p:cNvSpPr>
              <p:nvPr/>
            </p:nvSpPr>
            <p:spPr bwMode="auto">
              <a:xfrm>
                <a:off x="2610" y="2832"/>
                <a:ext cx="212" cy="141"/>
              </a:xfrm>
              <a:custGeom>
                <a:avLst/>
                <a:gdLst>
                  <a:gd name="T0" fmla="*/ 74 w 173"/>
                  <a:gd name="T1" fmla="*/ 90 h 141"/>
                  <a:gd name="T2" fmla="*/ 81 w 173"/>
                  <a:gd name="T3" fmla="*/ 69 h 141"/>
                  <a:gd name="T4" fmla="*/ 141 w 173"/>
                  <a:gd name="T5" fmla="*/ 63 h 141"/>
                  <a:gd name="T6" fmla="*/ 189 w 173"/>
                  <a:gd name="T7" fmla="*/ 48 h 141"/>
                  <a:gd name="T8" fmla="*/ 222 w 173"/>
                  <a:gd name="T9" fmla="*/ 21 h 141"/>
                  <a:gd name="T10" fmla="*/ 319 w 173"/>
                  <a:gd name="T11" fmla="*/ 6 h 141"/>
                  <a:gd name="T12" fmla="*/ 325 w 173"/>
                  <a:gd name="T13" fmla="*/ 57 h 141"/>
                  <a:gd name="T14" fmla="*/ 284 w 173"/>
                  <a:gd name="T15" fmla="*/ 54 h 141"/>
                  <a:gd name="T16" fmla="*/ 386 w 173"/>
                  <a:gd name="T17" fmla="*/ 96 h 141"/>
                  <a:gd name="T18" fmla="*/ 259 w 173"/>
                  <a:gd name="T19" fmla="*/ 102 h 141"/>
                  <a:gd name="T20" fmla="*/ 202 w 173"/>
                  <a:gd name="T21" fmla="*/ 78 h 141"/>
                  <a:gd name="T22" fmla="*/ 137 w 173"/>
                  <a:gd name="T23" fmla="*/ 84 h 141"/>
                  <a:gd name="T24" fmla="*/ 88 w 173"/>
                  <a:gd name="T25" fmla="*/ 120 h 141"/>
                  <a:gd name="T26" fmla="*/ 13 w 173"/>
                  <a:gd name="T27" fmla="*/ 114 h 141"/>
                  <a:gd name="T28" fmla="*/ 13 w 173"/>
                  <a:gd name="T29" fmla="*/ 90 h 141"/>
                  <a:gd name="T30" fmla="*/ 93 w 173"/>
                  <a:gd name="T31" fmla="*/ 39 h 141"/>
                  <a:gd name="T32" fmla="*/ 162 w 173"/>
                  <a:gd name="T33" fmla="*/ 9 h 141"/>
                  <a:gd name="T34" fmla="*/ 299 w 173"/>
                  <a:gd name="T35" fmla="*/ 45 h 141"/>
                  <a:gd name="T36" fmla="*/ 222 w 173"/>
                  <a:gd name="T37" fmla="*/ 60 h 141"/>
                  <a:gd name="T38" fmla="*/ 202 w 173"/>
                  <a:gd name="T39" fmla="*/ 96 h 141"/>
                  <a:gd name="T40" fmla="*/ 181 w 173"/>
                  <a:gd name="T41" fmla="*/ 123 h 141"/>
                  <a:gd name="T42" fmla="*/ 129 w 173"/>
                  <a:gd name="T43" fmla="*/ 135 h 141"/>
                  <a:gd name="T44" fmla="*/ 81 w 173"/>
                  <a:gd name="T45" fmla="*/ 141 h 141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73"/>
                  <a:gd name="T70" fmla="*/ 0 h 141"/>
                  <a:gd name="T71" fmla="*/ 173 w 173"/>
                  <a:gd name="T72" fmla="*/ 141 h 141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73" h="141">
                    <a:moveTo>
                      <a:pt x="33" y="90"/>
                    </a:moveTo>
                    <a:cubicBezTo>
                      <a:pt x="32" y="81"/>
                      <a:pt x="31" y="73"/>
                      <a:pt x="36" y="69"/>
                    </a:cubicBezTo>
                    <a:cubicBezTo>
                      <a:pt x="41" y="65"/>
                      <a:pt x="55" y="66"/>
                      <a:pt x="63" y="63"/>
                    </a:cubicBezTo>
                    <a:cubicBezTo>
                      <a:pt x="71" y="60"/>
                      <a:pt x="78" y="55"/>
                      <a:pt x="84" y="48"/>
                    </a:cubicBezTo>
                    <a:cubicBezTo>
                      <a:pt x="90" y="41"/>
                      <a:pt x="90" y="28"/>
                      <a:pt x="99" y="21"/>
                    </a:cubicBezTo>
                    <a:cubicBezTo>
                      <a:pt x="108" y="14"/>
                      <a:pt x="134" y="0"/>
                      <a:pt x="141" y="6"/>
                    </a:cubicBezTo>
                    <a:cubicBezTo>
                      <a:pt x="148" y="12"/>
                      <a:pt x="146" y="49"/>
                      <a:pt x="144" y="57"/>
                    </a:cubicBezTo>
                    <a:cubicBezTo>
                      <a:pt x="142" y="65"/>
                      <a:pt x="122" y="48"/>
                      <a:pt x="126" y="54"/>
                    </a:cubicBezTo>
                    <a:cubicBezTo>
                      <a:pt x="130" y="60"/>
                      <a:pt x="173" y="88"/>
                      <a:pt x="171" y="96"/>
                    </a:cubicBezTo>
                    <a:cubicBezTo>
                      <a:pt x="169" y="104"/>
                      <a:pt x="127" y="105"/>
                      <a:pt x="114" y="102"/>
                    </a:cubicBezTo>
                    <a:cubicBezTo>
                      <a:pt x="101" y="99"/>
                      <a:pt x="99" y="81"/>
                      <a:pt x="90" y="78"/>
                    </a:cubicBezTo>
                    <a:cubicBezTo>
                      <a:pt x="81" y="75"/>
                      <a:pt x="68" y="77"/>
                      <a:pt x="60" y="84"/>
                    </a:cubicBezTo>
                    <a:cubicBezTo>
                      <a:pt x="52" y="91"/>
                      <a:pt x="48" y="115"/>
                      <a:pt x="39" y="120"/>
                    </a:cubicBezTo>
                    <a:cubicBezTo>
                      <a:pt x="30" y="125"/>
                      <a:pt x="12" y="119"/>
                      <a:pt x="6" y="114"/>
                    </a:cubicBezTo>
                    <a:cubicBezTo>
                      <a:pt x="0" y="109"/>
                      <a:pt x="0" y="103"/>
                      <a:pt x="6" y="90"/>
                    </a:cubicBezTo>
                    <a:cubicBezTo>
                      <a:pt x="12" y="77"/>
                      <a:pt x="31" y="52"/>
                      <a:pt x="42" y="39"/>
                    </a:cubicBezTo>
                    <a:cubicBezTo>
                      <a:pt x="53" y="26"/>
                      <a:pt x="57" y="8"/>
                      <a:pt x="72" y="9"/>
                    </a:cubicBezTo>
                    <a:cubicBezTo>
                      <a:pt x="87" y="10"/>
                      <a:pt x="128" y="37"/>
                      <a:pt x="132" y="45"/>
                    </a:cubicBezTo>
                    <a:cubicBezTo>
                      <a:pt x="136" y="53"/>
                      <a:pt x="106" y="52"/>
                      <a:pt x="99" y="60"/>
                    </a:cubicBezTo>
                    <a:cubicBezTo>
                      <a:pt x="92" y="68"/>
                      <a:pt x="93" y="86"/>
                      <a:pt x="90" y="96"/>
                    </a:cubicBezTo>
                    <a:cubicBezTo>
                      <a:pt x="87" y="106"/>
                      <a:pt x="86" y="117"/>
                      <a:pt x="81" y="123"/>
                    </a:cubicBezTo>
                    <a:cubicBezTo>
                      <a:pt x="76" y="129"/>
                      <a:pt x="64" y="132"/>
                      <a:pt x="57" y="135"/>
                    </a:cubicBezTo>
                    <a:cubicBezTo>
                      <a:pt x="50" y="138"/>
                      <a:pt x="43" y="139"/>
                      <a:pt x="36" y="141"/>
                    </a:cubicBez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tr-TR"/>
              </a:p>
            </p:txBody>
          </p:sp>
          <p:sp>
            <p:nvSpPr>
              <p:cNvPr id="16520" name="Freeform 92"/>
              <p:cNvSpPr>
                <a:spLocks/>
              </p:cNvSpPr>
              <p:nvPr/>
            </p:nvSpPr>
            <p:spPr bwMode="auto">
              <a:xfrm>
                <a:off x="2711" y="2915"/>
                <a:ext cx="89" cy="67"/>
              </a:xfrm>
              <a:custGeom>
                <a:avLst/>
                <a:gdLst>
                  <a:gd name="T0" fmla="*/ 4 w 143"/>
                  <a:gd name="T1" fmla="*/ 5 h 148"/>
                  <a:gd name="T2" fmla="*/ 1 w 143"/>
                  <a:gd name="T3" fmla="*/ 4 h 148"/>
                  <a:gd name="T4" fmla="*/ 2 w 143"/>
                  <a:gd name="T5" fmla="*/ 1 h 148"/>
                  <a:gd name="T6" fmla="*/ 9 w 143"/>
                  <a:gd name="T7" fmla="*/ 0 h 148"/>
                  <a:gd name="T8" fmla="*/ 16 w 143"/>
                  <a:gd name="T9" fmla="*/ 0 h 148"/>
                  <a:gd name="T10" fmla="*/ 21 w 143"/>
                  <a:gd name="T11" fmla="*/ 3 h 148"/>
                  <a:gd name="T12" fmla="*/ 17 w 143"/>
                  <a:gd name="T13" fmla="*/ 6 h 148"/>
                  <a:gd name="T14" fmla="*/ 12 w 143"/>
                  <a:gd name="T15" fmla="*/ 5 h 148"/>
                  <a:gd name="T16" fmla="*/ 7 w 143"/>
                  <a:gd name="T17" fmla="*/ 4 h 148"/>
                  <a:gd name="T18" fmla="*/ 4 w 143"/>
                  <a:gd name="T19" fmla="*/ 5 h 14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43"/>
                  <a:gd name="T31" fmla="*/ 0 h 148"/>
                  <a:gd name="T32" fmla="*/ 143 w 143"/>
                  <a:gd name="T33" fmla="*/ 148 h 14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43" h="148">
                    <a:moveTo>
                      <a:pt x="22" y="109"/>
                    </a:moveTo>
                    <a:cubicBezTo>
                      <a:pt x="14" y="106"/>
                      <a:pt x="2" y="95"/>
                      <a:pt x="1" y="82"/>
                    </a:cubicBezTo>
                    <a:cubicBezTo>
                      <a:pt x="0" y="69"/>
                      <a:pt x="6" y="40"/>
                      <a:pt x="16" y="28"/>
                    </a:cubicBezTo>
                    <a:cubicBezTo>
                      <a:pt x="26" y="16"/>
                      <a:pt x="46" y="10"/>
                      <a:pt x="61" y="7"/>
                    </a:cubicBezTo>
                    <a:cubicBezTo>
                      <a:pt x="76" y="4"/>
                      <a:pt x="96" y="0"/>
                      <a:pt x="109" y="10"/>
                    </a:cubicBezTo>
                    <a:cubicBezTo>
                      <a:pt x="122" y="20"/>
                      <a:pt x="141" y="46"/>
                      <a:pt x="142" y="67"/>
                    </a:cubicBezTo>
                    <a:cubicBezTo>
                      <a:pt x="143" y="88"/>
                      <a:pt x="125" y="130"/>
                      <a:pt x="115" y="139"/>
                    </a:cubicBezTo>
                    <a:cubicBezTo>
                      <a:pt x="105" y="148"/>
                      <a:pt x="90" y="131"/>
                      <a:pt x="79" y="124"/>
                    </a:cubicBezTo>
                    <a:cubicBezTo>
                      <a:pt x="68" y="117"/>
                      <a:pt x="57" y="101"/>
                      <a:pt x="49" y="97"/>
                    </a:cubicBezTo>
                    <a:cubicBezTo>
                      <a:pt x="41" y="93"/>
                      <a:pt x="30" y="112"/>
                      <a:pt x="22" y="109"/>
                    </a:cubicBez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tr-TR"/>
              </a:p>
            </p:txBody>
          </p:sp>
        </p:grpSp>
        <p:sp>
          <p:nvSpPr>
            <p:cNvPr id="16516" name="Oval 93"/>
            <p:cNvSpPr>
              <a:spLocks noChangeArrowheads="1"/>
            </p:cNvSpPr>
            <p:nvPr/>
          </p:nvSpPr>
          <p:spPr bwMode="auto">
            <a:xfrm>
              <a:off x="2530" y="2934"/>
              <a:ext cx="80" cy="121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517" name="Oval 94"/>
            <p:cNvSpPr>
              <a:spLocks noChangeArrowheads="1"/>
            </p:cNvSpPr>
            <p:nvPr/>
          </p:nvSpPr>
          <p:spPr bwMode="auto">
            <a:xfrm>
              <a:off x="2377" y="3195"/>
              <a:ext cx="80" cy="121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5F5F5F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16395" name="Group 95"/>
          <p:cNvGrpSpPr>
            <a:grpSpLocks/>
          </p:cNvGrpSpPr>
          <p:nvPr/>
        </p:nvGrpSpPr>
        <p:grpSpPr bwMode="auto">
          <a:xfrm>
            <a:off x="2895600" y="4164013"/>
            <a:ext cx="652463" cy="871537"/>
            <a:chOff x="1263" y="2956"/>
            <a:chExt cx="410" cy="549"/>
          </a:xfrm>
        </p:grpSpPr>
        <p:sp>
          <p:nvSpPr>
            <p:cNvPr id="16491" name="Oval 96"/>
            <p:cNvSpPr>
              <a:spLocks noChangeArrowheads="1"/>
            </p:cNvSpPr>
            <p:nvPr/>
          </p:nvSpPr>
          <p:spPr bwMode="auto">
            <a:xfrm rot="2813460">
              <a:off x="1489" y="3264"/>
              <a:ext cx="47" cy="120"/>
            </a:xfrm>
            <a:prstGeom prst="ellipse">
              <a:avLst/>
            </a:prstGeom>
            <a:solidFill>
              <a:srgbClr val="FFCD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92" name="Oval 97"/>
            <p:cNvSpPr>
              <a:spLocks noChangeArrowheads="1"/>
            </p:cNvSpPr>
            <p:nvPr/>
          </p:nvSpPr>
          <p:spPr bwMode="auto">
            <a:xfrm rot="2813460">
              <a:off x="1589" y="2920"/>
              <a:ext cx="47" cy="120"/>
            </a:xfrm>
            <a:prstGeom prst="ellipse">
              <a:avLst/>
            </a:prstGeom>
            <a:solidFill>
              <a:srgbClr val="FFCD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93" name="Oval 98"/>
            <p:cNvSpPr>
              <a:spLocks noChangeArrowheads="1"/>
            </p:cNvSpPr>
            <p:nvPr/>
          </p:nvSpPr>
          <p:spPr bwMode="auto">
            <a:xfrm rot="2813460">
              <a:off x="1581" y="3012"/>
              <a:ext cx="47" cy="120"/>
            </a:xfrm>
            <a:prstGeom prst="ellipse">
              <a:avLst/>
            </a:prstGeom>
            <a:solidFill>
              <a:srgbClr val="FFCD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94" name="Oval 99"/>
            <p:cNvSpPr>
              <a:spLocks noChangeArrowheads="1"/>
            </p:cNvSpPr>
            <p:nvPr/>
          </p:nvSpPr>
          <p:spPr bwMode="auto">
            <a:xfrm rot="2813460">
              <a:off x="1569" y="2980"/>
              <a:ext cx="47" cy="120"/>
            </a:xfrm>
            <a:prstGeom prst="ellipse">
              <a:avLst/>
            </a:prstGeom>
            <a:solidFill>
              <a:srgbClr val="FFCD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95" name="Oval 100"/>
            <p:cNvSpPr>
              <a:spLocks noChangeArrowheads="1"/>
            </p:cNvSpPr>
            <p:nvPr/>
          </p:nvSpPr>
          <p:spPr bwMode="auto">
            <a:xfrm rot="2813460">
              <a:off x="1553" y="3088"/>
              <a:ext cx="47" cy="120"/>
            </a:xfrm>
            <a:prstGeom prst="ellipse">
              <a:avLst/>
            </a:prstGeom>
            <a:solidFill>
              <a:srgbClr val="FFCD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96" name="Oval 101"/>
            <p:cNvSpPr>
              <a:spLocks noChangeArrowheads="1"/>
            </p:cNvSpPr>
            <p:nvPr/>
          </p:nvSpPr>
          <p:spPr bwMode="auto">
            <a:xfrm rot="2813460">
              <a:off x="1525" y="3108"/>
              <a:ext cx="47" cy="120"/>
            </a:xfrm>
            <a:prstGeom prst="ellipse">
              <a:avLst/>
            </a:prstGeom>
            <a:solidFill>
              <a:srgbClr val="FFCD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97" name="Oval 102"/>
            <p:cNvSpPr>
              <a:spLocks noChangeArrowheads="1"/>
            </p:cNvSpPr>
            <p:nvPr/>
          </p:nvSpPr>
          <p:spPr bwMode="auto">
            <a:xfrm rot="2813460">
              <a:off x="1549" y="3052"/>
              <a:ext cx="47" cy="120"/>
            </a:xfrm>
            <a:prstGeom prst="ellipse">
              <a:avLst/>
            </a:prstGeom>
            <a:solidFill>
              <a:srgbClr val="FFCD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98" name="Oval 103"/>
            <p:cNvSpPr>
              <a:spLocks noChangeArrowheads="1"/>
            </p:cNvSpPr>
            <p:nvPr/>
          </p:nvSpPr>
          <p:spPr bwMode="auto">
            <a:xfrm rot="2813460">
              <a:off x="1505" y="3168"/>
              <a:ext cx="47" cy="120"/>
            </a:xfrm>
            <a:prstGeom prst="ellipse">
              <a:avLst/>
            </a:prstGeom>
            <a:solidFill>
              <a:srgbClr val="FFCD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99" name="Oval 104"/>
            <p:cNvSpPr>
              <a:spLocks noChangeArrowheads="1"/>
            </p:cNvSpPr>
            <p:nvPr/>
          </p:nvSpPr>
          <p:spPr bwMode="auto">
            <a:xfrm rot="2813460">
              <a:off x="1439" y="3312"/>
              <a:ext cx="47" cy="120"/>
            </a:xfrm>
            <a:prstGeom prst="ellipse">
              <a:avLst/>
            </a:prstGeom>
            <a:solidFill>
              <a:srgbClr val="FFCD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500" name="Oval 105"/>
            <p:cNvSpPr>
              <a:spLocks noChangeArrowheads="1"/>
            </p:cNvSpPr>
            <p:nvPr/>
          </p:nvSpPr>
          <p:spPr bwMode="auto">
            <a:xfrm rot="2813460">
              <a:off x="1461" y="3326"/>
              <a:ext cx="47" cy="120"/>
            </a:xfrm>
            <a:prstGeom prst="ellipse">
              <a:avLst/>
            </a:prstGeom>
            <a:solidFill>
              <a:srgbClr val="FFCD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501" name="Oval 106"/>
            <p:cNvSpPr>
              <a:spLocks noChangeArrowheads="1"/>
            </p:cNvSpPr>
            <p:nvPr/>
          </p:nvSpPr>
          <p:spPr bwMode="auto">
            <a:xfrm rot="2813460">
              <a:off x="1393" y="3368"/>
              <a:ext cx="47" cy="120"/>
            </a:xfrm>
            <a:prstGeom prst="ellipse">
              <a:avLst/>
            </a:prstGeom>
            <a:solidFill>
              <a:srgbClr val="FFCD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502" name="Oval 107"/>
            <p:cNvSpPr>
              <a:spLocks noChangeArrowheads="1"/>
            </p:cNvSpPr>
            <p:nvPr/>
          </p:nvSpPr>
          <p:spPr bwMode="auto">
            <a:xfrm rot="2813460">
              <a:off x="1339" y="3396"/>
              <a:ext cx="47" cy="120"/>
            </a:xfrm>
            <a:prstGeom prst="ellipse">
              <a:avLst/>
            </a:prstGeom>
            <a:solidFill>
              <a:srgbClr val="FFCD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503" name="Oval 108"/>
            <p:cNvSpPr>
              <a:spLocks noChangeArrowheads="1"/>
            </p:cNvSpPr>
            <p:nvPr/>
          </p:nvSpPr>
          <p:spPr bwMode="auto">
            <a:xfrm rot="2813460">
              <a:off x="1299" y="3422"/>
              <a:ext cx="47" cy="120"/>
            </a:xfrm>
            <a:prstGeom prst="ellipse">
              <a:avLst/>
            </a:prstGeom>
            <a:solidFill>
              <a:srgbClr val="FFCD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504" name="Oval 109"/>
            <p:cNvSpPr>
              <a:spLocks noChangeArrowheads="1"/>
            </p:cNvSpPr>
            <p:nvPr/>
          </p:nvSpPr>
          <p:spPr bwMode="auto">
            <a:xfrm rot="2813460">
              <a:off x="1469" y="3232"/>
              <a:ext cx="47" cy="120"/>
            </a:xfrm>
            <a:prstGeom prst="ellipse">
              <a:avLst/>
            </a:prstGeom>
            <a:solidFill>
              <a:srgbClr val="FFCD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505" name="Oval 110"/>
            <p:cNvSpPr>
              <a:spLocks noChangeArrowheads="1"/>
            </p:cNvSpPr>
            <p:nvPr/>
          </p:nvSpPr>
          <p:spPr bwMode="auto">
            <a:xfrm rot="2813460">
              <a:off x="1517" y="3200"/>
              <a:ext cx="47" cy="120"/>
            </a:xfrm>
            <a:prstGeom prst="ellipse">
              <a:avLst/>
            </a:prstGeom>
            <a:solidFill>
              <a:srgbClr val="FFCD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16396" name="Group 111"/>
          <p:cNvGrpSpPr>
            <a:grpSpLocks/>
          </p:cNvGrpSpPr>
          <p:nvPr/>
        </p:nvGrpSpPr>
        <p:grpSpPr bwMode="auto">
          <a:xfrm>
            <a:off x="2584450" y="4106863"/>
            <a:ext cx="971550" cy="1341437"/>
            <a:chOff x="1628" y="2587"/>
            <a:chExt cx="612" cy="845"/>
          </a:xfrm>
        </p:grpSpPr>
        <p:grpSp>
          <p:nvGrpSpPr>
            <p:cNvPr id="16424" name="Group 112"/>
            <p:cNvGrpSpPr>
              <a:grpSpLocks/>
            </p:cNvGrpSpPr>
            <p:nvPr/>
          </p:nvGrpSpPr>
          <p:grpSpPr bwMode="auto">
            <a:xfrm>
              <a:off x="1628" y="2623"/>
              <a:ext cx="612" cy="809"/>
              <a:chOff x="1124" y="2947"/>
              <a:chExt cx="612" cy="809"/>
            </a:xfrm>
          </p:grpSpPr>
          <p:grpSp>
            <p:nvGrpSpPr>
              <p:cNvPr id="16441" name="Group 113"/>
              <p:cNvGrpSpPr>
                <a:grpSpLocks/>
              </p:cNvGrpSpPr>
              <p:nvPr/>
            </p:nvGrpSpPr>
            <p:grpSpPr bwMode="auto">
              <a:xfrm>
                <a:off x="1124" y="3539"/>
                <a:ext cx="298" cy="163"/>
                <a:chOff x="1124" y="3539"/>
                <a:chExt cx="298" cy="163"/>
              </a:xfrm>
            </p:grpSpPr>
            <p:sp>
              <p:nvSpPr>
                <p:cNvPr id="16484" name="Oval 114"/>
                <p:cNvSpPr>
                  <a:spLocks noChangeArrowheads="1"/>
                </p:cNvSpPr>
                <p:nvPr/>
              </p:nvSpPr>
              <p:spPr bwMode="auto">
                <a:xfrm rot="2813460">
                  <a:off x="1338" y="3531"/>
                  <a:ext cx="47" cy="120"/>
                </a:xfrm>
                <a:prstGeom prst="ellipse">
                  <a:avLst/>
                </a:prstGeom>
                <a:solidFill>
                  <a:srgbClr val="FFCD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85" name="Oval 115"/>
                <p:cNvSpPr>
                  <a:spLocks noChangeArrowheads="1"/>
                </p:cNvSpPr>
                <p:nvPr/>
              </p:nvSpPr>
              <p:spPr bwMode="auto">
                <a:xfrm rot="2813460">
                  <a:off x="1176" y="3619"/>
                  <a:ext cx="47" cy="120"/>
                </a:xfrm>
                <a:prstGeom prst="ellipse">
                  <a:avLst/>
                </a:prstGeom>
                <a:solidFill>
                  <a:srgbClr val="FFCD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86" name="Oval 116"/>
                <p:cNvSpPr>
                  <a:spLocks noChangeArrowheads="1"/>
                </p:cNvSpPr>
                <p:nvPr/>
              </p:nvSpPr>
              <p:spPr bwMode="auto">
                <a:xfrm rot="2813460">
                  <a:off x="1240" y="3615"/>
                  <a:ext cx="47" cy="120"/>
                </a:xfrm>
                <a:prstGeom prst="ellipse">
                  <a:avLst/>
                </a:prstGeom>
                <a:solidFill>
                  <a:srgbClr val="FFCD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87" name="Oval 117"/>
                <p:cNvSpPr>
                  <a:spLocks noChangeArrowheads="1"/>
                </p:cNvSpPr>
                <p:nvPr/>
              </p:nvSpPr>
              <p:spPr bwMode="auto">
                <a:xfrm rot="2813460">
                  <a:off x="1160" y="3579"/>
                  <a:ext cx="47" cy="120"/>
                </a:xfrm>
                <a:prstGeom prst="ellipse">
                  <a:avLst/>
                </a:prstGeom>
                <a:solidFill>
                  <a:srgbClr val="FFCD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88" name="Oval 118"/>
                <p:cNvSpPr>
                  <a:spLocks noChangeArrowheads="1"/>
                </p:cNvSpPr>
                <p:nvPr/>
              </p:nvSpPr>
              <p:spPr bwMode="auto">
                <a:xfrm rot="2813460">
                  <a:off x="1314" y="3503"/>
                  <a:ext cx="47" cy="120"/>
                </a:xfrm>
                <a:prstGeom prst="ellipse">
                  <a:avLst/>
                </a:prstGeom>
                <a:solidFill>
                  <a:srgbClr val="FFCD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89" name="Oval 119"/>
                <p:cNvSpPr>
                  <a:spLocks noChangeArrowheads="1"/>
                </p:cNvSpPr>
                <p:nvPr/>
              </p:nvSpPr>
              <p:spPr bwMode="auto">
                <a:xfrm rot="2813460">
                  <a:off x="1234" y="3527"/>
                  <a:ext cx="47" cy="120"/>
                </a:xfrm>
                <a:prstGeom prst="ellipse">
                  <a:avLst/>
                </a:prstGeom>
                <a:solidFill>
                  <a:srgbClr val="FFCD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90" name="Oval 120"/>
                <p:cNvSpPr>
                  <a:spLocks noChangeArrowheads="1"/>
                </p:cNvSpPr>
                <p:nvPr/>
              </p:nvSpPr>
              <p:spPr bwMode="auto">
                <a:xfrm rot="2813460">
                  <a:off x="1236" y="3569"/>
                  <a:ext cx="47" cy="120"/>
                </a:xfrm>
                <a:prstGeom prst="ellipse">
                  <a:avLst/>
                </a:prstGeom>
                <a:solidFill>
                  <a:srgbClr val="FFCD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</p:grpSp>
          <p:grpSp>
            <p:nvGrpSpPr>
              <p:cNvPr id="16442" name="Group 121"/>
              <p:cNvGrpSpPr>
                <a:grpSpLocks/>
              </p:cNvGrpSpPr>
              <p:nvPr/>
            </p:nvGrpSpPr>
            <p:grpSpPr bwMode="auto">
              <a:xfrm>
                <a:off x="1142" y="2947"/>
                <a:ext cx="594" cy="809"/>
                <a:chOff x="1076" y="2947"/>
                <a:chExt cx="594" cy="809"/>
              </a:xfrm>
            </p:grpSpPr>
            <p:sp>
              <p:nvSpPr>
                <p:cNvPr id="16443" name="Oval 122"/>
                <p:cNvSpPr>
                  <a:spLocks noChangeArrowheads="1"/>
                </p:cNvSpPr>
                <p:nvPr/>
              </p:nvSpPr>
              <p:spPr bwMode="auto">
                <a:xfrm rot="2813460">
                  <a:off x="1574" y="3139"/>
                  <a:ext cx="47" cy="120"/>
                </a:xfrm>
                <a:prstGeom prst="ellipse">
                  <a:avLst/>
                </a:prstGeom>
                <a:solidFill>
                  <a:srgbClr val="FFCD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grpSp>
              <p:nvGrpSpPr>
                <p:cNvPr id="16444" name="Group 123"/>
                <p:cNvGrpSpPr>
                  <a:grpSpLocks/>
                </p:cNvGrpSpPr>
                <p:nvPr/>
              </p:nvGrpSpPr>
              <p:grpSpPr bwMode="auto">
                <a:xfrm>
                  <a:off x="1076" y="2947"/>
                  <a:ext cx="594" cy="809"/>
                  <a:chOff x="1076" y="2947"/>
                  <a:chExt cx="594" cy="809"/>
                </a:xfrm>
              </p:grpSpPr>
              <p:grpSp>
                <p:nvGrpSpPr>
                  <p:cNvPr id="16445" name="Group 124"/>
                  <p:cNvGrpSpPr>
                    <a:grpSpLocks/>
                  </p:cNvGrpSpPr>
                  <p:nvPr/>
                </p:nvGrpSpPr>
                <p:grpSpPr bwMode="auto">
                  <a:xfrm>
                    <a:off x="1236" y="2947"/>
                    <a:ext cx="410" cy="549"/>
                    <a:chOff x="1263" y="2956"/>
                    <a:chExt cx="410" cy="549"/>
                  </a:xfrm>
                </p:grpSpPr>
                <p:sp>
                  <p:nvSpPr>
                    <p:cNvPr id="16469" name="Oval 125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489" y="3264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70" name="Oval 126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589" y="2920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71" name="Oval 127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581" y="3012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72" name="Oval 128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569" y="2980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73" name="Oval 129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553" y="3088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74" name="Oval 130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525" y="3108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75" name="Oval 131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549" y="3052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76" name="Oval 132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505" y="3168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77" name="Oval 133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439" y="3312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78" name="Oval 134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461" y="3326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79" name="Oval 135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393" y="3368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80" name="Oval 136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339" y="3396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81" name="Oval 137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299" y="3422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82" name="Oval 138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469" y="3232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83" name="Oval 139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517" y="3200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grpSp>
                <p:nvGrpSpPr>
                  <p:cNvPr id="16446" name="Group 140"/>
                  <p:cNvGrpSpPr>
                    <a:grpSpLocks/>
                  </p:cNvGrpSpPr>
                  <p:nvPr/>
                </p:nvGrpSpPr>
                <p:grpSpPr bwMode="auto">
                  <a:xfrm>
                    <a:off x="1260" y="2995"/>
                    <a:ext cx="410" cy="549"/>
                    <a:chOff x="1263" y="2956"/>
                    <a:chExt cx="410" cy="549"/>
                  </a:xfrm>
                </p:grpSpPr>
                <p:sp>
                  <p:nvSpPr>
                    <p:cNvPr id="16454" name="Oval 141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489" y="3264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55" name="Oval 142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589" y="2920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56" name="Oval 143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581" y="3012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57" name="Oval 144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569" y="2980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58" name="Oval 145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553" y="3088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59" name="Oval 146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525" y="3108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60" name="Oval 147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549" y="3052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61" name="Oval 148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505" y="3168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62" name="Oval 149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439" y="3312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63" name="Oval 150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461" y="3326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64" name="Oval 151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393" y="3368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65" name="Oval 152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339" y="3396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66" name="Oval 153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299" y="3422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67" name="Oval 154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469" y="3232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6468" name="Oval 155"/>
                    <p:cNvSpPr>
                      <a:spLocks noChangeArrowheads="1"/>
                    </p:cNvSpPr>
                    <p:nvPr/>
                  </p:nvSpPr>
                  <p:spPr bwMode="auto">
                    <a:xfrm rot="2813460">
                      <a:off x="1517" y="3200"/>
                      <a:ext cx="47" cy="120"/>
                    </a:xfrm>
                    <a:prstGeom prst="ellipse">
                      <a:avLst/>
                    </a:prstGeom>
                    <a:solidFill>
                      <a:srgbClr val="FFCDFF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/>
                    </a:p>
                  </p:txBody>
                </p:sp>
              </p:grpSp>
              <p:sp>
                <p:nvSpPr>
                  <p:cNvPr id="16447" name="Oval 156"/>
                  <p:cNvSpPr>
                    <a:spLocks noChangeArrowheads="1"/>
                  </p:cNvSpPr>
                  <p:nvPr/>
                </p:nvSpPr>
                <p:spPr bwMode="auto">
                  <a:xfrm rot="2813460">
                    <a:off x="1174" y="3669"/>
                    <a:ext cx="47" cy="120"/>
                  </a:xfrm>
                  <a:prstGeom prst="ellipse">
                    <a:avLst/>
                  </a:prstGeom>
                  <a:solidFill>
                    <a:srgbClr val="FFCDFF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6448" name="Oval 157"/>
                  <p:cNvSpPr>
                    <a:spLocks noChangeArrowheads="1"/>
                  </p:cNvSpPr>
                  <p:nvPr/>
                </p:nvSpPr>
                <p:spPr bwMode="auto">
                  <a:xfrm rot="2813460">
                    <a:off x="1130" y="3673"/>
                    <a:ext cx="47" cy="120"/>
                  </a:xfrm>
                  <a:prstGeom prst="ellipse">
                    <a:avLst/>
                  </a:prstGeom>
                  <a:solidFill>
                    <a:srgbClr val="FFCDFF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6449" name="Oval 158"/>
                  <p:cNvSpPr>
                    <a:spLocks noChangeArrowheads="1"/>
                  </p:cNvSpPr>
                  <p:nvPr/>
                </p:nvSpPr>
                <p:spPr bwMode="auto">
                  <a:xfrm rot="2813460">
                    <a:off x="1204" y="3457"/>
                    <a:ext cx="47" cy="120"/>
                  </a:xfrm>
                  <a:prstGeom prst="ellipse">
                    <a:avLst/>
                  </a:prstGeom>
                  <a:solidFill>
                    <a:srgbClr val="FFCDFF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6450" name="Oval 159"/>
                  <p:cNvSpPr>
                    <a:spLocks noChangeArrowheads="1"/>
                  </p:cNvSpPr>
                  <p:nvPr/>
                </p:nvSpPr>
                <p:spPr bwMode="auto">
                  <a:xfrm rot="2813460">
                    <a:off x="1112" y="3513"/>
                    <a:ext cx="47" cy="120"/>
                  </a:xfrm>
                  <a:prstGeom prst="ellipse">
                    <a:avLst/>
                  </a:prstGeom>
                  <a:solidFill>
                    <a:srgbClr val="FFCDFF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6451" name="Oval 160"/>
                  <p:cNvSpPr>
                    <a:spLocks noChangeArrowheads="1"/>
                  </p:cNvSpPr>
                  <p:nvPr/>
                </p:nvSpPr>
                <p:spPr bwMode="auto">
                  <a:xfrm rot="2813460">
                    <a:off x="1282" y="3555"/>
                    <a:ext cx="47" cy="120"/>
                  </a:xfrm>
                  <a:prstGeom prst="ellipse">
                    <a:avLst/>
                  </a:prstGeom>
                  <a:solidFill>
                    <a:srgbClr val="FFCDFF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6452" name="Oval 161"/>
                  <p:cNvSpPr>
                    <a:spLocks noChangeArrowheads="1"/>
                  </p:cNvSpPr>
                  <p:nvPr/>
                </p:nvSpPr>
                <p:spPr bwMode="auto">
                  <a:xfrm rot="2813460">
                    <a:off x="1142" y="3637"/>
                    <a:ext cx="47" cy="120"/>
                  </a:xfrm>
                  <a:prstGeom prst="ellipse">
                    <a:avLst/>
                  </a:prstGeom>
                  <a:solidFill>
                    <a:srgbClr val="FFCDFF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6453" name="Oval 162"/>
                  <p:cNvSpPr>
                    <a:spLocks noChangeArrowheads="1"/>
                  </p:cNvSpPr>
                  <p:nvPr/>
                </p:nvSpPr>
                <p:spPr bwMode="auto">
                  <a:xfrm rot="2813460">
                    <a:off x="1370" y="3461"/>
                    <a:ext cx="47" cy="120"/>
                  </a:xfrm>
                  <a:prstGeom prst="ellipse">
                    <a:avLst/>
                  </a:prstGeom>
                  <a:solidFill>
                    <a:srgbClr val="FFCDFF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</p:grpSp>
        </p:grpSp>
        <p:grpSp>
          <p:nvGrpSpPr>
            <p:cNvPr id="16425" name="Group 163"/>
            <p:cNvGrpSpPr>
              <a:grpSpLocks/>
            </p:cNvGrpSpPr>
            <p:nvPr/>
          </p:nvGrpSpPr>
          <p:grpSpPr bwMode="auto">
            <a:xfrm>
              <a:off x="1788" y="2587"/>
              <a:ext cx="410" cy="549"/>
              <a:chOff x="1263" y="2956"/>
              <a:chExt cx="410" cy="549"/>
            </a:xfrm>
          </p:grpSpPr>
          <p:sp>
            <p:nvSpPr>
              <p:cNvPr id="16426" name="Oval 164"/>
              <p:cNvSpPr>
                <a:spLocks noChangeArrowheads="1"/>
              </p:cNvSpPr>
              <p:nvPr/>
            </p:nvSpPr>
            <p:spPr bwMode="auto">
              <a:xfrm rot="2813460">
                <a:off x="1489" y="3264"/>
                <a:ext cx="47" cy="120"/>
              </a:xfrm>
              <a:prstGeom prst="ellipse">
                <a:avLst/>
              </a:prstGeom>
              <a:solidFill>
                <a:srgbClr val="FFCD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427" name="Oval 165"/>
              <p:cNvSpPr>
                <a:spLocks noChangeArrowheads="1"/>
              </p:cNvSpPr>
              <p:nvPr/>
            </p:nvSpPr>
            <p:spPr bwMode="auto">
              <a:xfrm rot="2813460">
                <a:off x="1589" y="2920"/>
                <a:ext cx="47" cy="120"/>
              </a:xfrm>
              <a:prstGeom prst="ellipse">
                <a:avLst/>
              </a:prstGeom>
              <a:solidFill>
                <a:srgbClr val="FFCD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428" name="Oval 166"/>
              <p:cNvSpPr>
                <a:spLocks noChangeArrowheads="1"/>
              </p:cNvSpPr>
              <p:nvPr/>
            </p:nvSpPr>
            <p:spPr bwMode="auto">
              <a:xfrm rot="2813460">
                <a:off x="1581" y="3012"/>
                <a:ext cx="47" cy="120"/>
              </a:xfrm>
              <a:prstGeom prst="ellipse">
                <a:avLst/>
              </a:prstGeom>
              <a:solidFill>
                <a:srgbClr val="FFCD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429" name="Oval 167"/>
              <p:cNvSpPr>
                <a:spLocks noChangeArrowheads="1"/>
              </p:cNvSpPr>
              <p:nvPr/>
            </p:nvSpPr>
            <p:spPr bwMode="auto">
              <a:xfrm rot="2813460">
                <a:off x="1569" y="2980"/>
                <a:ext cx="47" cy="120"/>
              </a:xfrm>
              <a:prstGeom prst="ellipse">
                <a:avLst/>
              </a:prstGeom>
              <a:solidFill>
                <a:srgbClr val="FFCD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430" name="Oval 168"/>
              <p:cNvSpPr>
                <a:spLocks noChangeArrowheads="1"/>
              </p:cNvSpPr>
              <p:nvPr/>
            </p:nvSpPr>
            <p:spPr bwMode="auto">
              <a:xfrm rot="2813460">
                <a:off x="1553" y="3088"/>
                <a:ext cx="47" cy="120"/>
              </a:xfrm>
              <a:prstGeom prst="ellipse">
                <a:avLst/>
              </a:prstGeom>
              <a:solidFill>
                <a:srgbClr val="FFCD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431" name="Oval 169"/>
              <p:cNvSpPr>
                <a:spLocks noChangeArrowheads="1"/>
              </p:cNvSpPr>
              <p:nvPr/>
            </p:nvSpPr>
            <p:spPr bwMode="auto">
              <a:xfrm rot="2813460">
                <a:off x="1525" y="3108"/>
                <a:ext cx="47" cy="120"/>
              </a:xfrm>
              <a:prstGeom prst="ellipse">
                <a:avLst/>
              </a:prstGeom>
              <a:solidFill>
                <a:srgbClr val="FFCD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432" name="Oval 170"/>
              <p:cNvSpPr>
                <a:spLocks noChangeArrowheads="1"/>
              </p:cNvSpPr>
              <p:nvPr/>
            </p:nvSpPr>
            <p:spPr bwMode="auto">
              <a:xfrm rot="2813460">
                <a:off x="1549" y="3052"/>
                <a:ext cx="47" cy="120"/>
              </a:xfrm>
              <a:prstGeom prst="ellipse">
                <a:avLst/>
              </a:prstGeom>
              <a:solidFill>
                <a:srgbClr val="FFCD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433" name="Oval 171"/>
              <p:cNvSpPr>
                <a:spLocks noChangeArrowheads="1"/>
              </p:cNvSpPr>
              <p:nvPr/>
            </p:nvSpPr>
            <p:spPr bwMode="auto">
              <a:xfrm rot="2813460">
                <a:off x="1505" y="3168"/>
                <a:ext cx="47" cy="120"/>
              </a:xfrm>
              <a:prstGeom prst="ellipse">
                <a:avLst/>
              </a:prstGeom>
              <a:solidFill>
                <a:srgbClr val="FFCD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434" name="Oval 172"/>
              <p:cNvSpPr>
                <a:spLocks noChangeArrowheads="1"/>
              </p:cNvSpPr>
              <p:nvPr/>
            </p:nvSpPr>
            <p:spPr bwMode="auto">
              <a:xfrm rot="2813460">
                <a:off x="1439" y="3312"/>
                <a:ext cx="47" cy="120"/>
              </a:xfrm>
              <a:prstGeom prst="ellipse">
                <a:avLst/>
              </a:prstGeom>
              <a:solidFill>
                <a:srgbClr val="FFCD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435" name="Oval 173"/>
              <p:cNvSpPr>
                <a:spLocks noChangeArrowheads="1"/>
              </p:cNvSpPr>
              <p:nvPr/>
            </p:nvSpPr>
            <p:spPr bwMode="auto">
              <a:xfrm rot="2813460">
                <a:off x="1461" y="3326"/>
                <a:ext cx="47" cy="120"/>
              </a:xfrm>
              <a:prstGeom prst="ellipse">
                <a:avLst/>
              </a:prstGeom>
              <a:solidFill>
                <a:srgbClr val="FFCD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436" name="Oval 174"/>
              <p:cNvSpPr>
                <a:spLocks noChangeArrowheads="1"/>
              </p:cNvSpPr>
              <p:nvPr/>
            </p:nvSpPr>
            <p:spPr bwMode="auto">
              <a:xfrm rot="2813460">
                <a:off x="1393" y="3368"/>
                <a:ext cx="47" cy="120"/>
              </a:xfrm>
              <a:prstGeom prst="ellipse">
                <a:avLst/>
              </a:prstGeom>
              <a:solidFill>
                <a:srgbClr val="FFCD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437" name="Oval 175"/>
              <p:cNvSpPr>
                <a:spLocks noChangeArrowheads="1"/>
              </p:cNvSpPr>
              <p:nvPr/>
            </p:nvSpPr>
            <p:spPr bwMode="auto">
              <a:xfrm rot="2813460">
                <a:off x="1339" y="3396"/>
                <a:ext cx="47" cy="120"/>
              </a:xfrm>
              <a:prstGeom prst="ellipse">
                <a:avLst/>
              </a:prstGeom>
              <a:solidFill>
                <a:srgbClr val="FFCD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438" name="Oval 176"/>
              <p:cNvSpPr>
                <a:spLocks noChangeArrowheads="1"/>
              </p:cNvSpPr>
              <p:nvPr/>
            </p:nvSpPr>
            <p:spPr bwMode="auto">
              <a:xfrm rot="2813460">
                <a:off x="1299" y="3422"/>
                <a:ext cx="47" cy="120"/>
              </a:xfrm>
              <a:prstGeom prst="ellipse">
                <a:avLst/>
              </a:prstGeom>
              <a:solidFill>
                <a:srgbClr val="FFCD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439" name="Oval 177"/>
              <p:cNvSpPr>
                <a:spLocks noChangeArrowheads="1"/>
              </p:cNvSpPr>
              <p:nvPr/>
            </p:nvSpPr>
            <p:spPr bwMode="auto">
              <a:xfrm rot="2813460">
                <a:off x="1469" y="3232"/>
                <a:ext cx="47" cy="120"/>
              </a:xfrm>
              <a:prstGeom prst="ellipse">
                <a:avLst/>
              </a:prstGeom>
              <a:solidFill>
                <a:srgbClr val="FFCD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6440" name="Oval 178"/>
              <p:cNvSpPr>
                <a:spLocks noChangeArrowheads="1"/>
              </p:cNvSpPr>
              <p:nvPr/>
            </p:nvSpPr>
            <p:spPr bwMode="auto">
              <a:xfrm rot="2813460">
                <a:off x="1517" y="3200"/>
                <a:ext cx="47" cy="120"/>
              </a:xfrm>
              <a:prstGeom prst="ellipse">
                <a:avLst/>
              </a:prstGeom>
              <a:solidFill>
                <a:srgbClr val="FFCD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sp>
        <p:nvSpPr>
          <p:cNvPr id="16397" name="AutoShape 179"/>
          <p:cNvSpPr>
            <a:spLocks noChangeArrowheads="1"/>
          </p:cNvSpPr>
          <p:nvPr/>
        </p:nvSpPr>
        <p:spPr bwMode="auto">
          <a:xfrm>
            <a:off x="3924300" y="1930400"/>
            <a:ext cx="2724150" cy="1090613"/>
          </a:xfrm>
          <a:prstGeom prst="wedgeRectCallout">
            <a:avLst>
              <a:gd name="adj1" fmla="val -59208"/>
              <a:gd name="adj2" fmla="val 140606"/>
            </a:avLst>
          </a:prstGeom>
          <a:solidFill>
            <a:srgbClr val="0000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2400" b="1">
                <a:solidFill>
                  <a:srgbClr val="FFFF00"/>
                </a:solidFill>
              </a:rPr>
              <a:t>PGE2, IL-1</a:t>
            </a:r>
            <a:r>
              <a:rPr lang="el-GR" sz="2400" b="1">
                <a:solidFill>
                  <a:srgbClr val="FFFF00"/>
                </a:solidFill>
              </a:rPr>
              <a:t>β</a:t>
            </a:r>
            <a:r>
              <a:rPr lang="en-US" sz="2400" b="1">
                <a:solidFill>
                  <a:srgbClr val="FFFF00"/>
                </a:solidFill>
              </a:rPr>
              <a:t>, TNF</a:t>
            </a:r>
            <a:r>
              <a:rPr lang="en-US" sz="2400" b="1">
                <a:solidFill>
                  <a:srgbClr val="FFFF00"/>
                </a:solidFill>
                <a:sym typeface="Symbol" pitchFamily="18" charset="2"/>
              </a:rPr>
              <a:t></a:t>
            </a:r>
            <a:r>
              <a:rPr lang="en-US" sz="2400" b="1">
                <a:solidFill>
                  <a:srgbClr val="FFFF00"/>
                </a:solidFill>
              </a:rPr>
              <a:t>, IL-6, MMP</a:t>
            </a:r>
            <a:r>
              <a:rPr lang="tr-TR" sz="2400" b="1">
                <a:solidFill>
                  <a:srgbClr val="FFFF00"/>
                </a:solidFill>
              </a:rPr>
              <a:t>ler</a:t>
            </a:r>
            <a:endParaRPr lang="en-US" sz="2400" b="1">
              <a:solidFill>
                <a:srgbClr val="FFFF00"/>
              </a:solidFill>
            </a:endParaRPr>
          </a:p>
        </p:txBody>
      </p:sp>
      <p:sp>
        <p:nvSpPr>
          <p:cNvPr id="16398" name="AutoShape 180"/>
          <p:cNvSpPr>
            <a:spLocks noChangeArrowheads="1"/>
          </p:cNvSpPr>
          <p:nvPr/>
        </p:nvSpPr>
        <p:spPr bwMode="auto">
          <a:xfrm>
            <a:off x="469900" y="5656263"/>
            <a:ext cx="2354263" cy="762000"/>
          </a:xfrm>
          <a:prstGeom prst="wedgeRectCallout">
            <a:avLst>
              <a:gd name="adj1" fmla="val 63093"/>
              <a:gd name="adj2" fmla="val -59171"/>
            </a:avLst>
          </a:prstGeom>
          <a:solidFill>
            <a:srgbClr val="0000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2400" b="1">
                <a:solidFill>
                  <a:srgbClr val="FFFF00"/>
                </a:solidFill>
              </a:rPr>
              <a:t>L</a:t>
            </a:r>
            <a:r>
              <a:rPr lang="tr-TR" sz="2400" b="1">
                <a:solidFill>
                  <a:srgbClr val="FFFF00"/>
                </a:solidFill>
              </a:rPr>
              <a:t>enfositler</a:t>
            </a:r>
            <a:r>
              <a:rPr lang="en-US" sz="2400" b="1">
                <a:solidFill>
                  <a:srgbClr val="FFFF00"/>
                </a:solidFill>
              </a:rPr>
              <a:t/>
            </a:r>
            <a:br>
              <a:rPr lang="en-US" sz="2400" b="1">
                <a:solidFill>
                  <a:srgbClr val="FFFF00"/>
                </a:solidFill>
              </a:rPr>
            </a:br>
            <a:r>
              <a:rPr lang="en-US" sz="2400" b="1">
                <a:solidFill>
                  <a:srgbClr val="FFFF00"/>
                </a:solidFill>
              </a:rPr>
              <a:t>Mono</a:t>
            </a:r>
            <a:r>
              <a:rPr lang="tr-TR" sz="2400" b="1">
                <a:solidFill>
                  <a:srgbClr val="FFFF00"/>
                </a:solidFill>
              </a:rPr>
              <a:t>sitler</a:t>
            </a:r>
            <a:endParaRPr lang="en-US" sz="2400" b="1">
              <a:solidFill>
                <a:srgbClr val="FFFF00"/>
              </a:solidFill>
            </a:endParaRPr>
          </a:p>
        </p:txBody>
      </p:sp>
      <p:sp>
        <p:nvSpPr>
          <p:cNvPr id="16399" name="AutoShape 181"/>
          <p:cNvSpPr>
            <a:spLocks noChangeArrowheads="1"/>
          </p:cNvSpPr>
          <p:nvPr/>
        </p:nvSpPr>
        <p:spPr bwMode="auto">
          <a:xfrm>
            <a:off x="1041400" y="3513138"/>
            <a:ext cx="1397000" cy="762000"/>
          </a:xfrm>
          <a:prstGeom prst="wedgeRectCallout">
            <a:avLst>
              <a:gd name="adj1" fmla="val 126819"/>
              <a:gd name="adj2" fmla="val 102292"/>
            </a:avLst>
          </a:prstGeom>
          <a:solidFill>
            <a:srgbClr val="0000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2400" b="1">
                <a:solidFill>
                  <a:srgbClr val="FFFF00"/>
                </a:solidFill>
              </a:rPr>
              <a:t>Gram</a:t>
            </a:r>
            <a:r>
              <a:rPr lang="tr-TR" sz="2400" b="1">
                <a:solidFill>
                  <a:srgbClr val="FFFF00"/>
                </a:solidFill>
              </a:rPr>
              <a:t> -</a:t>
            </a:r>
            <a:r>
              <a:rPr lang="en-US" sz="2400" b="1">
                <a:solidFill>
                  <a:srgbClr val="FFFF00"/>
                </a:solidFill>
              </a:rPr>
              <a:t> Flora</a:t>
            </a:r>
          </a:p>
        </p:txBody>
      </p:sp>
      <p:sp>
        <p:nvSpPr>
          <p:cNvPr id="16400" name="AutoShape 182"/>
          <p:cNvSpPr>
            <a:spLocks noChangeArrowheads="1"/>
          </p:cNvSpPr>
          <p:nvPr/>
        </p:nvSpPr>
        <p:spPr bwMode="auto">
          <a:xfrm>
            <a:off x="404813" y="4789488"/>
            <a:ext cx="1766887" cy="762000"/>
          </a:xfrm>
          <a:prstGeom prst="wedgeRectCallout">
            <a:avLst>
              <a:gd name="adj1" fmla="val 100986"/>
              <a:gd name="adj2" fmla="val 12444"/>
            </a:avLst>
          </a:prstGeom>
          <a:solidFill>
            <a:srgbClr val="0000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tr-TR" sz="2400" b="1">
                <a:solidFill>
                  <a:srgbClr val="FFFF00"/>
                </a:solidFill>
              </a:rPr>
              <a:t>PMNL duvarı</a:t>
            </a:r>
            <a:endParaRPr lang="en-US" sz="2400" b="1">
              <a:solidFill>
                <a:srgbClr val="FFFF00"/>
              </a:solidFill>
            </a:endParaRPr>
          </a:p>
        </p:txBody>
      </p:sp>
      <p:grpSp>
        <p:nvGrpSpPr>
          <p:cNvPr id="16401" name="Group 183"/>
          <p:cNvGrpSpPr>
            <a:grpSpLocks/>
          </p:cNvGrpSpPr>
          <p:nvPr/>
        </p:nvGrpSpPr>
        <p:grpSpPr bwMode="auto">
          <a:xfrm>
            <a:off x="3128963" y="4554538"/>
            <a:ext cx="928687" cy="938212"/>
            <a:chOff x="1970" y="2869"/>
            <a:chExt cx="586" cy="591"/>
          </a:xfrm>
        </p:grpSpPr>
        <p:sp>
          <p:nvSpPr>
            <p:cNvPr id="16406" name="Oval 184"/>
            <p:cNvSpPr>
              <a:spLocks noChangeArrowheads="1"/>
            </p:cNvSpPr>
            <p:nvPr/>
          </p:nvSpPr>
          <p:spPr bwMode="auto">
            <a:xfrm rot="2813460">
              <a:off x="2116" y="3177"/>
              <a:ext cx="47" cy="120"/>
            </a:xfrm>
            <a:prstGeom prst="ellipse">
              <a:avLst/>
            </a:prstGeom>
            <a:solidFill>
              <a:srgbClr val="FF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07" name="Oval 185"/>
            <p:cNvSpPr>
              <a:spLocks noChangeArrowheads="1"/>
            </p:cNvSpPr>
            <p:nvPr/>
          </p:nvSpPr>
          <p:spPr bwMode="auto">
            <a:xfrm rot="2813460">
              <a:off x="2156" y="2857"/>
              <a:ext cx="47" cy="120"/>
            </a:xfrm>
            <a:prstGeom prst="ellipse">
              <a:avLst/>
            </a:prstGeom>
            <a:solidFill>
              <a:srgbClr val="FF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08" name="Oval 186"/>
            <p:cNvSpPr>
              <a:spLocks noChangeArrowheads="1"/>
            </p:cNvSpPr>
            <p:nvPr/>
          </p:nvSpPr>
          <p:spPr bwMode="auto">
            <a:xfrm rot="2813460">
              <a:off x="2148" y="2949"/>
              <a:ext cx="47" cy="120"/>
            </a:xfrm>
            <a:prstGeom prst="ellipse">
              <a:avLst/>
            </a:prstGeom>
            <a:solidFill>
              <a:srgbClr val="FF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09" name="Oval 187"/>
            <p:cNvSpPr>
              <a:spLocks noChangeArrowheads="1"/>
            </p:cNvSpPr>
            <p:nvPr/>
          </p:nvSpPr>
          <p:spPr bwMode="auto">
            <a:xfrm rot="2813460">
              <a:off x="2172" y="2881"/>
              <a:ext cx="47" cy="120"/>
            </a:xfrm>
            <a:prstGeom prst="ellipse">
              <a:avLst/>
            </a:prstGeom>
            <a:solidFill>
              <a:srgbClr val="FF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10" name="Oval 188"/>
            <p:cNvSpPr>
              <a:spLocks noChangeArrowheads="1"/>
            </p:cNvSpPr>
            <p:nvPr/>
          </p:nvSpPr>
          <p:spPr bwMode="auto">
            <a:xfrm rot="2813460">
              <a:off x="2042" y="3169"/>
              <a:ext cx="47" cy="120"/>
            </a:xfrm>
            <a:prstGeom prst="ellipse">
              <a:avLst/>
            </a:prstGeom>
            <a:solidFill>
              <a:srgbClr val="FF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11" name="Oval 189"/>
            <p:cNvSpPr>
              <a:spLocks noChangeArrowheads="1"/>
            </p:cNvSpPr>
            <p:nvPr/>
          </p:nvSpPr>
          <p:spPr bwMode="auto">
            <a:xfrm rot="2813460">
              <a:off x="2014" y="3093"/>
              <a:ext cx="47" cy="120"/>
            </a:xfrm>
            <a:prstGeom prst="ellipse">
              <a:avLst/>
            </a:prstGeom>
            <a:solidFill>
              <a:srgbClr val="FF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12" name="Oval 190"/>
            <p:cNvSpPr>
              <a:spLocks noChangeArrowheads="1"/>
            </p:cNvSpPr>
            <p:nvPr/>
          </p:nvSpPr>
          <p:spPr bwMode="auto">
            <a:xfrm rot="2813460">
              <a:off x="2248" y="2833"/>
              <a:ext cx="47" cy="120"/>
            </a:xfrm>
            <a:prstGeom prst="ellipse">
              <a:avLst/>
            </a:prstGeom>
            <a:solidFill>
              <a:srgbClr val="FF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13" name="Oval 191"/>
            <p:cNvSpPr>
              <a:spLocks noChangeArrowheads="1"/>
            </p:cNvSpPr>
            <p:nvPr/>
          </p:nvSpPr>
          <p:spPr bwMode="auto">
            <a:xfrm rot="2813460">
              <a:off x="2222" y="2883"/>
              <a:ext cx="47" cy="120"/>
            </a:xfrm>
            <a:prstGeom prst="ellipse">
              <a:avLst/>
            </a:prstGeom>
            <a:solidFill>
              <a:srgbClr val="FF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14" name="Oval 192"/>
            <p:cNvSpPr>
              <a:spLocks noChangeArrowheads="1"/>
            </p:cNvSpPr>
            <p:nvPr/>
          </p:nvSpPr>
          <p:spPr bwMode="auto">
            <a:xfrm rot="2813460">
              <a:off x="2006" y="3249"/>
              <a:ext cx="47" cy="120"/>
            </a:xfrm>
            <a:prstGeom prst="ellipse">
              <a:avLst/>
            </a:prstGeom>
            <a:solidFill>
              <a:srgbClr val="FF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15" name="Oval 193"/>
            <p:cNvSpPr>
              <a:spLocks noChangeArrowheads="1"/>
            </p:cNvSpPr>
            <p:nvPr/>
          </p:nvSpPr>
          <p:spPr bwMode="auto">
            <a:xfrm rot="2813460">
              <a:off x="2298" y="3269"/>
              <a:ext cx="47" cy="120"/>
            </a:xfrm>
            <a:prstGeom prst="ellipse">
              <a:avLst/>
            </a:prstGeom>
            <a:solidFill>
              <a:srgbClr val="FF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16" name="Oval 194"/>
            <p:cNvSpPr>
              <a:spLocks noChangeArrowheads="1"/>
            </p:cNvSpPr>
            <p:nvPr/>
          </p:nvSpPr>
          <p:spPr bwMode="auto">
            <a:xfrm rot="2813460">
              <a:off x="2290" y="3335"/>
              <a:ext cx="47" cy="120"/>
            </a:xfrm>
            <a:prstGeom prst="ellipse">
              <a:avLst/>
            </a:prstGeom>
            <a:solidFill>
              <a:srgbClr val="FF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17" name="Oval 195"/>
            <p:cNvSpPr>
              <a:spLocks noChangeArrowheads="1"/>
            </p:cNvSpPr>
            <p:nvPr/>
          </p:nvSpPr>
          <p:spPr bwMode="auto">
            <a:xfrm rot="2813460">
              <a:off x="2266" y="3183"/>
              <a:ext cx="47" cy="120"/>
            </a:xfrm>
            <a:prstGeom prst="ellipse">
              <a:avLst/>
            </a:prstGeom>
            <a:solidFill>
              <a:srgbClr val="FF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18" name="Oval 196"/>
            <p:cNvSpPr>
              <a:spLocks noChangeArrowheads="1"/>
            </p:cNvSpPr>
            <p:nvPr/>
          </p:nvSpPr>
          <p:spPr bwMode="auto">
            <a:xfrm rot="2813460">
              <a:off x="2466" y="3365"/>
              <a:ext cx="47" cy="120"/>
            </a:xfrm>
            <a:prstGeom prst="ellipse">
              <a:avLst/>
            </a:prstGeom>
            <a:solidFill>
              <a:srgbClr val="FF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19" name="Oval 197"/>
            <p:cNvSpPr>
              <a:spLocks noChangeArrowheads="1"/>
            </p:cNvSpPr>
            <p:nvPr/>
          </p:nvSpPr>
          <p:spPr bwMode="auto">
            <a:xfrm rot="2813460">
              <a:off x="2042" y="3115"/>
              <a:ext cx="47" cy="120"/>
            </a:xfrm>
            <a:prstGeom prst="ellipse">
              <a:avLst/>
            </a:prstGeom>
            <a:solidFill>
              <a:srgbClr val="FF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20" name="Oval 198"/>
            <p:cNvSpPr>
              <a:spLocks noChangeArrowheads="1"/>
            </p:cNvSpPr>
            <p:nvPr/>
          </p:nvSpPr>
          <p:spPr bwMode="auto">
            <a:xfrm rot="2813460">
              <a:off x="2084" y="3137"/>
              <a:ext cx="47" cy="120"/>
            </a:xfrm>
            <a:prstGeom prst="ellipse">
              <a:avLst/>
            </a:prstGeom>
            <a:solidFill>
              <a:srgbClr val="FF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21" name="Oval 199"/>
            <p:cNvSpPr>
              <a:spLocks noChangeArrowheads="1"/>
            </p:cNvSpPr>
            <p:nvPr/>
          </p:nvSpPr>
          <p:spPr bwMode="auto">
            <a:xfrm rot="2813460">
              <a:off x="2406" y="3377"/>
              <a:ext cx="47" cy="120"/>
            </a:xfrm>
            <a:prstGeom prst="ellipse">
              <a:avLst/>
            </a:prstGeom>
            <a:solidFill>
              <a:srgbClr val="FF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22" name="Oval 200"/>
            <p:cNvSpPr>
              <a:spLocks noChangeArrowheads="1"/>
            </p:cNvSpPr>
            <p:nvPr/>
          </p:nvSpPr>
          <p:spPr bwMode="auto">
            <a:xfrm rot="2813460">
              <a:off x="2472" y="3293"/>
              <a:ext cx="47" cy="120"/>
            </a:xfrm>
            <a:prstGeom prst="ellipse">
              <a:avLst/>
            </a:prstGeom>
            <a:solidFill>
              <a:srgbClr val="FF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6423" name="Oval 201"/>
            <p:cNvSpPr>
              <a:spLocks noChangeArrowheads="1"/>
            </p:cNvSpPr>
            <p:nvPr/>
          </p:nvSpPr>
          <p:spPr bwMode="auto">
            <a:xfrm rot="2813460">
              <a:off x="2272" y="2919"/>
              <a:ext cx="47" cy="120"/>
            </a:xfrm>
            <a:prstGeom prst="ellipse">
              <a:avLst/>
            </a:prstGeom>
            <a:solidFill>
              <a:srgbClr val="FF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16402" name="AutoShape 202"/>
          <p:cNvSpPr>
            <a:spLocks noChangeArrowheads="1"/>
          </p:cNvSpPr>
          <p:nvPr/>
        </p:nvSpPr>
        <p:spPr bwMode="auto">
          <a:xfrm rot="2692487">
            <a:off x="3598863" y="4838700"/>
            <a:ext cx="1022350" cy="554038"/>
          </a:xfrm>
          <a:prstGeom prst="notchedRightArrow">
            <a:avLst>
              <a:gd name="adj1" fmla="val 50000"/>
              <a:gd name="adj2" fmla="val 46132"/>
            </a:avLst>
          </a:prstGeom>
          <a:gradFill rotWithShape="0">
            <a:gsLst>
              <a:gs pos="0">
                <a:srgbClr val="CC0066"/>
              </a:gs>
              <a:gs pos="100000">
                <a:srgbClr val="9B004E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tr-TR"/>
          </a:p>
        </p:txBody>
      </p:sp>
      <p:sp>
        <p:nvSpPr>
          <p:cNvPr id="16403" name="AutoShape 203"/>
          <p:cNvSpPr>
            <a:spLocks noChangeArrowheads="1"/>
          </p:cNvSpPr>
          <p:nvPr/>
        </p:nvSpPr>
        <p:spPr bwMode="auto">
          <a:xfrm>
            <a:off x="5524500" y="3552825"/>
            <a:ext cx="2305050" cy="762000"/>
          </a:xfrm>
          <a:prstGeom prst="wedgeRectCallout">
            <a:avLst>
              <a:gd name="adj1" fmla="val -125343"/>
              <a:gd name="adj2" fmla="val 59106"/>
            </a:avLst>
          </a:prstGeom>
          <a:solidFill>
            <a:srgbClr val="0000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tr-TR" sz="2400" b="1">
                <a:solidFill>
                  <a:srgbClr val="FFFF00"/>
                </a:solidFill>
              </a:rPr>
              <a:t>Epitelyal ülserasyon</a:t>
            </a:r>
            <a:endParaRPr lang="en-US" sz="2400" b="1">
              <a:solidFill>
                <a:srgbClr val="FFFF00"/>
              </a:solidFill>
            </a:endParaRPr>
          </a:p>
        </p:txBody>
      </p:sp>
      <p:sp>
        <p:nvSpPr>
          <p:cNvPr id="16404" name="AutoShape 204"/>
          <p:cNvSpPr>
            <a:spLocks noChangeArrowheads="1"/>
          </p:cNvSpPr>
          <p:nvPr/>
        </p:nvSpPr>
        <p:spPr bwMode="auto">
          <a:xfrm>
            <a:off x="5181600" y="4886325"/>
            <a:ext cx="3867150" cy="762000"/>
          </a:xfrm>
          <a:prstGeom prst="wedgeRectCallout">
            <a:avLst>
              <a:gd name="adj1" fmla="val -65352"/>
              <a:gd name="adj2" fmla="val 23343"/>
            </a:avLst>
          </a:prstGeom>
          <a:solidFill>
            <a:srgbClr val="0000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2400" b="1">
                <a:solidFill>
                  <a:srgbClr val="FFFF00"/>
                </a:solidFill>
              </a:rPr>
              <a:t>Ba</a:t>
            </a:r>
            <a:r>
              <a:rPr lang="tr-TR" sz="2400" b="1">
                <a:solidFill>
                  <a:srgbClr val="FFFF00"/>
                </a:solidFill>
              </a:rPr>
              <a:t>kteri invazyonu</a:t>
            </a:r>
            <a:r>
              <a:rPr lang="en-US" sz="2400" b="1">
                <a:solidFill>
                  <a:srgbClr val="FFFF00"/>
                </a:solidFill>
              </a:rPr>
              <a:t>,</a:t>
            </a:r>
            <a:br>
              <a:rPr lang="en-US" sz="2400" b="1">
                <a:solidFill>
                  <a:srgbClr val="FFFF00"/>
                </a:solidFill>
              </a:rPr>
            </a:br>
            <a:r>
              <a:rPr lang="en-US" sz="2400" b="1">
                <a:solidFill>
                  <a:srgbClr val="FFFF00"/>
                </a:solidFill>
              </a:rPr>
              <a:t>Ba</a:t>
            </a:r>
            <a:r>
              <a:rPr lang="tr-TR" sz="2400" b="1">
                <a:solidFill>
                  <a:srgbClr val="FFFF00"/>
                </a:solidFill>
              </a:rPr>
              <a:t>kteriyemi</a:t>
            </a:r>
            <a:endParaRPr lang="en-US" sz="2400" b="1">
              <a:solidFill>
                <a:srgbClr val="FFFF00"/>
              </a:solidFill>
            </a:endParaRPr>
          </a:p>
        </p:txBody>
      </p:sp>
      <p:sp>
        <p:nvSpPr>
          <p:cNvPr id="8213" name="Rectangle 205"/>
          <p:cNvSpPr>
            <a:spLocks noGrp="1" noChangeArrowheads="1"/>
          </p:cNvSpPr>
          <p:nvPr>
            <p:ph type="ctrTitle"/>
          </p:nvPr>
        </p:nvSpPr>
        <p:spPr>
          <a:xfrm>
            <a:off x="3200400" y="228600"/>
            <a:ext cx="5638800" cy="1123950"/>
          </a:xfrm>
        </p:spPr>
        <p:txBody>
          <a:bodyPr/>
          <a:lstStyle/>
          <a:p>
            <a:pPr eaLnBrk="1" fontAlgn="auto" hangingPunct="1">
              <a:lnSpc>
                <a:spcPct val="85000"/>
              </a:lnSpc>
              <a:spcAft>
                <a:spcPts val="0"/>
              </a:spcAft>
              <a:defRPr/>
            </a:pPr>
            <a:r>
              <a:rPr lang="en-US" sz="6600" smtClean="0">
                <a:solidFill>
                  <a:schemeClr val="bg1"/>
                </a:solidFill>
              </a:rPr>
              <a:t>Periodontitis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333375"/>
            <a:ext cx="8655050" cy="4348163"/>
            <a:chOff x="191" y="1010"/>
            <a:chExt cx="5452" cy="2739"/>
          </a:xfrm>
        </p:grpSpPr>
        <p:sp>
          <p:nvSpPr>
            <p:cNvPr id="46083" name="Text Box 3"/>
            <p:cNvSpPr txBox="1">
              <a:spLocks noChangeArrowheads="1"/>
            </p:cNvSpPr>
            <p:nvPr/>
          </p:nvSpPr>
          <p:spPr bwMode="auto">
            <a:xfrm>
              <a:off x="223" y="2342"/>
              <a:ext cx="824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   </a:t>
              </a:r>
              <a:r>
                <a:rPr lang="en-US" sz="2800" b="1">
                  <a:solidFill>
                    <a:srgbClr val="FF993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IL</a:t>
              </a:r>
              <a:r>
                <a:rPr lang="en-US" sz="2800" b="1">
                  <a:solidFill>
                    <a:srgbClr val="FF9933"/>
                  </a:solidFill>
                  <a:latin typeface="Arial" charset="0"/>
                </a:rPr>
                <a:t>-1</a:t>
              </a:r>
              <a:r>
                <a:rPr lang="en-US" sz="2800" b="1">
                  <a:solidFill>
                    <a:srgbClr val="FF9933"/>
                  </a:solidFill>
                  <a:latin typeface="Symbol" pitchFamily="18" charset="2"/>
                </a:rPr>
                <a:t>b</a:t>
              </a:r>
              <a:endParaRPr lang="en-US" sz="2800">
                <a:solidFill>
                  <a:srgbClr val="FF9933"/>
                </a:solidFill>
                <a:latin typeface="Arial" charset="0"/>
              </a:endParaRPr>
            </a:p>
          </p:txBody>
        </p:sp>
        <p:sp>
          <p:nvSpPr>
            <p:cNvPr id="17422" name="AutoShape 4"/>
            <p:cNvSpPr>
              <a:spLocks noChangeArrowheads="1"/>
            </p:cNvSpPr>
            <p:nvPr/>
          </p:nvSpPr>
          <p:spPr bwMode="auto">
            <a:xfrm rot="-5351904">
              <a:off x="1327" y="1353"/>
              <a:ext cx="141" cy="598"/>
            </a:xfrm>
            <a:prstGeom prst="downArrow">
              <a:avLst>
                <a:gd name="adj1" fmla="val 50000"/>
                <a:gd name="adj2" fmla="val 106028"/>
              </a:avLst>
            </a:pr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</p:spPr>
          <p:txBody>
            <a:bodyPr vert="eaVert" wrap="none" anchor="ctr"/>
            <a:lstStyle/>
            <a:p>
              <a:pPr algn="ctr" eaLnBrk="0" hangingPunct="0"/>
              <a:endParaRPr lang="tr-TR" sz="2800">
                <a:solidFill>
                  <a:schemeClr val="bg2"/>
                </a:solidFill>
                <a:latin typeface="Times New Roman" pitchFamily="18" charset="0"/>
              </a:endParaRPr>
            </a:p>
          </p:txBody>
        </p:sp>
        <p:grpSp>
          <p:nvGrpSpPr>
            <p:cNvPr id="17423" name="Group 5"/>
            <p:cNvGrpSpPr>
              <a:grpSpLocks/>
            </p:cNvGrpSpPr>
            <p:nvPr/>
          </p:nvGrpSpPr>
          <p:grpSpPr bwMode="auto">
            <a:xfrm>
              <a:off x="389" y="1505"/>
              <a:ext cx="610" cy="321"/>
              <a:chOff x="5093" y="768"/>
              <a:chExt cx="789" cy="442"/>
            </a:xfrm>
          </p:grpSpPr>
          <p:grpSp>
            <p:nvGrpSpPr>
              <p:cNvPr id="17444" name="Group 6"/>
              <p:cNvGrpSpPr>
                <a:grpSpLocks/>
              </p:cNvGrpSpPr>
              <p:nvPr/>
            </p:nvGrpSpPr>
            <p:grpSpPr bwMode="auto">
              <a:xfrm>
                <a:off x="5093" y="768"/>
                <a:ext cx="714" cy="442"/>
                <a:chOff x="2352" y="3408"/>
                <a:chExt cx="1858" cy="1495"/>
              </a:xfrm>
            </p:grpSpPr>
            <p:sp>
              <p:nvSpPr>
                <p:cNvPr id="17448" name="AutoShape 7"/>
                <p:cNvSpPr>
                  <a:spLocks noChangeArrowheads="1"/>
                </p:cNvSpPr>
                <p:nvPr/>
              </p:nvSpPr>
              <p:spPr bwMode="auto">
                <a:xfrm rot="-390613">
                  <a:off x="2352" y="3456"/>
                  <a:ext cx="384" cy="336"/>
                </a:xfrm>
                <a:prstGeom prst="pentagon">
                  <a:avLst/>
                </a:prstGeom>
                <a:solidFill>
                  <a:schemeClr val="accent1"/>
                </a:solidFill>
                <a:ln w="9525">
                  <a:miter lim="800000"/>
                  <a:headEnd/>
                  <a:tailEnd/>
                </a:ln>
                <a:scene3d>
                  <a:camera prst="legacyPerspectiveFront">
                    <a:rot lat="20099991" lon="20099991" rev="0"/>
                  </a:camera>
                  <a:lightRig rig="legacyFlat2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accent1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tr-TR"/>
                </a:p>
              </p:txBody>
            </p:sp>
            <p:sp>
              <p:nvSpPr>
                <p:cNvPr id="17449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2736" y="3408"/>
                  <a:ext cx="192" cy="144"/>
                </a:xfrm>
                <a:prstGeom prst="line">
                  <a:avLst/>
                </a:prstGeom>
                <a:noFill/>
                <a:ln w="28575" cap="rnd">
                  <a:solidFill>
                    <a:schemeClr val="tx1"/>
                  </a:solidFill>
                  <a:prstDash val="sysDot"/>
                  <a:round/>
                  <a:headEnd type="none" w="sm" len="sm"/>
                  <a:tailEnd type="none" w="sm" len="sm"/>
                </a:ln>
                <a:scene3d>
                  <a:camera prst="legacyPerspectiveFront">
                    <a:rot lat="20099991" lon="20099991" rev="0"/>
                  </a:camera>
                  <a:lightRig rig="legacyFlat2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tx1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tr-TR"/>
                </a:p>
              </p:txBody>
            </p:sp>
            <p:sp>
              <p:nvSpPr>
                <p:cNvPr id="17450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3312" y="3408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cene3d>
                  <a:camera prst="legacyPerspectiveFront">
                    <a:rot lat="20099991" lon="20099991" rev="0"/>
                  </a:camera>
                  <a:lightRig rig="legacyFlat2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tx1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tr-TR"/>
                </a:p>
              </p:txBody>
            </p:sp>
            <p:sp>
              <p:nvSpPr>
                <p:cNvPr id="17451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2928" y="374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cene3d>
                  <a:camera prst="legacyPerspectiveFront">
                    <a:rot lat="20099991" lon="20099991" rev="0"/>
                  </a:camera>
                  <a:lightRig rig="legacyFlat2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tx1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tr-TR"/>
                </a:p>
              </p:txBody>
            </p:sp>
            <p:sp>
              <p:nvSpPr>
                <p:cNvPr id="17452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3312" y="3744"/>
                  <a:ext cx="192" cy="19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cene3d>
                  <a:camera prst="legacyPerspectiveFront">
                    <a:rot lat="20099991" lon="20099991" rev="0"/>
                  </a:camera>
                  <a:lightRig rig="legacyFlat2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tx1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tr-TR"/>
                </a:p>
              </p:txBody>
            </p:sp>
            <p:sp>
              <p:nvSpPr>
                <p:cNvPr id="17453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3648" y="3792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cene3d>
                  <a:camera prst="legacyPerspectiveFront">
                    <a:rot lat="20099991" lon="20099991" rev="0"/>
                  </a:camera>
                  <a:lightRig rig="legacyFlat2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tx1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tr-TR"/>
                </a:p>
              </p:txBody>
            </p:sp>
            <p:sp>
              <p:nvSpPr>
                <p:cNvPr id="17454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3984" y="3840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cene3d>
                  <a:camera prst="legacyPerspectiveFront">
                    <a:rot lat="20099991" lon="20099991" rev="0"/>
                  </a:camera>
                  <a:lightRig rig="legacyFlat2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tx1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tr-TR"/>
                </a:p>
              </p:txBody>
            </p:sp>
            <p:sp>
              <p:nvSpPr>
                <p:cNvPr id="17455" name="Line 14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3480" y="3432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cene3d>
                  <a:camera prst="legacyPerspectiveFront">
                    <a:rot lat="20099991" lon="20099991" rev="0"/>
                  </a:camera>
                  <a:lightRig rig="legacyFlat2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tx1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tr-TR"/>
                </a:p>
              </p:txBody>
            </p:sp>
            <p:sp>
              <p:nvSpPr>
                <p:cNvPr id="17456" name="Line 15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2928" y="3408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cene3d>
                  <a:camera prst="legacyPerspectiveFront">
                    <a:rot lat="20099991" lon="20099991" rev="0"/>
                  </a:camera>
                  <a:lightRig rig="legacyFlat2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tx1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tr-TR"/>
                </a:p>
              </p:txBody>
            </p:sp>
            <p:sp>
              <p:nvSpPr>
                <p:cNvPr id="17457" name="Line 16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2760" y="3720"/>
                  <a:ext cx="96" cy="24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cene3d>
                  <a:camera prst="legacyPerspectiveFront">
                    <a:rot lat="20099991" lon="20099991" rev="0"/>
                  </a:camera>
                  <a:lightRig rig="legacyFlat2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tx1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tr-TR"/>
                </a:p>
              </p:txBody>
            </p:sp>
            <p:sp>
              <p:nvSpPr>
                <p:cNvPr id="17458" name="Line 17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3120" y="3744"/>
                  <a:ext cx="192" cy="19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cene3d>
                  <a:camera prst="legacyPerspectiveFront">
                    <a:rot lat="20099991" lon="20099991" rev="0"/>
                  </a:camera>
                  <a:lightRig rig="legacyFlat2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tx1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tr-TR"/>
                </a:p>
              </p:txBody>
            </p:sp>
            <p:sp>
              <p:nvSpPr>
                <p:cNvPr id="17459" name="Line 18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3816" y="3480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cene3d>
                  <a:camera prst="legacyPerspectiveFront">
                    <a:rot lat="20099991" lon="20099991" rev="0"/>
                  </a:camera>
                  <a:lightRig rig="legacyFlat2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tx1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tr-TR"/>
                </a:p>
              </p:txBody>
            </p:sp>
            <p:sp>
              <p:nvSpPr>
                <p:cNvPr id="17460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928" y="3696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cene3d>
                  <a:camera prst="legacyPerspectiveFront">
                    <a:rot lat="20099991" lon="20099991" rev="0"/>
                  </a:camera>
                  <a:lightRig rig="legacyFlat2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tx1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tr-TR"/>
                </a:p>
              </p:txBody>
            </p:sp>
            <p:sp>
              <p:nvSpPr>
                <p:cNvPr id="17461" name="Line 20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3816" y="3816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cene3d>
                  <a:camera prst="legacyPerspectiveFront">
                    <a:rot lat="20099991" lon="20099991" rev="0"/>
                  </a:camera>
                  <a:lightRig rig="legacyFlat2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tx1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tr-TR"/>
                </a:p>
              </p:txBody>
            </p:sp>
            <p:sp>
              <p:nvSpPr>
                <p:cNvPr id="17462" name="Line 21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3480" y="3768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cene3d>
                  <a:camera prst="legacyPerspectiveFront">
                    <a:rot lat="20099991" lon="20099991" rev="0"/>
                  </a:camera>
                  <a:lightRig rig="legacyFlat2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tx1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tr-TR"/>
                </a:p>
              </p:txBody>
            </p:sp>
            <p:sp>
              <p:nvSpPr>
                <p:cNvPr id="17463" name="Line 22"/>
                <p:cNvSpPr>
                  <a:spLocks noChangeShapeType="1"/>
                </p:cNvSpPr>
                <p:nvPr/>
              </p:nvSpPr>
              <p:spPr bwMode="auto">
                <a:xfrm>
                  <a:off x="3312" y="3936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cene3d>
                  <a:camera prst="legacyPerspectiveFront">
                    <a:rot lat="20099991" lon="20099991" rev="0"/>
                  </a:camera>
                  <a:lightRig rig="legacyFlat2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tx1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tr-TR"/>
                </a:p>
              </p:txBody>
            </p:sp>
            <p:sp>
              <p:nvSpPr>
                <p:cNvPr id="17464" name="Line 23"/>
                <p:cNvSpPr>
                  <a:spLocks noChangeShapeType="1"/>
                </p:cNvSpPr>
                <p:nvPr/>
              </p:nvSpPr>
              <p:spPr bwMode="auto">
                <a:xfrm>
                  <a:off x="3360" y="3936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cene3d>
                  <a:camera prst="legacyPerspectiveFront">
                    <a:rot lat="20099991" lon="20099991" rev="0"/>
                  </a:camera>
                  <a:lightRig rig="legacyFlat2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tx1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tr-TR"/>
                </a:p>
              </p:txBody>
            </p:sp>
            <p:sp>
              <p:nvSpPr>
                <p:cNvPr id="17465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3219" y="3916"/>
                  <a:ext cx="340" cy="98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endParaRPr lang="tr-TR" sz="2400" baseline="-25000">
                    <a:latin typeface="Arial" charset="0"/>
                  </a:endParaRPr>
                </a:p>
              </p:txBody>
            </p:sp>
            <p:sp>
              <p:nvSpPr>
                <p:cNvPr id="17466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3648" y="3456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cene3d>
                  <a:camera prst="legacyPerspectiveFront">
                    <a:rot lat="20099991" lon="20099991" rev="0"/>
                  </a:camera>
                  <a:lightRig rig="legacyFlat2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tx1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tr-TR"/>
                </a:p>
              </p:txBody>
            </p:sp>
            <p:sp>
              <p:nvSpPr>
                <p:cNvPr id="17467" name="Line 26"/>
                <p:cNvSpPr>
                  <a:spLocks noChangeShapeType="1"/>
                </p:cNvSpPr>
                <p:nvPr/>
              </p:nvSpPr>
              <p:spPr bwMode="auto">
                <a:xfrm rot="2240841" flipV="1">
                  <a:off x="3120" y="350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cene3d>
                  <a:camera prst="legacyPerspectiveFront">
                    <a:rot lat="20099991" lon="20099991" rev="0"/>
                  </a:camera>
                  <a:lightRig rig="legacyFlat2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tx1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tr-TR"/>
                </a:p>
              </p:txBody>
            </p:sp>
            <p:sp>
              <p:nvSpPr>
                <p:cNvPr id="17468" name="Line 27"/>
                <p:cNvSpPr>
                  <a:spLocks noChangeShapeType="1"/>
                </p:cNvSpPr>
                <p:nvPr/>
              </p:nvSpPr>
              <p:spPr bwMode="auto">
                <a:xfrm rot="2240841" flipV="1">
                  <a:off x="3120" y="3456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cene3d>
                  <a:camera prst="legacyPerspectiveFront">
                    <a:rot lat="20099991" lon="20099991" rev="0"/>
                  </a:camera>
                  <a:lightRig rig="legacyFlat2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tx1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tr-TR"/>
                </a:p>
              </p:txBody>
            </p:sp>
            <p:sp>
              <p:nvSpPr>
                <p:cNvPr id="17469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3870" y="3534"/>
                  <a:ext cx="340" cy="987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endParaRPr lang="tr-TR" sz="2400" baseline="-25000">
                    <a:latin typeface="Times New Roman" pitchFamily="18" charset="0"/>
                  </a:endParaRPr>
                </a:p>
              </p:txBody>
            </p:sp>
            <p:sp>
              <p:nvSpPr>
                <p:cNvPr id="17470" name="Line 29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2784" y="3696"/>
                  <a:ext cx="48" cy="24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cene3d>
                  <a:camera prst="legacyPerspectiveFront">
                    <a:rot lat="20099991" lon="20099991" rev="0"/>
                  </a:camera>
                  <a:lightRig rig="legacyFlat2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tx1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tr-TR"/>
                </a:p>
              </p:txBody>
            </p:sp>
            <p:sp>
              <p:nvSpPr>
                <p:cNvPr id="17471" name="Line 30"/>
                <p:cNvSpPr>
                  <a:spLocks noChangeShapeType="1"/>
                </p:cNvSpPr>
                <p:nvPr/>
              </p:nvSpPr>
              <p:spPr bwMode="auto">
                <a:xfrm flipH="1" flipV="1">
                  <a:off x="2880" y="3840"/>
                  <a:ext cx="48" cy="4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cene3d>
                  <a:camera prst="legacyPerspectiveFront">
                    <a:rot lat="20099991" lon="20099991" rev="0"/>
                  </a:camera>
                  <a:lightRig rig="legacyFlat2" dir="t"/>
                </a:scene3d>
                <a:sp3d extrusionH="430200" prstMaterial="legacyMatte">
                  <a:bevelT w="13500" h="13500" prst="angle"/>
                  <a:bevelB w="13500" h="13500" prst="angle"/>
                  <a:extrusionClr>
                    <a:schemeClr val="tx1"/>
                  </a:extrusionClr>
                </a:sp3d>
              </p:spPr>
              <p:txBody>
                <a:bodyPr wrap="none" anchor="ctr">
                  <a:flatTx/>
                </a:bodyPr>
                <a:lstStyle/>
                <a:p>
                  <a:endParaRPr lang="tr-TR"/>
                </a:p>
              </p:txBody>
            </p:sp>
          </p:grpSp>
          <p:sp>
            <p:nvSpPr>
              <p:cNvPr id="17445" name="Oval 31"/>
              <p:cNvSpPr>
                <a:spLocks noChangeArrowheads="1"/>
              </p:cNvSpPr>
              <p:nvPr/>
            </p:nvSpPr>
            <p:spPr bwMode="auto">
              <a:xfrm>
                <a:off x="5462" y="952"/>
                <a:ext cx="74" cy="64"/>
              </a:xfrm>
              <a:prstGeom prst="ellipse">
                <a:avLst/>
              </a:prstGeom>
              <a:solidFill>
                <a:schemeClr val="accent1"/>
              </a:solidFill>
              <a:ln w="9525">
                <a:round/>
                <a:headEnd/>
                <a:tailEnd/>
              </a:ln>
              <a:scene3d>
                <a:camera prst="legacyPerspectiveFront">
                  <a:rot lat="20099991" lon="20099991" rev="0"/>
                </a:camera>
                <a:lightRig rig="legacyFlat2" dir="t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accent1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tr-TR"/>
              </a:p>
            </p:txBody>
          </p:sp>
          <p:sp>
            <p:nvSpPr>
              <p:cNvPr id="17446" name="Oval 32"/>
              <p:cNvSpPr>
                <a:spLocks noChangeArrowheads="1"/>
              </p:cNvSpPr>
              <p:nvPr/>
            </p:nvSpPr>
            <p:spPr bwMode="auto">
              <a:xfrm>
                <a:off x="5808" y="867"/>
                <a:ext cx="74" cy="64"/>
              </a:xfrm>
              <a:prstGeom prst="ellipse">
                <a:avLst/>
              </a:prstGeom>
              <a:solidFill>
                <a:srgbClr val="00FF00"/>
              </a:solidFill>
              <a:ln w="9525">
                <a:round/>
                <a:headEnd/>
                <a:tailEnd/>
              </a:ln>
              <a:scene3d>
                <a:camera prst="legacyPerspectiveFront">
                  <a:rot lat="20099991" lon="20099991" rev="0"/>
                </a:camera>
                <a:lightRig rig="legacyFlat2" dir="t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00FF00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tr-TR"/>
              </a:p>
            </p:txBody>
          </p:sp>
          <p:sp>
            <p:nvSpPr>
              <p:cNvPr id="17447" name="Oval 33"/>
              <p:cNvSpPr>
                <a:spLocks noChangeArrowheads="1"/>
              </p:cNvSpPr>
              <p:nvPr/>
            </p:nvSpPr>
            <p:spPr bwMode="auto">
              <a:xfrm>
                <a:off x="5720" y="910"/>
                <a:ext cx="74" cy="64"/>
              </a:xfrm>
              <a:prstGeom prst="ellipse">
                <a:avLst/>
              </a:prstGeom>
              <a:solidFill>
                <a:srgbClr val="00FF00"/>
              </a:solidFill>
              <a:ln w="9525">
                <a:round/>
                <a:headEnd/>
                <a:tailEnd/>
              </a:ln>
              <a:scene3d>
                <a:camera prst="legacyPerspectiveFront">
                  <a:rot lat="20099991" lon="20099991" rev="0"/>
                </a:camera>
                <a:lightRig rig="legacyFlat2" dir="t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00FF00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tr-TR"/>
              </a:p>
            </p:txBody>
          </p:sp>
        </p:grpSp>
        <p:sp>
          <p:nvSpPr>
            <p:cNvPr id="46114" name="Text Box 34"/>
            <p:cNvSpPr txBox="1">
              <a:spLocks noChangeArrowheads="1"/>
            </p:cNvSpPr>
            <p:nvPr/>
          </p:nvSpPr>
          <p:spPr bwMode="auto">
            <a:xfrm>
              <a:off x="431" y="1714"/>
              <a:ext cx="741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2800" b="1">
                  <a:solidFill>
                    <a:srgbClr val="FF993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PGE</a:t>
              </a:r>
              <a:r>
                <a:rPr lang="en-US" sz="2800" b="1" baseline="-25000">
                  <a:solidFill>
                    <a:srgbClr val="FF993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2</a:t>
              </a:r>
              <a:endParaRPr lang="en-US" sz="2800" b="1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46115" name="AutoShape 35" descr="Granite"/>
            <p:cNvSpPr>
              <a:spLocks noChangeArrowheads="1"/>
            </p:cNvSpPr>
            <p:nvPr/>
          </p:nvSpPr>
          <p:spPr bwMode="auto">
            <a:xfrm>
              <a:off x="431" y="2028"/>
              <a:ext cx="417" cy="244"/>
            </a:xfrm>
            <a:prstGeom prst="octagon">
              <a:avLst>
                <a:gd name="adj" fmla="val 29287"/>
              </a:avLst>
            </a:prstGeom>
            <a:blipFill dpi="0" rotWithShape="0">
              <a:blip r:embed="rId3" cstate="print"/>
              <a:srcRect/>
              <a:tile tx="0" ty="0" sx="100000" sy="100000" flip="none" algn="tl"/>
            </a:blipFill>
            <a:ln w="12700">
              <a:miter lim="800000"/>
              <a:headEnd type="none" w="sm" len="sm"/>
              <a:tailEnd type="none" w="sm" len="sm"/>
            </a:ln>
            <a:effectLst/>
            <a:scene3d>
              <a:camera prst="legacyPerspectiveFront">
                <a:rot lat="20099999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DDDDDD"/>
              </a:extrusionClr>
            </a:sp3d>
          </p:spPr>
          <p:txBody>
            <a:bodyPr wrap="none" anchor="ctr">
              <a:flatTx/>
            </a:bodyPr>
            <a:lstStyle/>
            <a:p>
              <a:pPr algn="ctr" eaLnBrk="0" hangingPunct="0">
                <a:defRPr/>
              </a:pPr>
              <a:r>
                <a:rPr lang="en-US" b="1">
                  <a:solidFill>
                    <a:srgbClr val="FF993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IL-1</a:t>
              </a:r>
            </a:p>
          </p:txBody>
        </p:sp>
        <p:sp>
          <p:nvSpPr>
            <p:cNvPr id="17426" name="AutoShape 36"/>
            <p:cNvSpPr>
              <a:spLocks noChangeArrowheads="1"/>
            </p:cNvSpPr>
            <p:nvPr/>
          </p:nvSpPr>
          <p:spPr bwMode="auto">
            <a:xfrm rot="-5351904">
              <a:off x="1328" y="1939"/>
              <a:ext cx="140" cy="598"/>
            </a:xfrm>
            <a:prstGeom prst="downArrow">
              <a:avLst>
                <a:gd name="adj1" fmla="val 50000"/>
                <a:gd name="adj2" fmla="val 106786"/>
              </a:avLst>
            </a:pr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</p:spPr>
          <p:txBody>
            <a:bodyPr vert="eaVert" wrap="none" anchor="ctr"/>
            <a:lstStyle/>
            <a:p>
              <a:pPr algn="ctr" eaLnBrk="0" hangingPunct="0"/>
              <a:endParaRPr lang="tr-TR" sz="2800">
                <a:solidFill>
                  <a:schemeClr val="bg2"/>
                </a:solidFill>
                <a:latin typeface="Times New Roman" pitchFamily="18" charset="0"/>
              </a:endParaRPr>
            </a:p>
          </p:txBody>
        </p:sp>
        <p:sp>
          <p:nvSpPr>
            <p:cNvPr id="17427" name="AutoShape 37" descr="Cork"/>
            <p:cNvSpPr>
              <a:spLocks noChangeArrowheads="1"/>
            </p:cNvSpPr>
            <p:nvPr/>
          </p:nvSpPr>
          <p:spPr bwMode="auto">
            <a:xfrm>
              <a:off x="472" y="2615"/>
              <a:ext cx="292" cy="17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9 h 21600"/>
                <a:gd name="T14" fmla="*/ 17088 w 21600"/>
                <a:gd name="T15" fmla="*/ 1713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blipFill dpi="0" rotWithShape="0">
              <a:blip r:embed="rId4" cstate="print"/>
              <a:srcRect/>
              <a:tile tx="0" ty="0" sx="100000" sy="100000" flip="none" algn="tl"/>
            </a:blipFill>
            <a:ln w="9525">
              <a:miter lim="800000"/>
              <a:headEnd/>
              <a:tailEnd/>
            </a:ln>
            <a:scene3d>
              <a:camera prst="legacyPerspectiveFront">
                <a:rot lat="20099991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6600"/>
              </a:extrusionClr>
            </a:sp3d>
          </p:spPr>
          <p:txBody>
            <a:bodyPr wrap="none" anchor="ctr">
              <a:flatTx/>
            </a:bodyPr>
            <a:lstStyle/>
            <a:p>
              <a:pPr algn="ctr" eaLnBrk="0" hangingPunct="0"/>
              <a:r>
                <a:rPr lang="en-US" sz="1400" b="1">
                  <a:solidFill>
                    <a:schemeClr val="bg2"/>
                  </a:solidFill>
                  <a:latin typeface="Arial" charset="0"/>
                </a:rPr>
                <a:t>TNF</a:t>
              </a:r>
            </a:p>
          </p:txBody>
        </p:sp>
        <p:sp>
          <p:nvSpPr>
            <p:cNvPr id="17428" name="Text Box 38"/>
            <p:cNvSpPr txBox="1">
              <a:spLocks noChangeArrowheads="1"/>
            </p:cNvSpPr>
            <p:nvPr/>
          </p:nvSpPr>
          <p:spPr bwMode="auto">
            <a:xfrm>
              <a:off x="329" y="2824"/>
              <a:ext cx="694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>
                  <a:solidFill>
                    <a:srgbClr val="FF9933"/>
                  </a:solidFill>
                  <a:latin typeface="Arial" charset="0"/>
                </a:rPr>
                <a:t>TNF</a:t>
              </a:r>
              <a:r>
                <a:rPr lang="en-US" sz="2800" b="1">
                  <a:solidFill>
                    <a:srgbClr val="FF9933"/>
                  </a:solidFill>
                  <a:latin typeface="Symbol" pitchFamily="18" charset="2"/>
                </a:rPr>
                <a:t>a</a:t>
              </a:r>
              <a:endParaRPr lang="en-US" sz="2800" b="1">
                <a:solidFill>
                  <a:srgbClr val="FF9933"/>
                </a:solidFill>
                <a:latin typeface="Arial" charset="0"/>
              </a:endParaRPr>
            </a:p>
          </p:txBody>
        </p:sp>
        <p:sp>
          <p:nvSpPr>
            <p:cNvPr id="17429" name="AutoShape 39"/>
            <p:cNvSpPr>
              <a:spLocks noChangeArrowheads="1"/>
            </p:cNvSpPr>
            <p:nvPr/>
          </p:nvSpPr>
          <p:spPr bwMode="auto">
            <a:xfrm rot="-5351904">
              <a:off x="1327" y="2491"/>
              <a:ext cx="141" cy="598"/>
            </a:xfrm>
            <a:prstGeom prst="downArrow">
              <a:avLst>
                <a:gd name="adj1" fmla="val 50000"/>
                <a:gd name="adj2" fmla="val 106028"/>
              </a:avLst>
            </a:pr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</p:spPr>
          <p:txBody>
            <a:bodyPr vert="eaVert" wrap="none" anchor="ctr"/>
            <a:lstStyle/>
            <a:p>
              <a:pPr algn="ctr" eaLnBrk="0" hangingPunct="0"/>
              <a:endParaRPr lang="tr-TR" sz="2800">
                <a:solidFill>
                  <a:schemeClr val="bg2"/>
                </a:solidFill>
                <a:latin typeface="Times New Roman" pitchFamily="18" charset="0"/>
              </a:endParaRPr>
            </a:p>
          </p:txBody>
        </p:sp>
        <p:grpSp>
          <p:nvGrpSpPr>
            <p:cNvPr id="17430" name="Group 40"/>
            <p:cNvGrpSpPr>
              <a:grpSpLocks/>
            </p:cNvGrpSpPr>
            <p:nvPr/>
          </p:nvGrpSpPr>
          <p:grpSpPr bwMode="auto">
            <a:xfrm>
              <a:off x="191" y="1015"/>
              <a:ext cx="750" cy="328"/>
              <a:chOff x="1104" y="1344"/>
              <a:chExt cx="1008" cy="1008"/>
            </a:xfrm>
          </p:grpSpPr>
          <p:sp>
            <p:nvSpPr>
              <p:cNvPr id="17437" name="Oval 41"/>
              <p:cNvSpPr>
                <a:spLocks noChangeArrowheads="1"/>
              </p:cNvSpPr>
              <p:nvPr/>
            </p:nvSpPr>
            <p:spPr bwMode="auto">
              <a:xfrm>
                <a:off x="1792" y="1813"/>
                <a:ext cx="125" cy="59"/>
              </a:xfrm>
              <a:prstGeom prst="ellipse">
                <a:avLst/>
              </a:prstGeom>
              <a:solidFill>
                <a:schemeClr val="bg2"/>
              </a:solidFill>
              <a:ln w="9525">
                <a:round/>
                <a:headEnd/>
                <a:tailEnd/>
              </a:ln>
              <a:scene3d>
                <a:camera prst="legacyPerspectiveFront">
                  <a:rot lat="20099991" lon="1500000" rev="0"/>
                </a:camera>
                <a:lightRig rig="legacyFlat4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bg2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tr-TR"/>
              </a:p>
            </p:txBody>
          </p:sp>
          <p:sp>
            <p:nvSpPr>
              <p:cNvPr id="17438" name="Oval 42"/>
              <p:cNvSpPr>
                <a:spLocks noChangeArrowheads="1"/>
              </p:cNvSpPr>
              <p:nvPr/>
            </p:nvSpPr>
            <p:spPr bwMode="auto">
              <a:xfrm>
                <a:off x="1959" y="1813"/>
                <a:ext cx="124" cy="59"/>
              </a:xfrm>
              <a:prstGeom prst="ellipse">
                <a:avLst/>
              </a:prstGeom>
              <a:solidFill>
                <a:schemeClr val="bg2"/>
              </a:solidFill>
              <a:ln w="9525">
                <a:round/>
                <a:headEnd/>
                <a:tailEnd/>
              </a:ln>
              <a:scene3d>
                <a:camera prst="legacyPerspectiveFront">
                  <a:rot lat="20099991" lon="1500000" rev="0"/>
                </a:camera>
                <a:lightRig rig="legacyFlat4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bg2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tr-TR"/>
              </a:p>
            </p:txBody>
          </p:sp>
          <p:sp>
            <p:nvSpPr>
              <p:cNvPr id="17439" name="Freeform 43"/>
              <p:cNvSpPr>
                <a:spLocks/>
              </p:cNvSpPr>
              <p:nvPr/>
            </p:nvSpPr>
            <p:spPr bwMode="auto">
              <a:xfrm>
                <a:off x="1834" y="1931"/>
                <a:ext cx="70" cy="421"/>
              </a:xfrm>
              <a:custGeom>
                <a:avLst/>
                <a:gdLst>
                  <a:gd name="T0" fmla="*/ 7 w 81"/>
                  <a:gd name="T1" fmla="*/ 0 h 342"/>
                  <a:gd name="T2" fmla="*/ 31 w 81"/>
                  <a:gd name="T3" fmla="*/ 229 h 342"/>
                  <a:gd name="T4" fmla="*/ 7 w 81"/>
                  <a:gd name="T5" fmla="*/ 438 h 342"/>
                  <a:gd name="T6" fmla="*/ 26 w 81"/>
                  <a:gd name="T7" fmla="*/ 564 h 342"/>
                  <a:gd name="T8" fmla="*/ 36 w 81"/>
                  <a:gd name="T9" fmla="*/ 668 h 342"/>
                  <a:gd name="T10" fmla="*/ 7 w 81"/>
                  <a:gd name="T11" fmla="*/ 729 h 342"/>
                  <a:gd name="T12" fmla="*/ 30 w 81"/>
                  <a:gd name="T13" fmla="*/ 785 h 34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81"/>
                  <a:gd name="T22" fmla="*/ 0 h 342"/>
                  <a:gd name="T23" fmla="*/ 81 w 81"/>
                  <a:gd name="T24" fmla="*/ 342 h 34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81" h="342">
                    <a:moveTo>
                      <a:pt x="12" y="0"/>
                    </a:moveTo>
                    <a:cubicBezTo>
                      <a:pt x="0" y="36"/>
                      <a:pt x="81" y="70"/>
                      <a:pt x="57" y="100"/>
                    </a:cubicBezTo>
                    <a:cubicBezTo>
                      <a:pt x="30" y="134"/>
                      <a:pt x="12" y="191"/>
                      <a:pt x="12" y="191"/>
                    </a:cubicBezTo>
                    <a:cubicBezTo>
                      <a:pt x="24" y="209"/>
                      <a:pt x="31" y="232"/>
                      <a:pt x="48" y="245"/>
                    </a:cubicBezTo>
                    <a:cubicBezTo>
                      <a:pt x="63" y="257"/>
                      <a:pt x="72" y="279"/>
                      <a:pt x="66" y="291"/>
                    </a:cubicBezTo>
                    <a:cubicBezTo>
                      <a:pt x="60" y="303"/>
                      <a:pt x="14" y="310"/>
                      <a:pt x="12" y="318"/>
                    </a:cubicBezTo>
                    <a:cubicBezTo>
                      <a:pt x="36" y="330"/>
                      <a:pt x="46" y="337"/>
                      <a:pt x="55" y="342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scene3d>
                <a:camera prst="legacyPerspectiveFront">
                  <a:rot lat="20099991" lon="1500000" rev="0"/>
                </a:camera>
                <a:lightRig rig="legacyFlat4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tx1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tr-TR"/>
              </a:p>
            </p:txBody>
          </p:sp>
          <p:sp>
            <p:nvSpPr>
              <p:cNvPr id="17440" name="Freeform 44"/>
              <p:cNvSpPr>
                <a:spLocks/>
              </p:cNvSpPr>
              <p:nvPr/>
            </p:nvSpPr>
            <p:spPr bwMode="auto">
              <a:xfrm>
                <a:off x="1872" y="1824"/>
                <a:ext cx="71" cy="421"/>
              </a:xfrm>
              <a:custGeom>
                <a:avLst/>
                <a:gdLst>
                  <a:gd name="T0" fmla="*/ 8 w 81"/>
                  <a:gd name="T1" fmla="*/ 0 h 342"/>
                  <a:gd name="T2" fmla="*/ 34 w 81"/>
                  <a:gd name="T3" fmla="*/ 229 h 342"/>
                  <a:gd name="T4" fmla="*/ 8 w 81"/>
                  <a:gd name="T5" fmla="*/ 438 h 342"/>
                  <a:gd name="T6" fmla="*/ 28 w 81"/>
                  <a:gd name="T7" fmla="*/ 564 h 342"/>
                  <a:gd name="T8" fmla="*/ 39 w 81"/>
                  <a:gd name="T9" fmla="*/ 668 h 342"/>
                  <a:gd name="T10" fmla="*/ 8 w 81"/>
                  <a:gd name="T11" fmla="*/ 729 h 342"/>
                  <a:gd name="T12" fmla="*/ 32 w 81"/>
                  <a:gd name="T13" fmla="*/ 785 h 34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81"/>
                  <a:gd name="T22" fmla="*/ 0 h 342"/>
                  <a:gd name="T23" fmla="*/ 81 w 81"/>
                  <a:gd name="T24" fmla="*/ 342 h 34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81" h="342">
                    <a:moveTo>
                      <a:pt x="12" y="0"/>
                    </a:moveTo>
                    <a:cubicBezTo>
                      <a:pt x="0" y="36"/>
                      <a:pt x="81" y="70"/>
                      <a:pt x="57" y="100"/>
                    </a:cubicBezTo>
                    <a:cubicBezTo>
                      <a:pt x="30" y="134"/>
                      <a:pt x="12" y="191"/>
                      <a:pt x="12" y="191"/>
                    </a:cubicBezTo>
                    <a:cubicBezTo>
                      <a:pt x="24" y="209"/>
                      <a:pt x="31" y="232"/>
                      <a:pt x="48" y="245"/>
                    </a:cubicBezTo>
                    <a:cubicBezTo>
                      <a:pt x="63" y="257"/>
                      <a:pt x="72" y="279"/>
                      <a:pt x="66" y="291"/>
                    </a:cubicBezTo>
                    <a:cubicBezTo>
                      <a:pt x="60" y="303"/>
                      <a:pt x="14" y="310"/>
                      <a:pt x="12" y="318"/>
                    </a:cubicBezTo>
                    <a:cubicBezTo>
                      <a:pt x="36" y="330"/>
                      <a:pt x="46" y="337"/>
                      <a:pt x="55" y="342"/>
                    </a:cubicBezTo>
                  </a:path>
                </a:pathLst>
              </a:custGeom>
              <a:noFill/>
              <a:ln w="19050" cap="flat" cmpd="sng">
                <a:solidFill>
                  <a:srgbClr val="5F5F5F"/>
                </a:solidFill>
                <a:prstDash val="solid"/>
                <a:round/>
                <a:headEnd type="none" w="sm" len="sm"/>
                <a:tailEnd type="none" w="sm" len="sm"/>
              </a:ln>
              <a:scene3d>
                <a:camera prst="legacyPerspectiveFront">
                  <a:rot lat="20099991" lon="1500000" rev="0"/>
                </a:camera>
                <a:lightRig rig="legacyFlat4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5F5F5F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tr-TR"/>
              </a:p>
            </p:txBody>
          </p:sp>
          <p:sp>
            <p:nvSpPr>
              <p:cNvPr id="17441" name="Freeform 45"/>
              <p:cNvSpPr>
                <a:spLocks/>
              </p:cNvSpPr>
              <p:nvPr/>
            </p:nvSpPr>
            <p:spPr bwMode="auto">
              <a:xfrm>
                <a:off x="2000" y="1931"/>
                <a:ext cx="70" cy="421"/>
              </a:xfrm>
              <a:custGeom>
                <a:avLst/>
                <a:gdLst>
                  <a:gd name="T0" fmla="*/ 7 w 81"/>
                  <a:gd name="T1" fmla="*/ 0 h 342"/>
                  <a:gd name="T2" fmla="*/ 31 w 81"/>
                  <a:gd name="T3" fmla="*/ 229 h 342"/>
                  <a:gd name="T4" fmla="*/ 7 w 81"/>
                  <a:gd name="T5" fmla="*/ 438 h 342"/>
                  <a:gd name="T6" fmla="*/ 26 w 81"/>
                  <a:gd name="T7" fmla="*/ 564 h 342"/>
                  <a:gd name="T8" fmla="*/ 36 w 81"/>
                  <a:gd name="T9" fmla="*/ 668 h 342"/>
                  <a:gd name="T10" fmla="*/ 7 w 81"/>
                  <a:gd name="T11" fmla="*/ 729 h 342"/>
                  <a:gd name="T12" fmla="*/ 30 w 81"/>
                  <a:gd name="T13" fmla="*/ 785 h 34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81"/>
                  <a:gd name="T22" fmla="*/ 0 h 342"/>
                  <a:gd name="T23" fmla="*/ 81 w 81"/>
                  <a:gd name="T24" fmla="*/ 342 h 34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81" h="342">
                    <a:moveTo>
                      <a:pt x="12" y="0"/>
                    </a:moveTo>
                    <a:cubicBezTo>
                      <a:pt x="0" y="36"/>
                      <a:pt x="81" y="70"/>
                      <a:pt x="57" y="100"/>
                    </a:cubicBezTo>
                    <a:cubicBezTo>
                      <a:pt x="30" y="134"/>
                      <a:pt x="12" y="191"/>
                      <a:pt x="12" y="191"/>
                    </a:cubicBezTo>
                    <a:cubicBezTo>
                      <a:pt x="24" y="209"/>
                      <a:pt x="31" y="232"/>
                      <a:pt x="48" y="245"/>
                    </a:cubicBezTo>
                    <a:cubicBezTo>
                      <a:pt x="63" y="257"/>
                      <a:pt x="72" y="279"/>
                      <a:pt x="66" y="291"/>
                    </a:cubicBezTo>
                    <a:cubicBezTo>
                      <a:pt x="60" y="303"/>
                      <a:pt x="14" y="310"/>
                      <a:pt x="12" y="318"/>
                    </a:cubicBezTo>
                    <a:cubicBezTo>
                      <a:pt x="36" y="330"/>
                      <a:pt x="46" y="337"/>
                      <a:pt x="55" y="342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scene3d>
                <a:camera prst="legacyPerspectiveFront">
                  <a:rot lat="20099991" lon="1500000" rev="0"/>
                </a:camera>
                <a:lightRig rig="legacyFlat4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tx1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tr-TR"/>
              </a:p>
            </p:txBody>
          </p:sp>
          <p:sp>
            <p:nvSpPr>
              <p:cNvPr id="17442" name="Freeform 46"/>
              <p:cNvSpPr>
                <a:spLocks/>
              </p:cNvSpPr>
              <p:nvPr/>
            </p:nvSpPr>
            <p:spPr bwMode="auto">
              <a:xfrm>
                <a:off x="2042" y="1872"/>
                <a:ext cx="70" cy="421"/>
              </a:xfrm>
              <a:custGeom>
                <a:avLst/>
                <a:gdLst>
                  <a:gd name="T0" fmla="*/ 7 w 81"/>
                  <a:gd name="T1" fmla="*/ 0 h 342"/>
                  <a:gd name="T2" fmla="*/ 31 w 81"/>
                  <a:gd name="T3" fmla="*/ 229 h 342"/>
                  <a:gd name="T4" fmla="*/ 7 w 81"/>
                  <a:gd name="T5" fmla="*/ 438 h 342"/>
                  <a:gd name="T6" fmla="*/ 26 w 81"/>
                  <a:gd name="T7" fmla="*/ 564 h 342"/>
                  <a:gd name="T8" fmla="*/ 36 w 81"/>
                  <a:gd name="T9" fmla="*/ 668 h 342"/>
                  <a:gd name="T10" fmla="*/ 7 w 81"/>
                  <a:gd name="T11" fmla="*/ 729 h 342"/>
                  <a:gd name="T12" fmla="*/ 30 w 81"/>
                  <a:gd name="T13" fmla="*/ 785 h 34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81"/>
                  <a:gd name="T22" fmla="*/ 0 h 342"/>
                  <a:gd name="T23" fmla="*/ 81 w 81"/>
                  <a:gd name="T24" fmla="*/ 342 h 34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81" h="342">
                    <a:moveTo>
                      <a:pt x="12" y="0"/>
                    </a:moveTo>
                    <a:cubicBezTo>
                      <a:pt x="0" y="36"/>
                      <a:pt x="81" y="70"/>
                      <a:pt x="57" y="100"/>
                    </a:cubicBezTo>
                    <a:cubicBezTo>
                      <a:pt x="30" y="134"/>
                      <a:pt x="12" y="191"/>
                      <a:pt x="12" y="191"/>
                    </a:cubicBezTo>
                    <a:cubicBezTo>
                      <a:pt x="24" y="209"/>
                      <a:pt x="31" y="232"/>
                      <a:pt x="48" y="245"/>
                    </a:cubicBezTo>
                    <a:cubicBezTo>
                      <a:pt x="63" y="257"/>
                      <a:pt x="72" y="279"/>
                      <a:pt x="66" y="291"/>
                    </a:cubicBezTo>
                    <a:cubicBezTo>
                      <a:pt x="60" y="303"/>
                      <a:pt x="14" y="310"/>
                      <a:pt x="12" y="318"/>
                    </a:cubicBezTo>
                    <a:cubicBezTo>
                      <a:pt x="36" y="330"/>
                      <a:pt x="46" y="337"/>
                      <a:pt x="55" y="342"/>
                    </a:cubicBezTo>
                  </a:path>
                </a:pathLst>
              </a:custGeom>
              <a:noFill/>
              <a:ln w="19050" cap="flat" cmpd="sng">
                <a:solidFill>
                  <a:srgbClr val="5F5F5F"/>
                </a:solidFill>
                <a:prstDash val="solid"/>
                <a:round/>
                <a:headEnd type="none" w="sm" len="sm"/>
                <a:tailEnd type="none" w="sm" len="sm"/>
              </a:ln>
              <a:scene3d>
                <a:camera prst="legacyPerspectiveFront">
                  <a:rot lat="20099991" lon="1500000" rev="0"/>
                </a:camera>
                <a:lightRig rig="legacyFlat4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5F5F5F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tr-TR"/>
              </a:p>
            </p:txBody>
          </p:sp>
          <p:sp>
            <p:nvSpPr>
              <p:cNvPr id="17443" name="Freeform 47"/>
              <p:cNvSpPr>
                <a:spLocks/>
              </p:cNvSpPr>
              <p:nvPr/>
            </p:nvSpPr>
            <p:spPr bwMode="auto">
              <a:xfrm>
                <a:off x="1104" y="1344"/>
                <a:ext cx="720" cy="528"/>
              </a:xfrm>
              <a:custGeom>
                <a:avLst/>
                <a:gdLst>
                  <a:gd name="T0" fmla="*/ 1 w 1013"/>
                  <a:gd name="T1" fmla="*/ 19 h 594"/>
                  <a:gd name="T2" fmla="*/ 19 w 1013"/>
                  <a:gd name="T3" fmla="*/ 20 h 594"/>
                  <a:gd name="T4" fmla="*/ 31 w 1013"/>
                  <a:gd name="T5" fmla="*/ 72 h 594"/>
                  <a:gd name="T6" fmla="*/ 45 w 1013"/>
                  <a:gd name="T7" fmla="*/ 156 h 594"/>
                  <a:gd name="T8" fmla="*/ 57 w 1013"/>
                  <a:gd name="T9" fmla="*/ 53 h 594"/>
                  <a:gd name="T10" fmla="*/ 75 w 1013"/>
                  <a:gd name="T11" fmla="*/ 166 h 594"/>
                  <a:gd name="T12" fmla="*/ 92 w 1013"/>
                  <a:gd name="T13" fmla="*/ 104 h 594"/>
                  <a:gd name="T14" fmla="*/ 117 w 1013"/>
                  <a:gd name="T15" fmla="*/ 252 h 594"/>
                  <a:gd name="T16" fmla="*/ 142 w 1013"/>
                  <a:gd name="T17" fmla="*/ 148 h 594"/>
                  <a:gd name="T18" fmla="*/ 166 w 1013"/>
                  <a:gd name="T19" fmla="*/ 285 h 594"/>
                  <a:gd name="T20" fmla="*/ 184 w 1013"/>
                  <a:gd name="T21" fmla="*/ 188 h 594"/>
                  <a:gd name="T22" fmla="*/ 208 w 1013"/>
                  <a:gd name="T23" fmla="*/ 319 h 594"/>
                  <a:gd name="T24" fmla="*/ 213 w 1013"/>
                  <a:gd name="T25" fmla="*/ 177 h 594"/>
                  <a:gd name="T26" fmla="*/ 249 w 1013"/>
                  <a:gd name="T27" fmla="*/ 252 h 594"/>
                  <a:gd name="T28" fmla="*/ 259 w 1013"/>
                  <a:gd name="T29" fmla="*/ 371 h 594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013"/>
                  <a:gd name="T46" fmla="*/ 0 h 594"/>
                  <a:gd name="T47" fmla="*/ 1013 w 1013"/>
                  <a:gd name="T48" fmla="*/ 594 h 594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013" h="594">
                    <a:moveTo>
                      <a:pt x="4" y="30"/>
                    </a:moveTo>
                    <a:cubicBezTo>
                      <a:pt x="0" y="35"/>
                      <a:pt x="62" y="0"/>
                      <a:pt x="76" y="33"/>
                    </a:cubicBezTo>
                    <a:cubicBezTo>
                      <a:pt x="95" y="47"/>
                      <a:pt x="104" y="79"/>
                      <a:pt x="121" y="115"/>
                    </a:cubicBezTo>
                    <a:cubicBezTo>
                      <a:pt x="138" y="151"/>
                      <a:pt x="159" y="256"/>
                      <a:pt x="176" y="251"/>
                    </a:cubicBezTo>
                    <a:cubicBezTo>
                      <a:pt x="187" y="251"/>
                      <a:pt x="218" y="74"/>
                      <a:pt x="222" y="84"/>
                    </a:cubicBezTo>
                    <a:cubicBezTo>
                      <a:pt x="263" y="194"/>
                      <a:pt x="254" y="183"/>
                      <a:pt x="295" y="266"/>
                    </a:cubicBezTo>
                    <a:cubicBezTo>
                      <a:pt x="338" y="235"/>
                      <a:pt x="347" y="217"/>
                      <a:pt x="359" y="166"/>
                    </a:cubicBezTo>
                    <a:cubicBezTo>
                      <a:pt x="380" y="301"/>
                      <a:pt x="301" y="352"/>
                      <a:pt x="459" y="403"/>
                    </a:cubicBezTo>
                    <a:cubicBezTo>
                      <a:pt x="487" y="320"/>
                      <a:pt x="531" y="322"/>
                      <a:pt x="559" y="239"/>
                    </a:cubicBezTo>
                    <a:cubicBezTo>
                      <a:pt x="593" y="341"/>
                      <a:pt x="592" y="367"/>
                      <a:pt x="650" y="457"/>
                    </a:cubicBezTo>
                    <a:cubicBezTo>
                      <a:pt x="653" y="414"/>
                      <a:pt x="700" y="339"/>
                      <a:pt x="722" y="303"/>
                    </a:cubicBezTo>
                    <a:cubicBezTo>
                      <a:pt x="733" y="284"/>
                      <a:pt x="813" y="512"/>
                      <a:pt x="813" y="512"/>
                    </a:cubicBezTo>
                    <a:cubicBezTo>
                      <a:pt x="819" y="497"/>
                      <a:pt x="818" y="293"/>
                      <a:pt x="832" y="284"/>
                    </a:cubicBezTo>
                    <a:cubicBezTo>
                      <a:pt x="840" y="279"/>
                      <a:pt x="972" y="395"/>
                      <a:pt x="977" y="403"/>
                    </a:cubicBezTo>
                    <a:cubicBezTo>
                      <a:pt x="978" y="404"/>
                      <a:pt x="1006" y="554"/>
                      <a:pt x="1013" y="594"/>
                    </a:cubicBezTo>
                  </a:path>
                </a:pathLst>
              </a:custGeom>
              <a:noFill/>
              <a:ln w="28575" cap="flat" cmpd="sng">
                <a:solidFill>
                  <a:schemeClr val="hlink"/>
                </a:solidFill>
                <a:prstDash val="sysDot"/>
                <a:round/>
                <a:headEnd type="none" w="sm" len="sm"/>
                <a:tailEnd type="none" w="sm" len="sm"/>
              </a:ln>
              <a:scene3d>
                <a:camera prst="legacyPerspectiveFront">
                  <a:rot lat="20099991" lon="1500000" rev="0"/>
                </a:camera>
                <a:lightRig rig="legacyFlat4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tr-TR"/>
              </a:p>
            </p:txBody>
          </p:sp>
        </p:grpSp>
        <p:sp>
          <p:nvSpPr>
            <p:cNvPr id="17431" name="Text Box 48"/>
            <p:cNvSpPr txBox="1">
              <a:spLocks noChangeArrowheads="1"/>
            </p:cNvSpPr>
            <p:nvPr/>
          </p:nvSpPr>
          <p:spPr bwMode="auto">
            <a:xfrm>
              <a:off x="386" y="1200"/>
              <a:ext cx="488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400" b="1" i="1">
                  <a:solidFill>
                    <a:srgbClr val="FF9933"/>
                  </a:solidFill>
                  <a:latin typeface="Arial" charset="0"/>
                </a:rPr>
                <a:t>LPS</a:t>
              </a:r>
            </a:p>
          </p:txBody>
        </p:sp>
        <p:sp>
          <p:nvSpPr>
            <p:cNvPr id="17432" name="AutoShape 49"/>
            <p:cNvSpPr>
              <a:spLocks noChangeArrowheads="1"/>
            </p:cNvSpPr>
            <p:nvPr/>
          </p:nvSpPr>
          <p:spPr bwMode="auto">
            <a:xfrm rot="-5351904">
              <a:off x="1328" y="927"/>
              <a:ext cx="140" cy="598"/>
            </a:xfrm>
            <a:prstGeom prst="downArrow">
              <a:avLst>
                <a:gd name="adj1" fmla="val 50000"/>
                <a:gd name="adj2" fmla="val 106786"/>
              </a:avLst>
            </a:pr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</p:spPr>
          <p:txBody>
            <a:bodyPr vert="eaVert" wrap="none" anchor="ctr"/>
            <a:lstStyle/>
            <a:p>
              <a:pPr algn="ctr" eaLnBrk="0" hangingPunct="0"/>
              <a:endParaRPr lang="tr-TR" sz="2800">
                <a:solidFill>
                  <a:schemeClr val="bg2"/>
                </a:solidFill>
                <a:latin typeface="Times New Roman" pitchFamily="18" charset="0"/>
              </a:endParaRPr>
            </a:p>
          </p:txBody>
        </p:sp>
        <p:sp>
          <p:nvSpPr>
            <p:cNvPr id="17433" name="Text Box 50"/>
            <p:cNvSpPr txBox="1">
              <a:spLocks noChangeArrowheads="1"/>
            </p:cNvSpPr>
            <p:nvPr/>
          </p:nvSpPr>
          <p:spPr bwMode="auto">
            <a:xfrm>
              <a:off x="1776" y="1010"/>
              <a:ext cx="3867" cy="227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tr-TR" sz="3600" b="1"/>
                <a:t>Uterus kontraksiyonu, servikal dilatasyon,    düşük veya erken doğum, plasenta yaralanmaları, büyümeyi engelleme, ve yeni doğan ölümüne </a:t>
              </a:r>
            </a:p>
            <a:p>
              <a:pPr eaLnBrk="0" hangingPunct="0">
                <a:lnSpc>
                  <a:spcPct val="90000"/>
                </a:lnSpc>
              </a:pPr>
              <a:r>
                <a:rPr lang="tr-TR" sz="3600" b="1"/>
                <a:t>yol açabilirler.</a:t>
              </a:r>
              <a:r>
                <a:rPr lang="tr-TR" sz="4000" b="1">
                  <a:solidFill>
                    <a:srgbClr val="00FF00"/>
                  </a:solidFill>
                </a:rPr>
                <a:t> </a:t>
              </a:r>
              <a:endParaRPr lang="en-US" sz="4000" b="1">
                <a:solidFill>
                  <a:srgbClr val="00FF00"/>
                </a:solidFill>
              </a:endParaRPr>
            </a:p>
          </p:txBody>
        </p:sp>
        <p:sp>
          <p:nvSpPr>
            <p:cNvPr id="46131" name="AutoShape 51"/>
            <p:cNvSpPr>
              <a:spLocks noChangeArrowheads="1"/>
            </p:cNvSpPr>
            <p:nvPr/>
          </p:nvSpPr>
          <p:spPr bwMode="auto">
            <a:xfrm>
              <a:off x="461" y="3163"/>
              <a:ext cx="327" cy="326"/>
            </a:xfrm>
            <a:prstGeom prst="octagon">
              <a:avLst>
                <a:gd name="adj" fmla="val 29287"/>
              </a:avLst>
            </a:prstGeom>
            <a:solidFill>
              <a:schemeClr val="accent2"/>
            </a:solidFill>
            <a:ln w="12700">
              <a:miter lim="800000"/>
              <a:headEnd type="none" w="sm" len="sm"/>
              <a:tailEnd type="none" w="sm" len="sm"/>
            </a:ln>
            <a:effectLst/>
            <a:scene3d>
              <a:camera prst="legacyPerspectiveFront">
                <a:rot lat="20099999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>
              <a:flatTx/>
            </a:bodyPr>
            <a:lstStyle/>
            <a:p>
              <a:pPr algn="ctr" eaLnBrk="0" hangingPunct="0">
                <a:defRPr/>
              </a:pPr>
              <a:r>
                <a:rPr lang="en-US" b="1">
                  <a:solidFill>
                    <a:schemeClr val="bg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IL-6</a:t>
              </a:r>
            </a:p>
          </p:txBody>
        </p:sp>
        <p:sp>
          <p:nvSpPr>
            <p:cNvPr id="17435" name="AutoShape 52"/>
            <p:cNvSpPr>
              <a:spLocks noChangeArrowheads="1"/>
            </p:cNvSpPr>
            <p:nvPr/>
          </p:nvSpPr>
          <p:spPr bwMode="auto">
            <a:xfrm rot="-5351904">
              <a:off x="1316" y="2997"/>
              <a:ext cx="141" cy="600"/>
            </a:xfrm>
            <a:prstGeom prst="downArrow">
              <a:avLst>
                <a:gd name="adj1" fmla="val 50000"/>
                <a:gd name="adj2" fmla="val 106383"/>
              </a:avLst>
            </a:pr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</p:spPr>
          <p:txBody>
            <a:bodyPr vert="eaVert" wrap="none" anchor="ctr"/>
            <a:lstStyle/>
            <a:p>
              <a:pPr algn="ctr" eaLnBrk="0" hangingPunct="0"/>
              <a:endParaRPr lang="tr-TR" sz="2800">
                <a:solidFill>
                  <a:schemeClr val="bg2"/>
                </a:solidFill>
                <a:latin typeface="Times New Roman" pitchFamily="18" charset="0"/>
              </a:endParaRPr>
            </a:p>
          </p:txBody>
        </p:sp>
        <p:sp>
          <p:nvSpPr>
            <p:cNvPr id="46133" name="Text Box 53"/>
            <p:cNvSpPr txBox="1">
              <a:spLocks noChangeArrowheads="1"/>
            </p:cNvSpPr>
            <p:nvPr/>
          </p:nvSpPr>
          <p:spPr bwMode="auto">
            <a:xfrm>
              <a:off x="285" y="3422"/>
              <a:ext cx="702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   </a:t>
              </a:r>
              <a:r>
                <a:rPr lang="en-US" sz="2800" b="1">
                  <a:solidFill>
                    <a:srgbClr val="FF993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IL</a:t>
              </a:r>
              <a:r>
                <a:rPr lang="en-US" sz="2800" b="1">
                  <a:solidFill>
                    <a:srgbClr val="FF9933"/>
                  </a:solidFill>
                  <a:latin typeface="Arial" charset="0"/>
                </a:rPr>
                <a:t>-6</a:t>
              </a:r>
              <a:endParaRPr lang="en-US" sz="2800">
                <a:solidFill>
                  <a:srgbClr val="FF9933"/>
                </a:solidFill>
                <a:latin typeface="Arial" charset="0"/>
              </a:endParaRPr>
            </a:p>
          </p:txBody>
        </p:sp>
      </p:grpSp>
      <p:sp>
        <p:nvSpPr>
          <p:cNvPr id="17411" name="Text Box 54"/>
          <p:cNvSpPr txBox="1">
            <a:spLocks noChangeArrowheads="1"/>
          </p:cNvSpPr>
          <p:nvPr/>
        </p:nvSpPr>
        <p:spPr bwMode="auto">
          <a:xfrm>
            <a:off x="2590800" y="3962400"/>
            <a:ext cx="1981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r-TR" sz="2800" b="1">
                <a:solidFill>
                  <a:schemeClr val="bg1"/>
                </a:solidFill>
              </a:rPr>
              <a:t>Risk faktörleri:	</a:t>
            </a:r>
          </a:p>
        </p:txBody>
      </p:sp>
      <p:grpSp>
        <p:nvGrpSpPr>
          <p:cNvPr id="17412" name="Group 55"/>
          <p:cNvGrpSpPr>
            <a:grpSpLocks/>
          </p:cNvGrpSpPr>
          <p:nvPr/>
        </p:nvGrpSpPr>
        <p:grpSpPr bwMode="auto">
          <a:xfrm>
            <a:off x="4572000" y="3810000"/>
            <a:ext cx="3429000" cy="3108325"/>
            <a:chOff x="3264" y="2400"/>
            <a:chExt cx="2160" cy="1958"/>
          </a:xfrm>
        </p:grpSpPr>
        <p:pic>
          <p:nvPicPr>
            <p:cNvPr id="17413" name="Picture 56" descr="pg2"/>
            <p:cNvPicPr>
              <a:picLocks noChangeAspect="1" noChangeArrowheads="1" noCrop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312" y="2400"/>
              <a:ext cx="1920" cy="1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414" name="Text Box 57"/>
            <p:cNvSpPr txBox="1">
              <a:spLocks noChangeArrowheads="1"/>
            </p:cNvSpPr>
            <p:nvPr/>
          </p:nvSpPr>
          <p:spPr bwMode="auto">
            <a:xfrm>
              <a:off x="3264" y="2496"/>
              <a:ext cx="8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tr-TR" sz="2400" b="1"/>
                <a:t>Sigara</a:t>
              </a:r>
            </a:p>
          </p:txBody>
        </p:sp>
        <p:sp>
          <p:nvSpPr>
            <p:cNvPr id="17415" name="Text Box 58"/>
            <p:cNvSpPr txBox="1">
              <a:spLocks noChangeArrowheads="1"/>
            </p:cNvSpPr>
            <p:nvPr/>
          </p:nvSpPr>
          <p:spPr bwMode="auto">
            <a:xfrm rot="2360735">
              <a:off x="4800" y="2640"/>
              <a:ext cx="6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tr-TR" sz="2400" b="1"/>
                <a:t>İlaç</a:t>
              </a:r>
            </a:p>
          </p:txBody>
        </p:sp>
        <p:sp>
          <p:nvSpPr>
            <p:cNvPr id="17416" name="Text Box 59"/>
            <p:cNvSpPr txBox="1">
              <a:spLocks noChangeArrowheads="1"/>
            </p:cNvSpPr>
            <p:nvPr/>
          </p:nvSpPr>
          <p:spPr bwMode="auto">
            <a:xfrm rot="-6470847">
              <a:off x="3096" y="3336"/>
              <a:ext cx="8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tr-TR" sz="2400" b="1"/>
                <a:t>Alkol</a:t>
              </a:r>
            </a:p>
          </p:txBody>
        </p:sp>
        <p:sp>
          <p:nvSpPr>
            <p:cNvPr id="17417" name="Text Box 60"/>
            <p:cNvSpPr txBox="1">
              <a:spLocks noChangeArrowheads="1"/>
            </p:cNvSpPr>
            <p:nvPr/>
          </p:nvSpPr>
          <p:spPr bwMode="auto">
            <a:xfrm>
              <a:off x="3312" y="2928"/>
              <a:ext cx="8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tr-TR" sz="2400" b="1"/>
                <a:t>DM</a:t>
              </a:r>
            </a:p>
          </p:txBody>
        </p:sp>
        <p:sp>
          <p:nvSpPr>
            <p:cNvPr id="17418" name="Text Box 61"/>
            <p:cNvSpPr txBox="1">
              <a:spLocks noChangeArrowheads="1"/>
            </p:cNvSpPr>
            <p:nvPr/>
          </p:nvSpPr>
          <p:spPr bwMode="auto">
            <a:xfrm>
              <a:off x="3456" y="3840"/>
              <a:ext cx="1968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tr-TR" sz="2400" b="1"/>
                <a:t>Ürogenital sistem enfeksiyonu</a:t>
              </a:r>
            </a:p>
          </p:txBody>
        </p:sp>
        <p:sp>
          <p:nvSpPr>
            <p:cNvPr id="17419" name="Text Box 62"/>
            <p:cNvSpPr txBox="1">
              <a:spLocks noChangeArrowheads="1"/>
            </p:cNvSpPr>
            <p:nvPr/>
          </p:nvSpPr>
          <p:spPr bwMode="auto">
            <a:xfrm rot="4895260">
              <a:off x="4632" y="3144"/>
              <a:ext cx="8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tr-TR" sz="2400" b="1"/>
                <a:t>yaş</a:t>
              </a:r>
            </a:p>
          </p:txBody>
        </p:sp>
        <p:sp>
          <p:nvSpPr>
            <p:cNvPr id="17420" name="Text Box 63"/>
            <p:cNvSpPr txBox="1">
              <a:spLocks noChangeArrowheads="1"/>
            </p:cNvSpPr>
            <p:nvPr/>
          </p:nvSpPr>
          <p:spPr bwMode="auto">
            <a:xfrm>
              <a:off x="3888" y="2400"/>
              <a:ext cx="110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tr-TR" sz="2400" b="1"/>
                <a:t>Beslenme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1182688" y="2492375"/>
            <a:ext cx="7772400" cy="4114800"/>
          </a:xfrm>
        </p:spPr>
        <p:txBody>
          <a:bodyPr/>
          <a:lstStyle/>
          <a:p>
            <a:pPr eaLnBrk="1" hangingPunct="1"/>
            <a:r>
              <a:rPr lang="tr-TR" smtClean="0"/>
              <a:t>Hamilelerde tedavi edilmeyen periodontal hastalık erken doğum ve düşük doğum ağırlığı için önemli risk faktörü olabilir.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smtClean="0"/>
              <a:t>   (&lt;37 hafta erken doğum          )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smtClean="0"/>
              <a:t>   (&lt;2500gr düşük doğum ağırlığı)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>
          <a:xfrm>
            <a:off x="1182688" y="2349500"/>
            <a:ext cx="7772400" cy="4114800"/>
          </a:xfrm>
        </p:spPr>
        <p:txBody>
          <a:bodyPr/>
          <a:lstStyle/>
          <a:p>
            <a:pPr eaLnBrk="1" hangingPunct="1"/>
            <a:r>
              <a:rPr lang="tr-TR" smtClean="0"/>
              <a:t>Genitoüriner yol enfeksiyonu ile erken doğum, düşük doğum ağırlığı arasındaki ilişki, insanlarda ve hayvanlarda yapılan çalışmalarla  ortaya konmuştur.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1182688" y="2266950"/>
            <a:ext cx="7772400" cy="4114800"/>
          </a:xfrm>
        </p:spPr>
        <p:txBody>
          <a:bodyPr/>
          <a:lstStyle/>
          <a:p>
            <a:pPr eaLnBrk="1" hangingPunct="1"/>
            <a:r>
              <a:rPr lang="tr-TR" smtClean="0"/>
              <a:t>Yapılan araştırmalar ,periodontal hastalığın da erken doğum,düşük doğum ağırlığı (PLBW) ile ilişkili diğer bir enfeksiyon kaynağı  olabileceğini bildirmişlerdir.</a:t>
            </a:r>
          </a:p>
          <a:p>
            <a:pPr eaLnBrk="1" hangingPunct="1"/>
            <a:r>
              <a:rPr lang="tr-TR" smtClean="0"/>
              <a:t>PLBW annelerinin normal ağırlıkta bebek doğuran annelerden daha fazla periodontal ataçman kaybına sahip olduklarını bildirmişlerdir.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1182688" y="1916113"/>
            <a:ext cx="77724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mtClean="0"/>
              <a:t> 	Erken doğum,düşük doğum ağırlığı (PLBW) ile periodontal hastalık arasındaki ilişki enfeksiyon sonucu olarak ortaya çıkar. </a:t>
            </a:r>
          </a:p>
          <a:p>
            <a:pPr eaLnBrk="1" hangingPunct="1"/>
            <a:r>
              <a:rPr lang="tr-TR" smtClean="0"/>
              <a:t>Bu durum endotoksin (lipopolisakkarit-LPS) gibi bakteriyel ürünlerin translokasyonu ve hamile tarafından üretilen inflamatuar mediatörlerin faaliyeti sonucu oluşur.</a:t>
            </a:r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1403350" y="765175"/>
            <a:ext cx="59769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800"/>
              <a:t>Bugün geçerli olan görüş: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1182688" y="2409825"/>
            <a:ext cx="7772400" cy="4114800"/>
          </a:xfrm>
        </p:spPr>
        <p:txBody>
          <a:bodyPr/>
          <a:lstStyle/>
          <a:p>
            <a:pPr eaLnBrk="1" hangingPunct="1"/>
            <a:r>
              <a:rPr lang="tr-TR" smtClean="0"/>
              <a:t>Normal doğumda normal olarak var olan PGE2 ve TNF-</a:t>
            </a:r>
            <a:r>
              <a:rPr lang="el-GR" smtClean="0"/>
              <a:t>α</a:t>
            </a:r>
            <a:r>
              <a:rPr lang="tr-TR" smtClean="0"/>
              <a:t> gibi biyolojik aktif moleküller, enfeksiyon varlığıyla yüksek seviyelere çıkar, bu da erken doğumu teşvik edebilir.</a:t>
            </a:r>
            <a:endParaRPr lang="el-GR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>
          <a:xfrm>
            <a:off x="323850" y="549275"/>
            <a:ext cx="8351838" cy="5040313"/>
          </a:xfrm>
        </p:spPr>
        <p:txBody>
          <a:bodyPr lIns="92075" tIns="46038" rIns="92075" bIns="46038">
            <a:normAutofit fontScale="92500" lnSpcReduction="20000"/>
          </a:bodyPr>
          <a:lstStyle/>
          <a:p>
            <a:pPr marL="274320" indent="-27432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en-US" sz="3600" b="1" dirty="0" smtClean="0">
                <a:solidFill>
                  <a:schemeClr val="hlink"/>
                </a:solidFill>
              </a:rPr>
              <a:t>	</a:t>
            </a:r>
            <a:r>
              <a:rPr lang="tr-TR" sz="2800" b="1" dirty="0" smtClean="0">
                <a:solidFill>
                  <a:schemeClr val="hlink"/>
                </a:solidFill>
              </a:rPr>
              <a:t>Biyolojik mekanizmalar</a:t>
            </a:r>
          </a:p>
          <a:p>
            <a:pPr marL="274320" indent="-27432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en-US" sz="1000" b="1" dirty="0" smtClean="0">
              <a:solidFill>
                <a:schemeClr val="hlink"/>
              </a:solidFill>
            </a:endParaRPr>
          </a:p>
          <a:p>
            <a:pPr marL="274320" indent="-274320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 err="1" smtClean="0"/>
              <a:t>Enflamatuar</a:t>
            </a:r>
            <a:r>
              <a:rPr lang="tr-TR" sz="2800" dirty="0" smtClean="0"/>
              <a:t> </a:t>
            </a:r>
            <a:r>
              <a:rPr lang="tr-TR" sz="2800" dirty="0" err="1" smtClean="0"/>
              <a:t>sitokin</a:t>
            </a:r>
            <a:r>
              <a:rPr lang="tr-TR" sz="2800" dirty="0" smtClean="0"/>
              <a:t> ve PG</a:t>
            </a:r>
            <a:r>
              <a:rPr lang="tr-TR" sz="2800" baseline="-25000" dirty="0" smtClean="0"/>
              <a:t>E2</a:t>
            </a:r>
            <a:r>
              <a:rPr lang="tr-TR" sz="2800" dirty="0" smtClean="0"/>
              <a:t> sentezlenmesi sonucu artan </a:t>
            </a:r>
            <a:r>
              <a:rPr lang="tr-TR" sz="2800" dirty="0" err="1" smtClean="0"/>
              <a:t>enflamasyon</a:t>
            </a:r>
            <a:r>
              <a:rPr lang="tr-TR" sz="2800" dirty="0" smtClean="0"/>
              <a:t> ile </a:t>
            </a:r>
            <a:r>
              <a:rPr lang="tr-TR" sz="2800" dirty="0" err="1" smtClean="0"/>
              <a:t>periodontal</a:t>
            </a:r>
            <a:r>
              <a:rPr lang="tr-TR" sz="2800" dirty="0" smtClean="0"/>
              <a:t> enfeksiyona annenin </a:t>
            </a:r>
            <a:r>
              <a:rPr lang="tr-TR" sz="2800" dirty="0" err="1" smtClean="0"/>
              <a:t>immün</a:t>
            </a:r>
            <a:r>
              <a:rPr lang="tr-TR" sz="2800" dirty="0" smtClean="0"/>
              <a:t> cevabı, bebek gelişimine engel olur ve erken doğumu tetikler. </a:t>
            </a:r>
          </a:p>
          <a:p>
            <a:pPr marL="274320" indent="-274320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tr-TR" sz="2800" dirty="0" smtClean="0"/>
              <a:t>					</a:t>
            </a:r>
            <a:r>
              <a:rPr lang="en-US" sz="2800" dirty="0" smtClean="0"/>
              <a:t>	Hillier 1988</a:t>
            </a:r>
            <a:endParaRPr lang="en-US" sz="2800" b="1" dirty="0" smtClean="0"/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en-US" sz="1400" b="1" dirty="0" smtClean="0"/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 err="1" smtClean="0"/>
              <a:t>Hamsterlarda</a:t>
            </a:r>
            <a:r>
              <a:rPr lang="tr-TR" sz="2800" dirty="0" smtClean="0"/>
              <a:t>, </a:t>
            </a:r>
            <a:r>
              <a:rPr lang="tr-TR" sz="2800" i="1" dirty="0" smtClean="0"/>
              <a:t>P. </a:t>
            </a:r>
            <a:r>
              <a:rPr lang="tr-TR" sz="2800" i="1" dirty="0" err="1" smtClean="0"/>
              <a:t>gingivalis</a:t>
            </a:r>
            <a:r>
              <a:rPr lang="tr-TR" sz="2800" dirty="0" smtClean="0"/>
              <a:t> ile enfeksiyon sonucu artan PG</a:t>
            </a:r>
            <a:r>
              <a:rPr lang="tr-TR" sz="2800" baseline="-25000" dirty="0" smtClean="0"/>
              <a:t>E2</a:t>
            </a:r>
            <a:r>
              <a:rPr lang="tr-TR" sz="2800" dirty="0" smtClean="0"/>
              <a:t> ve </a:t>
            </a:r>
            <a:r>
              <a:rPr lang="en-US" sz="2800" dirty="0" smtClean="0"/>
              <a:t>TNF-</a:t>
            </a:r>
            <a:r>
              <a:rPr lang="en-US" sz="2800" dirty="0" smtClean="0">
                <a:cs typeface="Times New Roman" pitchFamily="18" charset="0"/>
              </a:rPr>
              <a:t>α </a:t>
            </a:r>
            <a:r>
              <a:rPr lang="tr-TR" sz="2800" dirty="0" smtClean="0">
                <a:cs typeface="Times New Roman" pitchFamily="18" charset="0"/>
              </a:rPr>
              <a:t>doğum </a:t>
            </a:r>
            <a:r>
              <a:rPr lang="tr-TR" sz="2800" dirty="0" err="1" smtClean="0">
                <a:cs typeface="Times New Roman" pitchFamily="18" charset="0"/>
              </a:rPr>
              <a:t>ağıriığını</a:t>
            </a:r>
            <a:r>
              <a:rPr lang="tr-TR" sz="2800" dirty="0" smtClean="0">
                <a:cs typeface="Times New Roman" pitchFamily="18" charset="0"/>
              </a:rPr>
              <a:t> azaltmaktadır. </a:t>
            </a:r>
            <a:r>
              <a:rPr lang="en-US" sz="2800" b="1" dirty="0" smtClean="0">
                <a:cs typeface="Times New Roman" pitchFamily="18" charset="0"/>
              </a:rPr>
              <a:t>				</a:t>
            </a:r>
            <a:r>
              <a:rPr lang="en-US" sz="2800" dirty="0" smtClean="0">
                <a:cs typeface="Times New Roman" pitchFamily="18" charset="0"/>
              </a:rPr>
              <a:t>Collins, </a:t>
            </a:r>
            <a:r>
              <a:rPr lang="en-US" sz="2800" dirty="0" err="1" smtClean="0">
                <a:cs typeface="Times New Roman" pitchFamily="18" charset="0"/>
              </a:rPr>
              <a:t>Infec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Immun</a:t>
            </a:r>
            <a:r>
              <a:rPr lang="en-US" sz="2800" dirty="0" smtClean="0">
                <a:cs typeface="Times New Roman" pitchFamily="18" charset="0"/>
              </a:rPr>
              <a:t> 1994</a:t>
            </a:r>
            <a:r>
              <a:rPr lang="en-US" sz="1400" b="1" dirty="0" smtClean="0"/>
              <a:t>	</a:t>
            </a:r>
            <a:endParaRPr lang="tr-TR" sz="1400" b="1" dirty="0" smtClean="0"/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en-US" sz="1400" b="1" dirty="0" smtClean="0"/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 smtClean="0"/>
              <a:t>DDA olan annelerin </a:t>
            </a:r>
            <a:r>
              <a:rPr lang="tr-TR" sz="2800" dirty="0" err="1" smtClean="0"/>
              <a:t>DOS’daki</a:t>
            </a:r>
            <a:r>
              <a:rPr lang="tr-TR" sz="2800" dirty="0" smtClean="0"/>
              <a:t> </a:t>
            </a:r>
            <a:r>
              <a:rPr lang="en-US" sz="2800" dirty="0" smtClean="0"/>
              <a:t>P</a:t>
            </a:r>
            <a:r>
              <a:rPr lang="tr-TR" sz="2800" dirty="0" smtClean="0"/>
              <a:t>G</a:t>
            </a:r>
            <a:r>
              <a:rPr lang="en-US" sz="2800" baseline="-25000" dirty="0" smtClean="0"/>
              <a:t>E2</a:t>
            </a:r>
            <a:r>
              <a:rPr lang="en-US" sz="2800" dirty="0" smtClean="0"/>
              <a:t> </a:t>
            </a:r>
            <a:r>
              <a:rPr lang="tr-TR" sz="2800" dirty="0" smtClean="0"/>
              <a:t>seviyesi normal doğum ağırlındaki annelere göre anlamlı olarak daha fazla bulunmuştur. 	DDA </a:t>
            </a:r>
            <a:r>
              <a:rPr lang="tr-TR" sz="2800" dirty="0" smtClean="0">
                <a:cs typeface="Times New Roman" pitchFamily="18" charset="0"/>
              </a:rPr>
              <a:t>↑ PG</a:t>
            </a:r>
            <a:r>
              <a:rPr lang="tr-TR" sz="2800" baseline="-25000" dirty="0" smtClean="0">
                <a:cs typeface="Times New Roman" pitchFamily="18" charset="0"/>
              </a:rPr>
              <a:t>E2</a:t>
            </a:r>
            <a:r>
              <a:rPr lang="tr-TR" sz="2800" dirty="0" smtClean="0">
                <a:cs typeface="Times New Roman" pitchFamily="18" charset="0"/>
              </a:rPr>
              <a:t> seviyesi↑ </a:t>
            </a:r>
            <a:r>
              <a:rPr lang="en-US" sz="2800" dirty="0" smtClean="0"/>
              <a:t>	</a:t>
            </a:r>
            <a:r>
              <a:rPr lang="tr-TR" sz="2800" dirty="0" smtClean="0"/>
              <a:t>	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tr-TR" sz="2800" dirty="0" smtClean="0"/>
              <a:t>						</a:t>
            </a:r>
            <a:r>
              <a:rPr lang="en-US" sz="2800" dirty="0" err="1" smtClean="0"/>
              <a:t>Offenbacher</a:t>
            </a:r>
            <a:r>
              <a:rPr lang="en-US" sz="2800" dirty="0" smtClean="0"/>
              <a:t> 1998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2195513" y="1857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tr-TR" sz="24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775" cy="1828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6147" name="2 Alt Başlık"/>
          <p:cNvSpPr>
            <a:spLocks noGrp="1"/>
          </p:cNvSpPr>
          <p:nvPr>
            <p:ph type="subTitle" idx="1"/>
          </p:nvPr>
        </p:nvSpPr>
        <p:spPr>
          <a:xfrm>
            <a:off x="1187624" y="1844823"/>
            <a:ext cx="7200800" cy="3793977"/>
          </a:xfrm>
        </p:spPr>
        <p:txBody>
          <a:bodyPr/>
          <a:lstStyle/>
          <a:p>
            <a:pPr marR="0" algn="l" eaLnBrk="1" hangingPunct="1"/>
            <a:r>
              <a:rPr lang="tr-TR" sz="3200" dirty="0" smtClean="0">
                <a:solidFill>
                  <a:srgbClr val="FF0000"/>
                </a:solidFill>
              </a:rPr>
              <a:t> 2500 gr dan küçük doğan  bebekler düşük doğum ağırlığındadır</a:t>
            </a:r>
          </a:p>
          <a:p>
            <a:pPr marR="0" algn="l" eaLnBrk="1" hangingPunct="1"/>
            <a:r>
              <a:rPr lang="tr-TR" sz="3200" dirty="0" err="1" smtClean="0">
                <a:solidFill>
                  <a:srgbClr val="92D050"/>
                </a:solidFill>
              </a:rPr>
              <a:t>Konjenital</a:t>
            </a:r>
            <a:r>
              <a:rPr lang="tr-TR" sz="3200" dirty="0" smtClean="0">
                <a:solidFill>
                  <a:srgbClr val="92D050"/>
                </a:solidFill>
              </a:rPr>
              <a:t> anomali,</a:t>
            </a:r>
            <a:r>
              <a:rPr lang="tr-TR" sz="3200" dirty="0" err="1" smtClean="0">
                <a:solidFill>
                  <a:srgbClr val="92D050"/>
                </a:solidFill>
              </a:rPr>
              <a:t>respiratuar</a:t>
            </a:r>
            <a:r>
              <a:rPr lang="tr-TR" sz="3200" dirty="0" smtClean="0">
                <a:solidFill>
                  <a:srgbClr val="92D050"/>
                </a:solidFill>
              </a:rPr>
              <a:t>       </a:t>
            </a:r>
            <a:r>
              <a:rPr lang="tr-TR" sz="3200" dirty="0" smtClean="0">
                <a:solidFill>
                  <a:srgbClr val="92D050"/>
                </a:solidFill>
              </a:rPr>
              <a:t>hastalık,nörolojik gelişim bozukluğu daha fazla görülebilir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2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46482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3" descr="30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57200" y="2825750"/>
            <a:ext cx="4038600" cy="2624138"/>
          </a:xfrm>
          <a:noFill/>
        </p:spPr>
      </p:pic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4953000" y="1250950"/>
            <a:ext cx="4038600" cy="423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r-TR" sz="3200" b="1"/>
              <a:t>Sadece hamilelik başlangıcında cerrahi olmayan periodontal tedavi ED-DDA riskini %19 dan %13 ‘e indirmekte.</a:t>
            </a:r>
          </a:p>
          <a:p>
            <a:pPr eaLnBrk="0" hangingPunct="0">
              <a:spcBef>
                <a:spcPct val="50000"/>
              </a:spcBef>
            </a:pPr>
            <a:r>
              <a:rPr lang="tr-TR" sz="3200"/>
              <a:t>  </a:t>
            </a:r>
            <a:r>
              <a:rPr lang="en-US" sz="3200"/>
              <a:t>Mitchell-Lewis 2001</a:t>
            </a:r>
            <a:endParaRPr lang="tr-TR" sz="3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341438"/>
            <a:ext cx="7704137" cy="5183187"/>
          </a:xfrm>
        </p:spPr>
        <p:txBody>
          <a:bodyPr/>
          <a:lstStyle/>
          <a:p>
            <a:pPr eaLnBrk="1" hangingPunct="1"/>
            <a:r>
              <a:rPr lang="tr-TR" sz="3600" smtClean="0"/>
              <a:t>Periodontal hastalığa ait gram negatif bakteriler seçmeli olarak çoğalabilirler veya gr (-) bakteriler genitoüriner yolda invazyon gösterebilirler.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981075"/>
            <a:ext cx="7705725" cy="54721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smtClean="0"/>
              <a:t>GCFdeki PGE2 seviyeleri intraamniotik PGE2 seviyesi ile pozitif ilişkili bulunmuştur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tr-TR" sz="2800" smtClean="0"/>
              <a:t>   Bu gram negatif periodontal enfeksiyon şu olasılıklarla etki gösterebilir: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tr-TR" sz="2800" smtClean="0"/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* PGE2 ve IL-1</a:t>
            </a:r>
            <a:r>
              <a:rPr lang="en-US" sz="2800" smtClean="0"/>
              <a:t>ß</a:t>
            </a:r>
            <a:r>
              <a:rPr lang="tr-TR" sz="2800" smtClean="0"/>
              <a:t> gibi sekonder inflamatuar mediatörlerin salınımını stimüle eder.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*Sistemik etki göstererek erken doğum işlemini başlatacak yeterli LPS kaynağıdır.</a:t>
            </a:r>
          </a:p>
          <a:p>
            <a:pPr eaLnBrk="1" hangingPunct="1">
              <a:lnSpc>
                <a:spcPct val="90000"/>
              </a:lnSpc>
            </a:pPr>
            <a:endParaRPr lang="tr-TR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1412875"/>
            <a:ext cx="8128000" cy="5040313"/>
          </a:xfrm>
        </p:spPr>
        <p:txBody>
          <a:bodyPr/>
          <a:lstStyle/>
          <a:p>
            <a:pPr eaLnBrk="1" hangingPunct="1"/>
            <a:r>
              <a:rPr lang="tr-TR" sz="3200" smtClean="0"/>
              <a:t>Offenbacher; </a:t>
            </a:r>
          </a:p>
          <a:p>
            <a:pPr eaLnBrk="1" hangingPunct="1"/>
            <a:endParaRPr lang="tr-TR" sz="3200" smtClean="0"/>
          </a:p>
          <a:p>
            <a:pPr eaLnBrk="1" hangingPunct="1">
              <a:buFont typeface="Wingdings" pitchFamily="2" charset="2"/>
              <a:buNone/>
            </a:pPr>
            <a:r>
              <a:rPr lang="tr-TR" sz="3200" smtClean="0"/>
              <a:t>  GCFdeki PGE2 artışı mevcut periodontal hastalık aktivitesinin ve doğum ağırlığındaki düşüşün belirtisidir.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268413"/>
            <a:ext cx="8229600" cy="48244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3200" smtClean="0"/>
              <a:t>Periodontitiste etkili olan bakterilerden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3200" smtClean="0"/>
              <a:t>   </a:t>
            </a:r>
            <a:r>
              <a:rPr lang="tr-TR" sz="3200" smtClean="0">
                <a:solidFill>
                  <a:srgbClr val="FF0000"/>
                </a:solidFill>
              </a:rPr>
              <a:t>-Tanneralla  forsythia,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3200" smtClean="0">
                <a:solidFill>
                  <a:srgbClr val="FF0000"/>
                </a:solidFill>
              </a:rPr>
              <a:t>   -P. Gingivalis,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3200" smtClean="0">
                <a:solidFill>
                  <a:srgbClr val="FF0000"/>
                </a:solidFill>
              </a:rPr>
              <a:t>   -A. a.,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3200" smtClean="0">
                <a:solidFill>
                  <a:srgbClr val="FF0000"/>
                </a:solidFill>
              </a:rPr>
              <a:t>   -Treponema denticola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3200" smtClean="0"/>
              <a:t>	 PLBW annelerinde normal ağırlıkta bebek doğuranlara göre daha yüksek seviyede bulunmuştur.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1125538"/>
            <a:ext cx="7632700" cy="51831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3200" smtClean="0">
                <a:solidFill>
                  <a:srgbClr val="FF0000"/>
                </a:solidFill>
              </a:rPr>
              <a:t>Maternal immün cevap:</a:t>
            </a:r>
          </a:p>
          <a:p>
            <a:pPr eaLnBrk="1" hangingPunct="1"/>
            <a:r>
              <a:rPr lang="tr-TR" sz="3200" smtClean="0"/>
              <a:t>Hamilelikte maternal immün cevap süprese olur. Bu durum fötüsün allograft olarak yaşamını sürdürmesine izin verir.</a:t>
            </a:r>
          </a:p>
          <a:p>
            <a:pPr eaLnBrk="1" hangingPunct="1"/>
            <a:r>
              <a:rPr lang="tr-TR" sz="3200" smtClean="0"/>
              <a:t>CD4/CD8 oranında hamilelik boyunca düşüş vardır.</a:t>
            </a:r>
          </a:p>
          <a:p>
            <a:pPr eaLnBrk="1" hangingPunct="1"/>
            <a:r>
              <a:rPr lang="tr-TR" sz="3200" smtClean="0"/>
              <a:t>İmmün cevaptaki bu değişiklik gingival inflamasyona yatkınlığı arttırır.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775" cy="1828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1196975"/>
            <a:ext cx="7767638" cy="4935538"/>
          </a:xfrm>
        </p:spPr>
        <p:txBody>
          <a:bodyPr/>
          <a:lstStyle/>
          <a:p>
            <a:pPr marR="0" algn="l" eaLnBrk="1" hangingPunct="1"/>
            <a:r>
              <a:rPr lang="tr-TR" dirty="0" smtClean="0">
                <a:solidFill>
                  <a:srgbClr val="002060"/>
                </a:solidFill>
              </a:rPr>
              <a:t>LBW için bilinen risk faktörleri olarak sigara,genetik,alkol,diyabet,beslenme,</a:t>
            </a:r>
          </a:p>
          <a:p>
            <a:pPr marR="0" algn="l" eaLnBrk="1" hangingPunct="1"/>
            <a:r>
              <a:rPr lang="tr-TR" dirty="0" err="1" smtClean="0">
                <a:solidFill>
                  <a:srgbClr val="002060"/>
                </a:solidFill>
              </a:rPr>
              <a:t>genitoüriner</a:t>
            </a:r>
            <a:r>
              <a:rPr lang="tr-TR" dirty="0" smtClean="0">
                <a:solidFill>
                  <a:srgbClr val="002060"/>
                </a:solidFill>
              </a:rPr>
              <a:t> yol enfeksiyonu gibi nedenlerden bahsedilmektedir.</a:t>
            </a:r>
          </a:p>
          <a:p>
            <a:pPr marR="0" algn="l" eaLnBrk="1" hangingPunct="1"/>
            <a:r>
              <a:rPr lang="tr-TR" sz="2400" dirty="0" smtClean="0"/>
              <a:t>Ancak LBW vakalarının ¼ ünde bu sebepler mevcut değildir</a:t>
            </a:r>
          </a:p>
          <a:p>
            <a:pPr marR="0" algn="l" eaLnBrk="1" hangingPunct="1"/>
            <a:endParaRPr lang="tr-TR" dirty="0" smtClean="0"/>
          </a:p>
          <a:p>
            <a:pPr marR="0" algn="l" eaLnBrk="1" hangingPunct="1"/>
            <a:r>
              <a:rPr lang="tr-TR" dirty="0" smtClean="0">
                <a:solidFill>
                  <a:srgbClr val="FF0000"/>
                </a:solidFill>
              </a:rPr>
              <a:t>Enfeksiyon ile PLBW arasındaki ilişki iyi bir şekilde ortaya konmuştur.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28600"/>
            <a:ext cx="5322168" cy="609600"/>
          </a:xfrm>
        </p:spPr>
        <p:txBody>
          <a:bodyPr lIns="92075" tIns="46038" rIns="92075" bIns="46038" anchor="ctr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dirty="0" smtClean="0">
                <a:solidFill>
                  <a:schemeClr val="tx1"/>
                </a:solidFill>
              </a:rPr>
              <a:t>Risk faktörleri</a:t>
            </a:r>
            <a:r>
              <a:rPr lang="en-US" sz="4000" i="1" dirty="0" smtClean="0">
                <a:solidFill>
                  <a:schemeClr val="tx1"/>
                </a:solidFill>
                <a:latin typeface="Maiandra GD" pitchFamily="34" charset="0"/>
              </a:rPr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12763" y="1643063"/>
            <a:ext cx="8596312" cy="2362200"/>
          </a:xfrm>
          <a:noFill/>
        </p:spPr>
        <p:txBody>
          <a:bodyPr lIns="92075" tIns="46038" rIns="92075" bIns="46038"/>
          <a:lstStyle/>
          <a:p>
            <a:pPr marR="0" algn="l" eaLnBrk="1" hangingPunct="1"/>
            <a:r>
              <a:rPr lang="tr-TR" sz="3200" dirty="0" smtClean="0"/>
              <a:t>Sigara, ilaç ve alkol kullanımı</a:t>
            </a:r>
            <a:r>
              <a:rPr lang="en-US" sz="3200" dirty="0" smtClean="0"/>
              <a:t>.</a:t>
            </a:r>
          </a:p>
          <a:p>
            <a:pPr marR="0" algn="l" eaLnBrk="1" hangingPunct="1"/>
            <a:r>
              <a:rPr lang="tr-TR" sz="3200" dirty="0" smtClean="0"/>
              <a:t>Mevcut </a:t>
            </a:r>
            <a:r>
              <a:rPr lang="tr-TR" sz="3200" dirty="0" err="1" smtClean="0"/>
              <a:t>genitoüriner</a:t>
            </a:r>
            <a:r>
              <a:rPr lang="tr-TR" sz="3200" dirty="0" smtClean="0"/>
              <a:t> enfeksiyonlar</a:t>
            </a:r>
            <a:r>
              <a:rPr lang="en-US" sz="3200" dirty="0" smtClean="0"/>
              <a:t>: Bacterial </a:t>
            </a:r>
            <a:r>
              <a:rPr lang="en-US" sz="3200" dirty="0" err="1" smtClean="0"/>
              <a:t>vagino</a:t>
            </a:r>
            <a:r>
              <a:rPr lang="tr-TR" sz="3200" dirty="0" smtClean="0"/>
              <a:t> risk faktörleri</a:t>
            </a:r>
            <a:r>
              <a:rPr lang="en-US" sz="3200" dirty="0" smtClean="0"/>
              <a:t>sis</a:t>
            </a:r>
            <a:r>
              <a:rPr lang="en-US" sz="3200" dirty="0" smtClean="0"/>
              <a:t>, </a:t>
            </a:r>
            <a:r>
              <a:rPr lang="en-US" sz="3200" dirty="0" err="1" smtClean="0"/>
              <a:t>chorioamnionitits</a:t>
            </a:r>
            <a:r>
              <a:rPr lang="tr-TR" sz="3200" dirty="0" smtClean="0"/>
              <a:t> gibi</a:t>
            </a:r>
            <a:endParaRPr lang="en-US" sz="3200" dirty="0" smtClean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457200" y="1038225"/>
            <a:ext cx="3871573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tr-TR" sz="2800" b="1" i="1" u="sng" dirty="0" smtClean="0">
                <a:solidFill>
                  <a:schemeClr val="hlink"/>
                </a:solidFill>
              </a:rPr>
              <a:t>Büyük risk faktörleri</a:t>
            </a:r>
            <a:endParaRPr lang="en-US" sz="2800" b="1" i="1" u="sng" dirty="0">
              <a:solidFill>
                <a:schemeClr val="hlink"/>
              </a:solidFill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04800" y="4267200"/>
            <a:ext cx="4267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dirty="0">
                <a:latin typeface="+mn-lt"/>
                <a:cs typeface="+mn-cs"/>
              </a:rPr>
              <a:t> </a:t>
            </a:r>
            <a:r>
              <a:rPr lang="tr-TR" sz="2400" dirty="0" smtClean="0">
                <a:latin typeface="+mn-lt"/>
                <a:cs typeface="+mn-cs"/>
              </a:rPr>
              <a:t> Hamilelik yaşı</a:t>
            </a:r>
            <a:endParaRPr lang="tr-TR" sz="2400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tr-TR" sz="2400" dirty="0" smtClean="0">
                <a:latin typeface="+mn-lt"/>
                <a:cs typeface="+mn-cs"/>
              </a:rPr>
              <a:t>  kilo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tr-TR" sz="2400" dirty="0">
                <a:latin typeface="+mn-lt"/>
                <a:cs typeface="+mn-cs"/>
              </a:rPr>
              <a:t> </a:t>
            </a:r>
            <a:r>
              <a:rPr lang="tr-TR" sz="2400" dirty="0" smtClean="0">
                <a:latin typeface="+mn-lt"/>
                <a:cs typeface="+mn-cs"/>
              </a:rPr>
              <a:t> </a:t>
            </a:r>
            <a:r>
              <a:rPr lang="tr-TR" sz="2400" dirty="0" err="1" smtClean="0">
                <a:latin typeface="+mn-lt"/>
                <a:cs typeface="+mn-cs"/>
              </a:rPr>
              <a:t>servikal</a:t>
            </a:r>
            <a:r>
              <a:rPr lang="tr-TR" sz="2400" dirty="0" smtClean="0">
                <a:latin typeface="+mn-lt"/>
                <a:cs typeface="+mn-cs"/>
              </a:rPr>
              <a:t> </a:t>
            </a:r>
            <a:r>
              <a:rPr lang="tr-TR" sz="2400" dirty="0">
                <a:latin typeface="+mn-lt"/>
                <a:cs typeface="+mn-cs"/>
              </a:rPr>
              <a:t>genişlik</a:t>
            </a:r>
            <a:endParaRPr lang="en-US" sz="2400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tr-TR" sz="2400" dirty="0" smtClean="0">
                <a:latin typeface="+mn-lt"/>
                <a:cs typeface="+mn-cs"/>
              </a:rPr>
              <a:t>  </a:t>
            </a:r>
            <a:r>
              <a:rPr lang="en-US" sz="2400" dirty="0" err="1" smtClean="0">
                <a:latin typeface="+mn-lt"/>
                <a:cs typeface="+mn-cs"/>
              </a:rPr>
              <a:t>Stres</a:t>
            </a:r>
            <a:r>
              <a:rPr lang="en-US" sz="2400" dirty="0" smtClean="0">
                <a:latin typeface="+mn-lt"/>
                <a:cs typeface="+mn-cs"/>
              </a:rPr>
              <a:t> </a:t>
            </a:r>
            <a:endParaRPr lang="tr-TR" sz="2400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tr-TR" sz="2400" dirty="0" smtClean="0">
                <a:latin typeface="+mn-lt"/>
                <a:cs typeface="+mn-cs"/>
              </a:rPr>
              <a:t>  Bakım</a:t>
            </a:r>
            <a:r>
              <a:rPr lang="en-US" sz="2400" dirty="0" smtClean="0">
                <a:latin typeface="+mn-lt"/>
                <a:cs typeface="+mn-cs"/>
              </a:rPr>
              <a:t> </a:t>
            </a:r>
            <a:endParaRPr lang="en-US" sz="2400" dirty="0">
              <a:latin typeface="+mn-lt"/>
              <a:cs typeface="+mn-cs"/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457200" y="3748088"/>
            <a:ext cx="366158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tr-TR" sz="2800" b="1" i="1" u="sng" dirty="0" smtClean="0">
                <a:solidFill>
                  <a:schemeClr val="hlink"/>
                </a:solidFill>
                <a:latin typeface="Arial" charset="0"/>
              </a:rPr>
              <a:t>Küçük risk faktörleri</a:t>
            </a:r>
            <a:endParaRPr lang="en-US" sz="2800" b="1" i="1" u="sng" dirty="0">
              <a:solidFill>
                <a:schemeClr val="hlink"/>
              </a:solidFill>
              <a:latin typeface="Times New Roman" pitchFamily="18" charset="0"/>
            </a:endParaRPr>
          </a:p>
        </p:txBody>
      </p:sp>
      <p:pic>
        <p:nvPicPr>
          <p:cNvPr id="8199" name="Picture 7" descr="lead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7100" y="3933825"/>
            <a:ext cx="313690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775" cy="1828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1341438"/>
            <a:ext cx="7848600" cy="3640137"/>
          </a:xfrm>
        </p:spPr>
        <p:txBody>
          <a:bodyPr/>
          <a:lstStyle/>
          <a:p>
            <a:pPr marR="0" algn="l" eaLnBrk="1" hangingPunct="1"/>
            <a:r>
              <a:rPr lang="tr-TR" sz="3200" dirty="0" smtClean="0"/>
              <a:t>Yapılan bir çalışmada erken doğum vakalarının %40 anne adayının ilk muayenesinde </a:t>
            </a:r>
            <a:r>
              <a:rPr lang="tr-TR" sz="3200" dirty="0" err="1" smtClean="0"/>
              <a:t>servikal</a:t>
            </a:r>
            <a:r>
              <a:rPr lang="tr-TR" sz="3200" dirty="0" smtClean="0"/>
              <a:t> BACTEROİDES </a:t>
            </a:r>
            <a:r>
              <a:rPr lang="tr-TR" sz="3200" dirty="0" err="1" smtClean="0"/>
              <a:t>kolonizasyonu</a:t>
            </a:r>
            <a:r>
              <a:rPr lang="tr-TR" sz="3200" dirty="0" smtClean="0"/>
              <a:t> </a:t>
            </a:r>
            <a:r>
              <a:rPr lang="tr-TR" sz="3200" dirty="0" err="1" smtClean="0"/>
              <a:t>tesbit</a:t>
            </a:r>
            <a:r>
              <a:rPr lang="tr-TR" sz="3200" dirty="0" smtClean="0"/>
              <a:t> edilmiştir</a:t>
            </a:r>
          </a:p>
          <a:p>
            <a:pPr marR="0" algn="l" eaLnBrk="1" hangingPunct="1"/>
            <a:r>
              <a:rPr lang="tr-TR" sz="3200" dirty="0" smtClean="0"/>
              <a:t>Diğer bir çalışmada bakteriyel </a:t>
            </a:r>
            <a:r>
              <a:rPr lang="tr-TR" sz="3200" dirty="0" err="1" smtClean="0"/>
              <a:t>vajinozis</a:t>
            </a:r>
            <a:r>
              <a:rPr lang="tr-TR" sz="3200" dirty="0" smtClean="0"/>
              <a:t>  ile </a:t>
            </a:r>
            <a:r>
              <a:rPr lang="tr-TR" sz="3200" dirty="0" err="1" smtClean="0"/>
              <a:t>erkendoğum</a:t>
            </a:r>
            <a:r>
              <a:rPr lang="tr-TR" sz="3200" dirty="0" smtClean="0"/>
              <a:t>,düşük doğum ağırlığı(LBW) riskinin 3 kat arttığı bildirilmiştir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775" cy="1828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773238"/>
            <a:ext cx="7783513" cy="3208337"/>
          </a:xfrm>
        </p:spPr>
        <p:txBody>
          <a:bodyPr/>
          <a:lstStyle/>
          <a:p>
            <a:pPr marR="0" algn="l" eaLnBrk="1" hangingPunct="1"/>
            <a:r>
              <a:rPr lang="tr-TR" sz="3600" dirty="0" smtClean="0"/>
              <a:t>Erken doğum yapan annelerin </a:t>
            </a:r>
            <a:r>
              <a:rPr lang="tr-TR" sz="3600" dirty="0" err="1" smtClean="0"/>
              <a:t>ekstraplasental</a:t>
            </a:r>
            <a:r>
              <a:rPr lang="tr-TR" sz="3600" dirty="0" smtClean="0"/>
              <a:t> </a:t>
            </a:r>
            <a:r>
              <a:rPr lang="tr-TR" sz="3600" dirty="0" err="1" smtClean="0"/>
              <a:t>membran</a:t>
            </a:r>
            <a:r>
              <a:rPr lang="tr-TR" sz="3600" dirty="0" smtClean="0"/>
              <a:t> </a:t>
            </a:r>
            <a:r>
              <a:rPr lang="tr-TR" sz="3600" dirty="0" err="1" smtClean="0"/>
              <a:t>inflamasyonu</a:t>
            </a:r>
            <a:r>
              <a:rPr lang="tr-TR" sz="3600" dirty="0" smtClean="0"/>
              <a:t> normal hamilelik süresini tamamlayarak doğum yapanlara göre 4 kat fazla bulunmuştur</a:t>
            </a:r>
            <a:r>
              <a:rPr lang="tr-TR" dirty="0" smtClean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126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Bakteriyel endotoksinler (LPS) ve biyoaktif ürünler direkt doku hasarı yapar:</a:t>
            </a:r>
          </a:p>
          <a:p>
            <a:pPr eaLnBrk="1" hangingPunct="1"/>
            <a:r>
              <a:rPr lang="tr-TR" smtClean="0"/>
              <a:t>Prostoglandin ve proinflamatuar sitokin salınımına neden olur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Maternal (annedeki) enfeksiyon amniyotik prostoglandin seviyesini arttırır</a:t>
            </a:r>
          </a:p>
          <a:p>
            <a:pPr eaLnBrk="1" hangingPunct="1"/>
            <a:r>
              <a:rPr lang="tr-TR" smtClean="0"/>
              <a:t>Bu da erken doğum kasılmalarına neden olur</a:t>
            </a:r>
          </a:p>
          <a:p>
            <a:pPr eaLnBrk="1" hangingPunct="1"/>
            <a:r>
              <a:rPr lang="tr-TR" smtClean="0"/>
              <a:t>IL-6,IL-1,TNF alfa erken doğum vakalarında amniyon sıvısında yüksek sevilerde bulunmuştur.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331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Erken doğumlarda klinik enfeksiyon gözlenmediği halde amniyon sıvısında bakteri kültürü pozitif bulunmuştur.</a:t>
            </a:r>
          </a:p>
          <a:p>
            <a:pPr eaLnBrk="1" hangingPunct="1"/>
            <a:r>
              <a:rPr lang="tr-TR" smtClean="0">
                <a:solidFill>
                  <a:srgbClr val="FF0000"/>
                </a:solidFill>
              </a:rPr>
              <a:t>Sıklıkla F.nucleatum izole edilmiştir:Oral bakteridir</a:t>
            </a:r>
          </a:p>
          <a:p>
            <a:pPr eaLnBrk="1" hangingPunct="1"/>
            <a:r>
              <a:rPr lang="tr-TR" smtClean="0">
                <a:solidFill>
                  <a:srgbClr val="FF0000"/>
                </a:solidFill>
              </a:rPr>
              <a:t>Capnocytophaga da izole edilmiştir:Oral bakteridir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834</TotalTime>
  <Words>640</Words>
  <Application>Microsoft Office PowerPoint</Application>
  <PresentationFormat>Ekran Gösterisi (4:3)</PresentationFormat>
  <Paragraphs>119</Paragraphs>
  <Slides>25</Slides>
  <Notes>16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34" baseType="lpstr">
      <vt:lpstr>Tahoma</vt:lpstr>
      <vt:lpstr>Arial</vt:lpstr>
      <vt:lpstr>Calibri</vt:lpstr>
      <vt:lpstr>Constantia</vt:lpstr>
      <vt:lpstr>Wingdings 2</vt:lpstr>
      <vt:lpstr>Times New Roman</vt:lpstr>
      <vt:lpstr>Symbol</vt:lpstr>
      <vt:lpstr>Wingdings</vt:lpstr>
      <vt:lpstr>Akış</vt:lpstr>
      <vt:lpstr>Slayt 1</vt:lpstr>
      <vt:lpstr>Slayt 2</vt:lpstr>
      <vt:lpstr>Slayt 3</vt:lpstr>
      <vt:lpstr>Risk faktörleri </vt:lpstr>
      <vt:lpstr>Slayt 5</vt:lpstr>
      <vt:lpstr>Slayt 6</vt:lpstr>
      <vt:lpstr>Slayt 7</vt:lpstr>
      <vt:lpstr>Slayt 8</vt:lpstr>
      <vt:lpstr>Slayt 9</vt:lpstr>
      <vt:lpstr>Slayt 10</vt:lpstr>
      <vt:lpstr>Slayt 11</vt:lpstr>
      <vt:lpstr>Periodontitis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meralgunhan</cp:lastModifiedBy>
  <cp:revision>55</cp:revision>
  <dcterms:created xsi:type="dcterms:W3CDTF">2012-09-26T10:58:03Z</dcterms:created>
  <dcterms:modified xsi:type="dcterms:W3CDTF">2017-12-20T13:22:57Z</dcterms:modified>
</cp:coreProperties>
</file>