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68" r:id="rId4"/>
    <p:sldId id="729" r:id="rId5"/>
    <p:sldId id="730" r:id="rId6"/>
    <p:sldId id="734" r:id="rId7"/>
    <p:sldId id="736" r:id="rId8"/>
    <p:sldId id="737" r:id="rId9"/>
    <p:sldId id="749" r:id="rId10"/>
    <p:sldId id="760" r:id="rId11"/>
    <p:sldId id="761" r:id="rId12"/>
    <p:sldId id="76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p:scale>
          <a:sx n="66" d="100"/>
          <a:sy n="66" d="100"/>
        </p:scale>
        <p:origin x="-1560" y="-72"/>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30.03.2020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3/30/2020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3/30/2020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3/30/2020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3/30/2020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3/30/2020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3/30/2020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3/30/2020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3/30/2020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3/30/2020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US" smtClean="0"/>
              <a:t>Click to edit Master title style</a:t>
            </a:r>
            <a:endParaRPr lang="en-US"/>
          </a:p>
        </p:txBody>
      </p:sp>
      <p:sp>
        <p:nvSpPr>
          <p:cNvPr id="3" name="Date Placeholder 5"/>
          <p:cNvSpPr>
            <a:spLocks noGrp="1"/>
          </p:cNvSpPr>
          <p:nvPr>
            <p:ph type="dt" sz="half" idx="10"/>
          </p:nvPr>
        </p:nvSpPr>
        <p:spPr>
          <a:xfrm rot="5400000">
            <a:off x="7589045" y="1081881"/>
            <a:ext cx="2011362" cy="384175"/>
          </a:xfrm>
          <a:prstGeom prst="rect">
            <a:avLst/>
          </a:prstGeom>
        </p:spPr>
        <p:txBody>
          <a:bodyPr rtlCol="0"/>
          <a:lstStyle>
            <a:lvl1pPr>
              <a:defRPr/>
            </a:lvl1pPr>
          </a:lstStyle>
          <a:p>
            <a:pPr>
              <a:defRPr/>
            </a:pPr>
            <a:endParaRPr lang="en-GB" dirty="0"/>
          </a:p>
        </p:txBody>
      </p:sp>
      <p:sp>
        <p:nvSpPr>
          <p:cNvPr id="4" name="Slide Number Placeholder 6"/>
          <p:cNvSpPr>
            <a:spLocks noGrp="1"/>
          </p:cNvSpPr>
          <p:nvPr>
            <p:ph type="sldNum" sz="quarter" idx="11"/>
          </p:nvPr>
        </p:nvSpPr>
        <p:spPr>
          <a:xfrm>
            <a:off x="8129588" y="5734050"/>
            <a:ext cx="609600" cy="520700"/>
          </a:xfrm>
          <a:prstGeom prst="rect">
            <a:avLst/>
          </a:prstGeom>
        </p:spPr>
        <p:txBody>
          <a:bodyPr rtlCol="0"/>
          <a:lstStyle>
            <a:lvl1pPr>
              <a:defRPr/>
            </a:lvl1pPr>
          </a:lstStyle>
          <a:p>
            <a:pPr>
              <a:defRPr/>
            </a:pPr>
            <a:fld id="{C268406C-D56C-4056-8B1D-FE102A34BFBC}" type="slidenum">
              <a:rPr lang="en-GB" altLang="tr-TR"/>
              <a:pPr>
                <a:defRPr/>
              </a:pPr>
              <a:t>‹#›</a:t>
            </a:fld>
            <a:endParaRPr lang="en-GB" altLang="tr-TR"/>
          </a:p>
        </p:txBody>
      </p:sp>
      <p:sp>
        <p:nvSpPr>
          <p:cNvPr id="5" name="Footer Placeholder 7"/>
          <p:cNvSpPr>
            <a:spLocks noGrp="1"/>
          </p:cNvSpPr>
          <p:nvPr>
            <p:ph type="ftr" sz="quarter" idx="12"/>
          </p:nvPr>
        </p:nvSpPr>
        <p:spPr>
          <a:xfrm rot="5400000">
            <a:off x="6989763" y="3736975"/>
            <a:ext cx="3200400" cy="365125"/>
          </a:xfrm>
          <a:prstGeom prst="rect">
            <a:avLst/>
          </a:prstGeom>
        </p:spPr>
        <p:txBody>
          <a:bodyPr rtlCol="0"/>
          <a:lstStyle>
            <a:lvl1pPr>
              <a:defRPr/>
            </a:lvl1pPr>
          </a:lstStyle>
          <a:p>
            <a:pPr>
              <a:defRPr/>
            </a:pPr>
            <a:endParaRPr lang="en-GB"/>
          </a:p>
        </p:txBody>
      </p:sp>
    </p:spTree>
    <p:extLst>
      <p:ext uri="{BB962C8B-B14F-4D97-AF65-F5344CB8AC3E}">
        <p14:creationId xmlns:p14="http://schemas.microsoft.com/office/powerpoint/2010/main" val="52739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3/30/2020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3/30/2020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3/30/2020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3/30/2020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3/30/2020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userDrawn="1"/>
        </p:nvPicPr>
        <p:blipFill rotWithShape="1">
          <a:blip r:embed="rId6">
            <a:extLst>
              <a:ext uri="{28A0092B-C50C-407E-A947-70E740481C1C}">
                <a14:useLocalDpi xmlns:a14="http://schemas.microsoft.com/office/drawing/2010/main" val="0"/>
              </a:ext>
            </a:extLst>
          </a:blip>
          <a:srcRect b="2433"/>
          <a:stretch/>
        </p:blipFill>
        <p:spPr bwMode="auto">
          <a:xfrm>
            <a:off x="13647" y="-2231"/>
            <a:ext cx="9108000" cy="68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07721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334</a:t>
            </a:r>
            <a:endParaRPr lang="tr-TR" sz="3200" b="1" dirty="0">
              <a:latin typeface="Arial" panose="020B0604020202020204" pitchFamily="34" charset="0"/>
              <a:cs typeface="Arial" panose="020B0604020202020204" pitchFamily="34" charset="0"/>
            </a:endParaRPr>
          </a:p>
          <a:p>
            <a:pPr algn="ctr"/>
            <a:r>
              <a:rPr lang="tr-TR" altLang="tr-TR" sz="3200" b="1" dirty="0"/>
              <a:t>Afet Yönetimi ve </a:t>
            </a:r>
            <a:r>
              <a:rPr lang="tr-TR" altLang="tr-TR" sz="3200" b="1" dirty="0" smtClean="0"/>
              <a:t>Politikaları </a:t>
            </a: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Öğr.Üyesi Md Moynul AHSAN</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
        <p:nvSpPr>
          <p:cNvPr id="2" name="Rectangle 1"/>
          <p:cNvSpPr/>
          <p:nvPr/>
        </p:nvSpPr>
        <p:spPr>
          <a:xfrm>
            <a:off x="2286000" y="2957839"/>
            <a:ext cx="4572000" cy="1040285"/>
          </a:xfrm>
          <a:prstGeom prst="rect">
            <a:avLst/>
          </a:prstGeom>
        </p:spPr>
        <p:txBody>
          <a:bodyPr>
            <a:spAutoFit/>
          </a:bodyPr>
          <a:lstStyle/>
          <a:p>
            <a:pPr marL="0" lvl="1" algn="ctr">
              <a:spcBef>
                <a:spcPct val="20000"/>
              </a:spcBef>
              <a:buClr>
                <a:schemeClr val="tx1">
                  <a:lumMod val="95000"/>
                  <a:lumOff val="5000"/>
                </a:schemeClr>
              </a:buClr>
            </a:pPr>
            <a:r>
              <a:rPr lang="tr-TR" sz="2800" b="1" dirty="0">
                <a:latin typeface="Arial" panose="020B0604020202020204" pitchFamily="34" charset="0"/>
                <a:cs typeface="Arial" panose="020B0604020202020204" pitchFamily="34" charset="0"/>
              </a:rPr>
              <a:t>8</a:t>
            </a:r>
            <a:r>
              <a:rPr lang="tr-TR" sz="2800" b="1" dirty="0" smtClean="0">
                <a:latin typeface="Arial" panose="020B0604020202020204" pitchFamily="34" charset="0"/>
                <a:cs typeface="Arial" panose="020B0604020202020204" pitchFamily="34" charset="0"/>
              </a:rPr>
              <a:t>. </a:t>
            </a:r>
            <a:r>
              <a:rPr lang="tr-TR" sz="2800" b="1" dirty="0">
                <a:latin typeface="Arial" panose="020B0604020202020204" pitchFamily="34" charset="0"/>
                <a:cs typeface="Arial" panose="020B0604020202020204" pitchFamily="34" charset="0"/>
              </a:rPr>
              <a:t>HAFTA</a:t>
            </a: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Yangın</a:t>
            </a:r>
            <a:endParaRPr lang="en-US" sz="2400" b="1" dirty="0"/>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6406" y="584880"/>
            <a:ext cx="1954213" cy="430213"/>
          </a:xfrm>
          <a:prstGeom prst="rect">
            <a:avLst/>
          </a:prstGeom>
          <a:noFill/>
        </p:spPr>
        <p:txBody>
          <a:bodyPr wrap="none">
            <a:spAutoFit/>
          </a:bodyPr>
          <a:lstStyle/>
          <a:p>
            <a:pPr>
              <a:defRPr/>
            </a:pPr>
            <a:r>
              <a:rPr lang="tr-TR" sz="2200" b="1" dirty="0">
                <a:solidFill>
                  <a:srgbClr val="0070C0"/>
                </a:solidFill>
                <a:latin typeface="+mj-lt"/>
              </a:rPr>
              <a:t>ÖRENKELER</a:t>
            </a:r>
          </a:p>
        </p:txBody>
      </p:sp>
      <p:sp>
        <p:nvSpPr>
          <p:cNvPr id="5" name="Rectangle 4">
            <a:extLst>
              <a:ext uri="{FF2B5EF4-FFF2-40B4-BE49-F238E27FC236}"/>
            </a:extLst>
          </p:cNvPr>
          <p:cNvSpPr/>
          <p:nvPr/>
        </p:nvSpPr>
        <p:spPr>
          <a:xfrm>
            <a:off x="452438" y="1235982"/>
            <a:ext cx="5309733" cy="4524315"/>
          </a:xfrm>
          <a:prstGeom prst="rect">
            <a:avLst/>
          </a:prstGeom>
        </p:spPr>
        <p:txBody>
          <a:bodyPr wrap="square">
            <a:spAutoFit/>
          </a:bodyPr>
          <a:lstStyle/>
          <a:p>
            <a:pPr algn="just" eaLnBrk="0" fontAlgn="base" hangingPunct="0">
              <a:spcBef>
                <a:spcPct val="0"/>
              </a:spcBef>
              <a:spcAft>
                <a:spcPct val="0"/>
              </a:spcAft>
              <a:defRPr/>
            </a:pPr>
            <a:r>
              <a:rPr lang="en-US" altLang="tr-TR" dirty="0">
                <a:solidFill>
                  <a:srgbClr val="FF0000"/>
                </a:solidFill>
                <a:latin typeface="Arial"/>
              </a:rPr>
              <a:t>Grenfell: The Fire of London</a:t>
            </a:r>
            <a:endParaRPr lang="tr-TR" altLang="tr-TR" dirty="0">
              <a:solidFill>
                <a:srgbClr val="FF0000"/>
              </a:solidFill>
              <a:latin typeface="Arial"/>
            </a:endParaRPr>
          </a:p>
          <a:p>
            <a:pPr algn="just" eaLnBrk="0" fontAlgn="base" hangingPunct="0">
              <a:spcBef>
                <a:spcPct val="0"/>
              </a:spcBef>
              <a:spcAft>
                <a:spcPct val="0"/>
              </a:spcAft>
              <a:buFontTx/>
              <a:buChar char="-"/>
              <a:defRPr/>
            </a:pPr>
            <a:r>
              <a:rPr lang="tr-TR" altLang="tr-TR" dirty="0">
                <a:solidFill>
                  <a:prstClr val="black"/>
                </a:solidFill>
                <a:latin typeface="Arial"/>
              </a:rPr>
              <a:t>14 Haziran 2017’de 24 katlı Grenfell Tower adlı bir sosyal konutta yangını 79 kişinin hayatını kaybetti.</a:t>
            </a:r>
          </a:p>
          <a:p>
            <a:pPr algn="just" eaLnBrk="0" fontAlgn="base" hangingPunct="0">
              <a:spcBef>
                <a:spcPct val="0"/>
              </a:spcBef>
              <a:spcAft>
                <a:spcPct val="0"/>
              </a:spcAft>
              <a:defRPr/>
            </a:pPr>
            <a:r>
              <a:rPr lang="tr-TR" altLang="tr-TR" dirty="0">
                <a:solidFill>
                  <a:prstClr val="black"/>
                </a:solidFill>
                <a:latin typeface="Arial"/>
              </a:rPr>
              <a:t>. Dördüncü kattaki dairenin mutfağında başlayan yangın, binanın dışının tutuşmasıyla hızlı bir şekilde tüm binaya </a:t>
            </a:r>
            <a:r>
              <a:rPr lang="tr-TR" altLang="tr-TR" dirty="0" smtClean="0">
                <a:solidFill>
                  <a:prstClr val="black"/>
                </a:solidFill>
                <a:latin typeface="Arial"/>
              </a:rPr>
              <a:t>yayıldı.</a:t>
            </a:r>
          </a:p>
          <a:p>
            <a:pPr algn="just" eaLnBrk="0" fontAlgn="base" hangingPunct="0">
              <a:spcBef>
                <a:spcPct val="0"/>
              </a:spcBef>
              <a:spcAft>
                <a:spcPct val="0"/>
              </a:spcAft>
              <a:defRPr/>
            </a:pPr>
            <a:r>
              <a:rPr lang="tr-TR" altLang="tr-TR" dirty="0">
                <a:solidFill>
                  <a:prstClr val="black"/>
                </a:solidFill>
                <a:latin typeface="Arial"/>
              </a:rPr>
              <a:t>kaplamada yangına dayanıklı alternatiflere göre metrekare başına sadece 2 Sterlin daha ucuz olan yanıcı bir malzeme kullanılmıştı. Bir diğer deyişle toplamda 8.7 milyon Sterlin’lik bütçeye sahip tadilat projesinde hepi topu 5 bin Sterlin tasarruf edebilmek adına binanın yangın riskine karşı savunmasız bırakılması göze alınmıştı.</a:t>
            </a:r>
          </a:p>
          <a:p>
            <a:pPr algn="just" eaLnBrk="0" fontAlgn="base" hangingPunct="0">
              <a:spcBef>
                <a:spcPct val="0"/>
              </a:spcBef>
              <a:spcAft>
                <a:spcPct val="0"/>
              </a:spcAft>
              <a:defRPr/>
            </a:pPr>
            <a:r>
              <a:rPr lang="tr-TR" altLang="tr-TR" dirty="0" smtClean="0">
                <a:solidFill>
                  <a:prstClr val="black"/>
                </a:solidFill>
                <a:latin typeface="Arial"/>
              </a:rPr>
              <a:t>şirketler </a:t>
            </a:r>
            <a:r>
              <a:rPr lang="tr-TR" altLang="tr-TR" dirty="0">
                <a:solidFill>
                  <a:prstClr val="black"/>
                </a:solidFill>
                <a:latin typeface="Arial"/>
              </a:rPr>
              <a:t>tarafından işlenen bir cinayet” olarak tanımlanmaya başlandı</a:t>
            </a:r>
            <a:r>
              <a:rPr lang="tr-TR" altLang="tr-TR" dirty="0" smtClean="0">
                <a:solidFill>
                  <a:prstClr val="black"/>
                </a:solidFill>
                <a:latin typeface="Arial"/>
              </a:rPr>
              <a:t>.</a:t>
            </a:r>
          </a:p>
        </p:txBody>
      </p:sp>
      <p:pic>
        <p:nvPicPr>
          <p:cNvPr id="7" name="Picture 2" descr="http://galeri3.arkitera.com/var/albums/Haber-02/2018/08/10/6.jpg.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5315" y="2581959"/>
            <a:ext cx="2663599" cy="18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83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eaLnBrk="1" hangingPunct="1">
              <a:lnSpc>
                <a:spcPct val="90000"/>
              </a:lnSpc>
            </a:pPr>
            <a:r>
              <a:rPr lang="tr-TR" altLang="tr-TR" sz="2000" b="1">
                <a:solidFill>
                  <a:srgbClr val="160093"/>
                </a:solidFill>
                <a:latin typeface="Arial" charset="0"/>
                <a:ea typeface="MS PGothic" pitchFamily="34" charset="-128"/>
                <a:cs typeface="Arial" charset="0"/>
              </a:rPr>
              <a:t>Kavramlar</a:t>
            </a:r>
            <a:endParaRPr lang="tr-TR" altLang="tr-TR" sz="2000" b="1">
              <a:solidFill>
                <a:srgbClr val="C00000"/>
              </a:solidFill>
              <a:latin typeface="Arial" charset="0"/>
              <a:ea typeface="MS PGothic" pitchFamily="34" charset="-128"/>
              <a:cs typeface="Arial" charset="0"/>
            </a:endParaRPr>
          </a:p>
        </p:txBody>
      </p:sp>
      <p:sp>
        <p:nvSpPr>
          <p:cNvPr id="5" name="Rectangle 4">
            <a:extLst>
              <a:ext uri="{FF2B5EF4-FFF2-40B4-BE49-F238E27FC236}"/>
            </a:extLst>
          </p:cNvPr>
          <p:cNvSpPr/>
          <p:nvPr/>
        </p:nvSpPr>
        <p:spPr>
          <a:xfrm>
            <a:off x="518888" y="1171798"/>
            <a:ext cx="6172200" cy="4839786"/>
          </a:xfrm>
          <a:prstGeom prst="rect">
            <a:avLst/>
          </a:prstGeom>
        </p:spPr>
        <p:txBody>
          <a:bodyPr wrap="square">
            <a:spAutoFit/>
          </a:bodyPr>
          <a:lstStyle/>
          <a:p>
            <a:pPr algn="just">
              <a:spcBef>
                <a:spcPts val="300"/>
              </a:spcBef>
              <a:buFont typeface="Wingdings" panose="05000000000000000000" pitchFamily="2" charset="2"/>
              <a:buChar char="q"/>
              <a:defRPr/>
            </a:pPr>
            <a:r>
              <a:rPr lang="tr-TR" sz="1800" b="1" dirty="0" smtClean="0">
                <a:latin typeface="Arial" panose="020B0604020202020204" pitchFamily="34" charset="0"/>
                <a:cs typeface="Arial" panose="020B0604020202020204" pitchFamily="34" charset="0"/>
              </a:rPr>
              <a:t>Yanma-Yangın Kavramı</a:t>
            </a:r>
          </a:p>
          <a:p>
            <a:pPr algn="just">
              <a:spcBef>
                <a:spcPts val="300"/>
              </a:spcBef>
              <a:defRPr/>
            </a:pPr>
            <a:endParaRPr lang="tr-TR" sz="1800" b="1" dirty="0">
              <a:latin typeface="Arial" panose="020B0604020202020204" pitchFamily="34" charset="0"/>
              <a:cs typeface="Arial" panose="020B0604020202020204" pitchFamily="34" charset="0"/>
            </a:endParaRPr>
          </a:p>
          <a:p>
            <a:pPr algn="just">
              <a:defRPr/>
            </a:pPr>
            <a:r>
              <a:rPr lang="tr-TR" sz="1800" dirty="0">
                <a:latin typeface="Arial" panose="020B0604020202020204" pitchFamily="34" charset="0"/>
                <a:cs typeface="Arial" panose="020B0604020202020204" pitchFamily="34" charset="0"/>
              </a:rPr>
              <a:t>Türk Dil Kurumu (TDK)’ na göre yanma, bir cismin ısının etkisiyle oksijenle temas etmesi sonucu meydana gelen kimyasal bir olaydır. </a:t>
            </a:r>
            <a:r>
              <a:rPr lang="tr-TR" sz="1800" dirty="0">
                <a:latin typeface="Arial" panose="020B0604020202020204" pitchFamily="34" charset="0"/>
                <a:cs typeface="Arial" panose="020B0604020202020204" pitchFamily="34" charset="0"/>
              </a:rPr>
              <a:t>Yanma; yanabilir bir maddenin, ortamda bulunan oksitleyici ile birlikte ortama duman yayması, kızıl parıltılar oluşturması, alevler meydana getirmesi ile sonuçlanan egzotermik bir </a:t>
            </a:r>
            <a:r>
              <a:rPr lang="tr-TR" sz="1800" dirty="0" smtClean="0">
                <a:latin typeface="Arial" panose="020B0604020202020204" pitchFamily="34" charset="0"/>
                <a:cs typeface="Arial" panose="020B0604020202020204" pitchFamily="34" charset="0"/>
              </a:rPr>
              <a:t>tepkimedir. </a:t>
            </a:r>
          </a:p>
          <a:p>
            <a:pPr algn="just">
              <a:defRPr/>
            </a:pPr>
            <a:r>
              <a:rPr lang="tr-TR" sz="1800" dirty="0" smtClean="0">
                <a:latin typeface="Arial" panose="020B0604020202020204" pitchFamily="34" charset="0"/>
                <a:cs typeface="Arial" panose="020B0604020202020204" pitchFamily="34" charset="0"/>
              </a:rPr>
              <a:t>Bu </a:t>
            </a:r>
            <a:r>
              <a:rPr lang="tr-TR" sz="1800" dirty="0">
                <a:latin typeface="Arial" panose="020B0604020202020204" pitchFamily="34" charset="0"/>
                <a:cs typeface="Arial" panose="020B0604020202020204" pitchFamily="34" charset="0"/>
              </a:rPr>
              <a:t>tepkimenin hızı maddenin yanıcılık sınıfına ve oksitleyiciye göre değişmektedir. </a:t>
            </a:r>
            <a:r>
              <a:rPr lang="tr-TR" sz="1800" dirty="0">
                <a:latin typeface="Arial" panose="020B0604020202020204" pitchFamily="34" charset="0"/>
                <a:cs typeface="Arial" panose="020B0604020202020204" pitchFamily="34" charset="0"/>
              </a:rPr>
              <a:t>Yanma olayında yanabilir madde katı, sıvı veya gaz hâlde olabilirken; oksitleyici madde ise genellikle hava olmaktadır. </a:t>
            </a:r>
            <a:r>
              <a:rPr lang="tr-TR" sz="1800" dirty="0">
                <a:latin typeface="Arial" panose="020B0604020202020204" pitchFamily="34" charset="0"/>
                <a:cs typeface="Arial" panose="020B0604020202020204" pitchFamily="34" charset="0"/>
              </a:rPr>
              <a:t>Havayla temas hâlinde olan bir madde ortam sıcaklığında tepkime vermemektedir. </a:t>
            </a:r>
            <a:endParaRPr lang="tr-TR" sz="1800" dirty="0" smtClean="0">
              <a:latin typeface="Arial" panose="020B0604020202020204" pitchFamily="34" charset="0"/>
              <a:cs typeface="Arial" panose="020B0604020202020204" pitchFamily="34" charset="0"/>
            </a:endParaRPr>
          </a:p>
          <a:p>
            <a:pPr algn="just">
              <a:defRPr/>
            </a:pPr>
            <a:r>
              <a:rPr lang="tr-TR" sz="1800" dirty="0" smtClean="0">
                <a:latin typeface="Arial" panose="020B0604020202020204" pitchFamily="34" charset="0"/>
                <a:cs typeface="Arial" panose="020B0604020202020204" pitchFamily="34" charset="0"/>
              </a:rPr>
              <a:t>Yanma </a:t>
            </a:r>
            <a:r>
              <a:rPr lang="tr-TR" sz="1800" dirty="0">
                <a:latin typeface="Arial" panose="020B0604020202020204" pitchFamily="34" charset="0"/>
                <a:cs typeface="Arial" panose="020B0604020202020204" pitchFamily="34" charset="0"/>
              </a:rPr>
              <a:t>olayının başlayabilmesi için ortamda yanıcı madde ve oksitleyici ile birlikte ısı kaynağının olması gerekmektedir.</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053" y="2923714"/>
            <a:ext cx="2146891" cy="163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in">
                <a:solidFill>
                  <a:schemeClr val="tx1"/>
                </a:solidFill>
                <a:miter lim="800000"/>
                <a:headEnd/>
                <a:tailEnd/>
              </a14:hiddenLine>
            </a:ext>
          </a:extLst>
        </p:spPr>
      </p:pic>
    </p:spTree>
    <p:extLst>
      <p:ext uri="{BB962C8B-B14F-4D97-AF65-F5344CB8AC3E}">
        <p14:creationId xmlns:p14="http://schemas.microsoft.com/office/powerpoint/2010/main" val="826853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sp>
        <p:nvSpPr>
          <p:cNvPr id="9220"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eaLnBrk="1" hangingPunct="1">
              <a:lnSpc>
                <a:spcPct val="90000"/>
              </a:lnSpc>
            </a:pPr>
            <a:r>
              <a:rPr lang="tr-TR" altLang="tr-TR" sz="2000" b="1">
                <a:solidFill>
                  <a:srgbClr val="160093"/>
                </a:solidFill>
                <a:latin typeface="Arial" charset="0"/>
                <a:ea typeface="MS PGothic" pitchFamily="34" charset="-128"/>
                <a:cs typeface="Arial" charset="0"/>
              </a:rPr>
              <a:t>Kavramlar</a:t>
            </a:r>
            <a:endParaRPr lang="tr-TR" altLang="tr-TR" sz="2000" b="1">
              <a:solidFill>
                <a:srgbClr val="C00000"/>
              </a:solidFill>
              <a:latin typeface="Arial" charset="0"/>
              <a:ea typeface="MS PGothic" pitchFamily="34" charset="-128"/>
              <a:cs typeface="Arial" charset="0"/>
            </a:endParaRPr>
          </a:p>
        </p:txBody>
      </p:sp>
      <p:sp>
        <p:nvSpPr>
          <p:cNvPr id="7" name="Rectangle 6">
            <a:extLst>
              <a:ext uri="{FF2B5EF4-FFF2-40B4-BE49-F238E27FC236}"/>
            </a:extLst>
          </p:cNvPr>
          <p:cNvSpPr/>
          <p:nvPr/>
        </p:nvSpPr>
        <p:spPr>
          <a:xfrm>
            <a:off x="635000" y="1163223"/>
            <a:ext cx="7848600" cy="4478149"/>
          </a:xfrm>
          <a:prstGeom prst="rect">
            <a:avLst/>
          </a:prstGeom>
        </p:spPr>
        <p:txBody>
          <a:bodyPr>
            <a:spAutoFit/>
          </a:bodyPr>
          <a:lstStyle/>
          <a:p>
            <a:pPr marL="285750" indent="-285750" algn="just">
              <a:spcBef>
                <a:spcPts val="300"/>
              </a:spcBef>
              <a:buFont typeface="Wingdings" panose="05000000000000000000" pitchFamily="2" charset="2"/>
              <a:buChar char="q"/>
              <a:defRPr/>
            </a:pPr>
            <a:r>
              <a:rPr lang="tr-TR" sz="1800" dirty="0" smtClean="0">
                <a:latin typeface="Arial" panose="020B0604020202020204" pitchFamily="34" charset="0"/>
                <a:cs typeface="Arial" panose="020B0604020202020204" pitchFamily="34" charset="0"/>
              </a:rPr>
              <a:t>Yangın </a:t>
            </a:r>
            <a:r>
              <a:rPr lang="tr-TR" sz="1800" dirty="0">
                <a:latin typeface="Arial" panose="020B0604020202020204" pitchFamily="34" charset="0"/>
                <a:cs typeface="Arial" panose="020B0604020202020204" pitchFamily="34" charset="0"/>
              </a:rPr>
              <a:t>(İng. </a:t>
            </a:r>
            <a:r>
              <a:rPr lang="tr-TR" sz="1800" dirty="0">
                <a:latin typeface="Arial" panose="020B0604020202020204" pitchFamily="34" charset="0"/>
                <a:cs typeface="Arial" panose="020B0604020202020204" pitchFamily="34" charset="0"/>
              </a:rPr>
              <a:t>Fire)</a:t>
            </a:r>
          </a:p>
          <a:p>
            <a:pPr algn="just">
              <a:spcBef>
                <a:spcPts val="300"/>
              </a:spcBef>
              <a:defRPr/>
            </a:pPr>
            <a:r>
              <a:rPr lang="tr-TR" sz="1800" dirty="0">
                <a:latin typeface="Arial" panose="020B0604020202020204" pitchFamily="34" charset="0"/>
                <a:cs typeface="Arial" panose="020B0604020202020204" pitchFamily="34" charset="0"/>
              </a:rPr>
              <a:t>Maddenin yeterli derecede ısı ve oksijen (hava) ile birleşmesi sonucunda yanarak kimyasal şekil değişliğine uğraması olayı. </a:t>
            </a:r>
            <a:r>
              <a:rPr lang="tr-TR" sz="1800" dirty="0">
                <a:latin typeface="Arial" panose="020B0604020202020204" pitchFamily="34" charset="0"/>
                <a:cs typeface="Arial" panose="020B0604020202020204" pitchFamily="34" charset="0"/>
              </a:rPr>
              <a:t>Yangının oluşabilmesi için yanıcı madde, yüksek ısı ve oksijene ihtiyaç </a:t>
            </a:r>
            <a:r>
              <a:rPr lang="tr-TR" sz="1800" dirty="0" smtClean="0">
                <a:latin typeface="Arial" panose="020B0604020202020204" pitchFamily="34" charset="0"/>
                <a:cs typeface="Arial" panose="020B0604020202020204" pitchFamily="34" charset="0"/>
              </a:rPr>
              <a:t>vardır</a:t>
            </a:r>
            <a:r>
              <a:rPr lang="tr-TR" sz="1800" dirty="0">
                <a:latin typeface="Arial" panose="020B0604020202020204" pitchFamily="34" charset="0"/>
                <a:cs typeface="Arial" panose="020B0604020202020204" pitchFamily="34" charset="0"/>
              </a:rPr>
              <a:t> </a:t>
            </a:r>
            <a:r>
              <a:rPr lang="tr-TR" sz="1800" dirty="0" smtClean="0">
                <a:latin typeface="Arial" panose="020B0604020202020204" pitchFamily="34" charset="0"/>
                <a:cs typeface="Arial" panose="020B0604020202020204" pitchFamily="34" charset="0"/>
              </a:rPr>
              <a:t>(AFAD). </a:t>
            </a:r>
          </a:p>
          <a:p>
            <a:pPr algn="just">
              <a:spcBef>
                <a:spcPts val="300"/>
              </a:spcBef>
              <a:defRPr/>
            </a:pPr>
            <a:endParaRPr lang="tr-TR" sz="1800" dirty="0">
              <a:latin typeface="Arial" panose="020B0604020202020204" pitchFamily="34" charset="0"/>
              <a:cs typeface="Arial" panose="020B0604020202020204" pitchFamily="34" charset="0"/>
            </a:endParaRPr>
          </a:p>
          <a:p>
            <a:pPr algn="just">
              <a:spcBef>
                <a:spcPts val="300"/>
              </a:spcBef>
              <a:defRPr/>
            </a:pPr>
            <a:r>
              <a:rPr lang="tr-TR" sz="1800" dirty="0">
                <a:latin typeface="Arial" panose="020B0604020202020204" pitchFamily="34" charset="0"/>
                <a:cs typeface="Arial" panose="020B0604020202020204" pitchFamily="34" charset="0"/>
              </a:rPr>
              <a:t>Türk Dil Kurumuna göre yangın; yanma sonucu büyük zararlara yol açan ateş olarak tanımlanmaktadır. Türk Sigortacılık uygulamalarında ise yangın; ocak, ateş veya herhangi bir yanmanın olmadığı bir ortama alevler sonucu yanarak büyük zararlar olması durumda yangından bahsedilir. </a:t>
            </a:r>
            <a:r>
              <a:rPr lang="tr-TR" sz="1800" dirty="0">
                <a:latin typeface="Arial" panose="020B0604020202020204" pitchFamily="34" charset="0"/>
                <a:cs typeface="Arial" panose="020B0604020202020204" pitchFamily="34" charset="0"/>
              </a:rPr>
              <a:t>Aynı zamanda yangının alev alması da şarttır şeklinde </a:t>
            </a:r>
            <a:r>
              <a:rPr lang="tr-TR" sz="1800" dirty="0" smtClean="0">
                <a:latin typeface="Arial" panose="020B0604020202020204" pitchFamily="34" charset="0"/>
                <a:cs typeface="Arial" panose="020B0604020202020204" pitchFamily="34" charset="0"/>
              </a:rPr>
              <a:t>tanımlanmaktadır.</a:t>
            </a:r>
          </a:p>
          <a:p>
            <a:pPr algn="just">
              <a:spcBef>
                <a:spcPts val="300"/>
              </a:spcBef>
              <a:defRPr/>
            </a:pPr>
            <a:endParaRPr lang="tr-TR" sz="1800" dirty="0">
              <a:latin typeface="Arial" panose="020B0604020202020204" pitchFamily="34" charset="0"/>
              <a:cs typeface="Arial" panose="020B0604020202020204" pitchFamily="34" charset="0"/>
            </a:endParaRPr>
          </a:p>
          <a:p>
            <a:pPr algn="just">
              <a:spcBef>
                <a:spcPts val="300"/>
              </a:spcBef>
              <a:buFont typeface="Wingdings" panose="05000000000000000000" pitchFamily="2" charset="2"/>
              <a:buChar char="q"/>
              <a:defRPr/>
            </a:pPr>
            <a:r>
              <a:rPr lang="tr-TR" sz="1800" dirty="0">
                <a:latin typeface="Arial" panose="020B0604020202020204" pitchFamily="34" charset="0"/>
                <a:cs typeface="Arial" panose="020B0604020202020204" pitchFamily="34" charset="0"/>
              </a:rPr>
              <a:t>Yangın Tehlikesi (İng. Fire Hazard)</a:t>
            </a:r>
          </a:p>
          <a:p>
            <a:pPr algn="just">
              <a:spcBef>
                <a:spcPts val="300"/>
              </a:spcBef>
              <a:defRPr/>
            </a:pPr>
            <a:r>
              <a:rPr lang="tr-TR" sz="1800" dirty="0">
                <a:latin typeface="Arial" panose="020B0604020202020204" pitchFamily="34" charset="0"/>
                <a:cs typeface="Arial" panose="020B0604020202020204" pitchFamily="34" charset="0"/>
              </a:rPr>
              <a:t>K</a:t>
            </a:r>
            <a:r>
              <a:rPr lang="tr-TR" sz="1800" dirty="0" smtClean="0">
                <a:latin typeface="Arial" panose="020B0604020202020204" pitchFamily="34" charset="0"/>
                <a:cs typeface="Arial" panose="020B0604020202020204" pitchFamily="34" charset="0"/>
              </a:rPr>
              <a:t>onutlar</a:t>
            </a:r>
            <a:r>
              <a:rPr lang="tr-TR" sz="1800" dirty="0">
                <a:latin typeface="Arial" panose="020B0604020202020204" pitchFamily="34" charset="0"/>
                <a:cs typeface="Arial" panose="020B0604020202020204" pitchFamily="34" charset="0"/>
              </a:rPr>
              <a:t>, tesisler, nakil araçları ve ormanlarda farklı nedenlerle başlayabilen, yakıcı etkisiyle madde ve eşyaları kullanılmaz hâle getiren, boğucu etkisiyle canlıların yaşamına son veren tehlike</a:t>
            </a:r>
            <a:r>
              <a:rPr lang="tr-TR" sz="1800" dirty="0" smtClean="0">
                <a:latin typeface="Arial" panose="020B0604020202020204" pitchFamily="34" charset="0"/>
                <a:cs typeface="Arial" panose="020B0604020202020204" pitchFamily="34" charset="0"/>
              </a:rPr>
              <a:t>.</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872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414338" y="427038"/>
            <a:ext cx="5195887" cy="430212"/>
          </a:xfrm>
          <a:prstGeom prst="rect">
            <a:avLst/>
          </a:prstGeom>
          <a:noFill/>
        </p:spPr>
        <p:txBody>
          <a:bodyPr>
            <a:spAutoFit/>
          </a:bodyPr>
          <a:lstStyle/>
          <a:p>
            <a:pPr>
              <a:defRPr/>
            </a:pPr>
            <a:r>
              <a:rPr lang="tr-TR" sz="2200" b="1" dirty="0" smtClean="0">
                <a:solidFill>
                  <a:srgbClr val="0070C0"/>
                </a:solidFill>
                <a:latin typeface="+mj-lt"/>
              </a:rPr>
              <a:t>Yangının sınıflardırılması </a:t>
            </a:r>
            <a:endParaRPr lang="tr-TR" sz="2200" b="1" dirty="0">
              <a:solidFill>
                <a:srgbClr val="0070C0"/>
              </a:solidFill>
              <a:latin typeface="+mj-lt"/>
            </a:endParaRPr>
          </a:p>
        </p:txBody>
      </p:sp>
      <p:sp>
        <p:nvSpPr>
          <p:cNvPr id="6" name="Rectangle 5">
            <a:extLst>
              <a:ext uri="{FF2B5EF4-FFF2-40B4-BE49-F238E27FC236}"/>
            </a:extLst>
          </p:cNvPr>
          <p:cNvSpPr/>
          <p:nvPr/>
        </p:nvSpPr>
        <p:spPr>
          <a:xfrm>
            <a:off x="520700" y="1171798"/>
            <a:ext cx="7962900" cy="4231928"/>
          </a:xfrm>
          <a:prstGeom prst="rect">
            <a:avLst/>
          </a:prstGeom>
        </p:spPr>
        <p:txBody>
          <a:bodyPr wrap="square">
            <a:spAutoFit/>
          </a:bodyPr>
          <a:lstStyle/>
          <a:p>
            <a:pPr algn="just" eaLnBrk="0" fontAlgn="base" hangingPunct="0">
              <a:spcBef>
                <a:spcPts val="300"/>
              </a:spcBef>
              <a:spcAft>
                <a:spcPct val="0"/>
              </a:spcAft>
              <a:buFont typeface="Wingdings" panose="05000000000000000000" pitchFamily="2" charset="2"/>
              <a:buChar char="q"/>
              <a:defRPr/>
            </a:pPr>
            <a:r>
              <a:rPr lang="tr-TR" sz="1600" b="1" dirty="0" smtClean="0">
                <a:solidFill>
                  <a:prstClr val="black"/>
                </a:solidFill>
                <a:latin typeface="Arial"/>
              </a:rPr>
              <a:t>Türkiyede, </a:t>
            </a:r>
            <a:r>
              <a:rPr lang="tr-TR" sz="1600" b="1" dirty="0">
                <a:solidFill>
                  <a:prstClr val="black"/>
                </a:solidFill>
                <a:latin typeface="Arial"/>
              </a:rPr>
              <a:t>yangının sınıflandırılmasında, Avrupa Birliği Standartlarının kabul etmiş olduğu TS EN 2 ve TS EN 2/A1’e göre yapmıştır</a:t>
            </a:r>
            <a:r>
              <a:rPr lang="tr-TR" sz="1600" b="1" dirty="0" smtClean="0">
                <a:solidFill>
                  <a:prstClr val="black"/>
                </a:solidFill>
                <a:latin typeface="Arial"/>
              </a:rPr>
              <a:t>.</a:t>
            </a:r>
          </a:p>
          <a:p>
            <a:pPr algn="just" eaLnBrk="0" fontAlgn="base" hangingPunct="0">
              <a:spcBef>
                <a:spcPts val="300"/>
              </a:spcBef>
              <a:spcAft>
                <a:spcPct val="0"/>
              </a:spcAft>
              <a:buFont typeface="Wingdings" panose="05000000000000000000" pitchFamily="2" charset="2"/>
              <a:buChar char="q"/>
              <a:defRPr/>
            </a:pPr>
            <a:endParaRPr lang="tr-TR" sz="1600" b="1" dirty="0">
              <a:solidFill>
                <a:prstClr val="black"/>
              </a:solidFill>
              <a:latin typeface="Arial"/>
            </a:endParaRPr>
          </a:p>
          <a:p>
            <a:pPr algn="just" eaLnBrk="0" fontAlgn="base" hangingPunct="0">
              <a:spcBef>
                <a:spcPts val="300"/>
              </a:spcBef>
              <a:spcAft>
                <a:spcPct val="0"/>
              </a:spcAft>
              <a:buFont typeface="Wingdings" panose="05000000000000000000" pitchFamily="2" charset="2"/>
              <a:buChar char="q"/>
              <a:defRPr/>
            </a:pPr>
            <a:r>
              <a:rPr lang="tr-TR" dirty="0">
                <a:solidFill>
                  <a:prstClr val="black"/>
                </a:solidFill>
                <a:latin typeface="Arial"/>
              </a:rPr>
              <a:t>Avrupa standartlarına göre 5 alanda sınıflandırılan Yangın Binaların yangından korunması hakkında yönetmeliğe göre 4 şekilde sınıflandırmıştır (Koyuncu, 1985). </a:t>
            </a:r>
            <a:endParaRPr lang="tr-TR" dirty="0" smtClean="0">
              <a:solidFill>
                <a:prstClr val="black"/>
              </a:solidFill>
              <a:latin typeface="Arial"/>
            </a:endParaRPr>
          </a:p>
          <a:p>
            <a:pPr eaLnBrk="0" fontAlgn="base" hangingPunct="0">
              <a:spcBef>
                <a:spcPct val="0"/>
              </a:spcBef>
              <a:spcAft>
                <a:spcPct val="0"/>
              </a:spcAft>
              <a:defRPr/>
            </a:pPr>
            <a:endParaRPr lang="tr-TR" b="1" dirty="0" smtClean="0">
              <a:solidFill>
                <a:prstClr val="black"/>
              </a:solidFill>
              <a:latin typeface="Arial"/>
            </a:endParaRPr>
          </a:p>
          <a:p>
            <a:pPr eaLnBrk="0" fontAlgn="base" hangingPunct="0">
              <a:spcBef>
                <a:spcPct val="0"/>
              </a:spcBef>
              <a:spcAft>
                <a:spcPct val="0"/>
              </a:spcAft>
              <a:defRPr/>
            </a:pPr>
            <a:r>
              <a:rPr lang="tr-TR" b="1" dirty="0" smtClean="0">
                <a:solidFill>
                  <a:prstClr val="black"/>
                </a:solidFill>
                <a:latin typeface="Arial"/>
              </a:rPr>
              <a:t>1. </a:t>
            </a:r>
            <a:r>
              <a:rPr lang="tr-TR" dirty="0" smtClean="0">
                <a:solidFill>
                  <a:prstClr val="black"/>
                </a:solidFill>
                <a:latin typeface="Arial"/>
              </a:rPr>
              <a:t>A </a:t>
            </a:r>
            <a:r>
              <a:rPr lang="tr-TR" dirty="0">
                <a:solidFill>
                  <a:prstClr val="black"/>
                </a:solidFill>
                <a:latin typeface="Arial"/>
              </a:rPr>
              <a:t>sınıfında (Katı Yanıcı Olan Maddeler Yangını): Korlu olarak yanan maddelerin örneğin Pamuk, çeşitli odun, kağıt, ham ve malulleri oluşturan maddeler, saman ve ot gibi yanıcı maddelere ait yangın türlerine A sınıfı yangınlar denilmektedir. </a:t>
            </a:r>
            <a:endParaRPr lang="tr-TR" dirty="0" smtClean="0">
              <a:solidFill>
                <a:prstClr val="black"/>
              </a:solidFill>
              <a:latin typeface="Arial"/>
            </a:endParaRPr>
          </a:p>
          <a:p>
            <a:pPr eaLnBrk="0" fontAlgn="base" hangingPunct="0">
              <a:spcBef>
                <a:spcPct val="0"/>
              </a:spcBef>
              <a:spcAft>
                <a:spcPct val="0"/>
              </a:spcAft>
              <a:defRPr/>
            </a:pPr>
            <a:endParaRPr lang="tr-TR" dirty="0" smtClean="0">
              <a:solidFill>
                <a:prstClr val="black"/>
              </a:solidFill>
              <a:latin typeface="Arial"/>
            </a:endParaRPr>
          </a:p>
          <a:p>
            <a:pPr eaLnBrk="0" fontAlgn="base" hangingPunct="0">
              <a:spcBef>
                <a:spcPct val="0"/>
              </a:spcBef>
              <a:spcAft>
                <a:spcPct val="0"/>
              </a:spcAft>
              <a:defRPr/>
            </a:pPr>
            <a:r>
              <a:rPr lang="tr-TR" dirty="0" smtClean="0">
                <a:solidFill>
                  <a:prstClr val="black"/>
                </a:solidFill>
                <a:latin typeface="Arial"/>
              </a:rPr>
              <a:t>2. B </a:t>
            </a:r>
            <a:r>
              <a:rPr lang="tr-TR" dirty="0">
                <a:solidFill>
                  <a:prstClr val="black"/>
                </a:solidFill>
                <a:latin typeface="Arial"/>
              </a:rPr>
              <a:t>sınıfında (Sıvı Yanıcı Olan Maddelerin Yangını): Yanıcı maddelerden petrol türevleri, alkol, yağlı boyalar, madeni yağlar, vernik ve tiner gibi birçok maddelerden oluşan yangınlara B sınıfı yangınlar denilmektedir. </a:t>
            </a:r>
          </a:p>
        </p:txBody>
      </p:sp>
    </p:spTree>
    <p:extLst>
      <p:ext uri="{BB962C8B-B14F-4D97-AF65-F5344CB8AC3E}">
        <p14:creationId xmlns:p14="http://schemas.microsoft.com/office/powerpoint/2010/main" val="1229736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520700" y="1171798"/>
            <a:ext cx="7962900" cy="4462760"/>
          </a:xfrm>
          <a:prstGeom prst="rect">
            <a:avLst/>
          </a:prstGeom>
        </p:spPr>
        <p:txBody>
          <a:bodyPr wrap="square">
            <a:spAutoFit/>
          </a:bodyPr>
          <a:lstStyle/>
          <a:p>
            <a:pPr algn="just">
              <a:spcBef>
                <a:spcPts val="300"/>
              </a:spcBef>
              <a:buFont typeface="Wingdings" panose="05000000000000000000" pitchFamily="2" charset="2"/>
              <a:buChar char="q"/>
              <a:defRPr/>
            </a:pPr>
            <a:r>
              <a:rPr lang="tr-TR" sz="1600" b="1" dirty="0" smtClean="0">
                <a:latin typeface="Arial" panose="020B0604020202020204" pitchFamily="34" charset="0"/>
                <a:cs typeface="Arial" panose="020B0604020202020204" pitchFamily="34" charset="0"/>
              </a:rPr>
              <a:t>Türkiyede, </a:t>
            </a:r>
            <a:r>
              <a:rPr lang="tr-TR" sz="1600" b="1" dirty="0">
                <a:latin typeface="Arial" panose="020B0604020202020204" pitchFamily="34" charset="0"/>
                <a:cs typeface="Arial" panose="020B0604020202020204" pitchFamily="34" charset="0"/>
              </a:rPr>
              <a:t>yangının sınıflandırılmasında, Avrupa Birliği Standartlarının kabul etmiş olduğu TS EN 2 ve TS EN 2/A1’e göre yapmıştır.</a:t>
            </a:r>
          </a:p>
          <a:p>
            <a:pPr algn="just">
              <a:defRPr/>
            </a:pPr>
            <a:r>
              <a:rPr lang="tr-TR" sz="1800" dirty="0" smtClean="0">
                <a:latin typeface="Arial" panose="020B0604020202020204" pitchFamily="34" charset="0"/>
                <a:cs typeface="Arial" panose="020B0604020202020204" pitchFamily="34" charset="0"/>
              </a:rPr>
              <a:t> 3. </a:t>
            </a:r>
            <a:r>
              <a:rPr lang="tr-TR" sz="1800" dirty="0">
                <a:latin typeface="Arial" panose="020B0604020202020204" pitchFamily="34" charset="0"/>
                <a:cs typeface="Arial" panose="020B0604020202020204" pitchFamily="34" charset="0"/>
              </a:rPr>
              <a:t>C sınıfında (Gaz Şeklindeki Yanıcı Olan Maddelerin Yangını): Yangınlar hava gazı, likit Petrol gazı, hidrojen gibi birçok çeşitli gazların yanmasından oluşan yangınlara C sınıfı yangınlar denilmektedir. Elektrik tesisatından çıkan Yangınlarda ve C sınıfı yangınlar olarak açıklanmaktadır. </a:t>
            </a:r>
            <a:r>
              <a:rPr lang="tr-TR" sz="1800" dirty="0">
                <a:latin typeface="Arial" panose="020B0604020202020204" pitchFamily="34" charset="0"/>
                <a:cs typeface="Arial" panose="020B0604020202020204" pitchFamily="34" charset="0"/>
              </a:rPr>
              <a:t>Fakat yapılan gözlemler sonucunda elektrikten kaynaklanan yangınların çoğunun iletken maddelerin dışındaki iletken ve çevresinde yer alan kolayca yanan maddelerin tutuşması ile ilgili olduğundan elektrik yangınlarına farklı bir sınıf olarak incelemek mümkündür. </a:t>
            </a:r>
            <a:endParaRPr lang="tr-TR" sz="1800" dirty="0" smtClean="0">
              <a:latin typeface="Arial" panose="020B0604020202020204" pitchFamily="34" charset="0"/>
              <a:cs typeface="Arial" panose="020B0604020202020204" pitchFamily="34" charset="0"/>
            </a:endParaRPr>
          </a:p>
          <a:p>
            <a:pPr algn="just">
              <a:defRPr/>
            </a:pPr>
            <a:r>
              <a:rPr lang="tr-TR" sz="1800" dirty="0" smtClean="0">
                <a:latin typeface="Arial" panose="020B0604020202020204" pitchFamily="34" charset="0"/>
                <a:cs typeface="Arial" panose="020B0604020202020204" pitchFamily="34" charset="0"/>
              </a:rPr>
              <a:t>4</a:t>
            </a:r>
            <a:r>
              <a:rPr lang="tr-TR" sz="1800" dirty="0">
                <a:latin typeface="Arial" panose="020B0604020202020204" pitchFamily="34" charset="0"/>
                <a:cs typeface="Arial" panose="020B0604020202020204" pitchFamily="34" charset="0"/>
              </a:rPr>
              <a:t>. D sınıfında (Yanması Mümkün Olan Metal Yanıcı Maddeler Yangını): Özellikle hafif yanabilen maddelerin ve alaşımlarının (sodyum, seryum, magnezyum, potasyum, lityum gibi) metallerin alaşımından oluşan yangınlara D sınıfı yangınlar denilmektedir. </a:t>
            </a:r>
            <a:endParaRPr lang="tr-TR" sz="1800" dirty="0" smtClean="0">
              <a:latin typeface="Arial" panose="020B0604020202020204" pitchFamily="34" charset="0"/>
              <a:cs typeface="Arial" panose="020B0604020202020204" pitchFamily="34" charset="0"/>
            </a:endParaRPr>
          </a:p>
          <a:p>
            <a:pPr algn="just">
              <a:defRPr/>
            </a:pPr>
            <a:r>
              <a:rPr lang="tr-TR" sz="1800" dirty="0" smtClean="0">
                <a:latin typeface="Arial" panose="020B0604020202020204" pitchFamily="34" charset="0"/>
                <a:cs typeface="Arial" panose="020B0604020202020204" pitchFamily="34" charset="0"/>
              </a:rPr>
              <a:t>5</a:t>
            </a:r>
            <a:r>
              <a:rPr lang="tr-TR" sz="1800" dirty="0">
                <a:latin typeface="Arial" panose="020B0604020202020204" pitchFamily="34" charset="0"/>
                <a:cs typeface="Arial" panose="020B0604020202020204" pitchFamily="34" charset="0"/>
              </a:rPr>
              <a:t>. F sınıfında pişirme makinesinde yağların ısınmasına bağlı olan yangınlar şeklinde izah edilebilir. </a:t>
            </a:r>
          </a:p>
        </p:txBody>
      </p:sp>
      <p:sp>
        <p:nvSpPr>
          <p:cNvPr id="8" name="TextBox 7">
            <a:extLst>
              <a:ext uri="{FF2B5EF4-FFF2-40B4-BE49-F238E27FC236}"/>
            </a:extLst>
          </p:cNvPr>
          <p:cNvSpPr txBox="1"/>
          <p:nvPr/>
        </p:nvSpPr>
        <p:spPr>
          <a:xfrm>
            <a:off x="414338" y="427038"/>
            <a:ext cx="5195887" cy="430212"/>
          </a:xfrm>
          <a:prstGeom prst="rect">
            <a:avLst/>
          </a:prstGeom>
          <a:noFill/>
        </p:spPr>
        <p:txBody>
          <a:bodyPr>
            <a:spAutoFit/>
          </a:bodyPr>
          <a:lstStyle/>
          <a:p>
            <a:pPr>
              <a:defRPr/>
            </a:pPr>
            <a:r>
              <a:rPr lang="tr-TR" sz="2200" b="1" dirty="0" smtClean="0">
                <a:solidFill>
                  <a:srgbClr val="0070C0"/>
                </a:solidFill>
                <a:latin typeface="+mj-lt"/>
              </a:rPr>
              <a:t>Yangının sınıflardırılması </a:t>
            </a:r>
            <a:endParaRPr lang="tr-TR" sz="2200" b="1" dirty="0">
              <a:solidFill>
                <a:srgbClr val="0070C0"/>
              </a:solidFill>
              <a:latin typeface="+mj-lt"/>
            </a:endParaRPr>
          </a:p>
        </p:txBody>
      </p:sp>
    </p:spTree>
    <p:extLst>
      <p:ext uri="{BB962C8B-B14F-4D97-AF65-F5344CB8AC3E}">
        <p14:creationId xmlns:p14="http://schemas.microsoft.com/office/powerpoint/2010/main" val="2066595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ChangeArrowheads="1"/>
          </p:cNvSpPr>
          <p:nvPr/>
        </p:nvSpPr>
        <p:spPr bwMode="auto">
          <a:xfrm>
            <a:off x="5641975" y="5676900"/>
            <a:ext cx="31384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r>
              <a:rPr lang="tr-TR" altLang="tr-TR"/>
              <a:t>Kaynak: RICS, 2018</a:t>
            </a:r>
          </a:p>
        </p:txBody>
      </p:sp>
      <p:sp>
        <p:nvSpPr>
          <p:cNvPr id="5" name="TextBox 4">
            <a:extLst>
              <a:ext uri="{FF2B5EF4-FFF2-40B4-BE49-F238E27FC236}"/>
            </a:extLst>
          </p:cNvPr>
          <p:cNvSpPr txBox="1"/>
          <p:nvPr/>
        </p:nvSpPr>
        <p:spPr>
          <a:xfrm>
            <a:off x="414338" y="427038"/>
            <a:ext cx="5195887" cy="430212"/>
          </a:xfrm>
          <a:prstGeom prst="rect">
            <a:avLst/>
          </a:prstGeom>
          <a:noFill/>
        </p:spPr>
        <p:txBody>
          <a:bodyPr>
            <a:spAutoFit/>
          </a:bodyPr>
          <a:lstStyle/>
          <a:p>
            <a:pPr>
              <a:defRPr/>
            </a:pPr>
            <a:r>
              <a:rPr lang="tr-TR" sz="2200" b="1" dirty="0">
                <a:solidFill>
                  <a:srgbClr val="0070C0"/>
                </a:solidFill>
                <a:latin typeface="+mj-lt"/>
              </a:rPr>
              <a:t>Yangın Çıkış Sebepleri</a:t>
            </a:r>
          </a:p>
        </p:txBody>
      </p:sp>
      <p:sp>
        <p:nvSpPr>
          <p:cNvPr id="7" name="Rectangle 4"/>
          <p:cNvSpPr>
            <a:spLocks noChangeArrowheads="1"/>
          </p:cNvSpPr>
          <p:nvPr/>
        </p:nvSpPr>
        <p:spPr bwMode="auto">
          <a:xfrm>
            <a:off x="635000" y="1462088"/>
            <a:ext cx="7848600" cy="123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just" eaLnBrk="0" fontAlgn="base" hangingPunct="0">
              <a:spcBef>
                <a:spcPts val="300"/>
              </a:spcBef>
              <a:spcAft>
                <a:spcPct val="0"/>
              </a:spcAft>
              <a:buFont typeface="Wingdings" pitchFamily="2" charset="2"/>
              <a:buChar char="q"/>
            </a:pPr>
            <a:r>
              <a:rPr lang="tr-TR" altLang="tr-TR" sz="1800" dirty="0" smtClean="0">
                <a:solidFill>
                  <a:prstClr val="black"/>
                </a:solidFill>
                <a:latin typeface="Arial"/>
              </a:rPr>
              <a:t> Yangın çıkış sebepleri genel olarak koruma önlemlerinin alınmaması, ihmal, dikkatsizlik, kazalar, sıçrama, sabotaj-kundaklama, tabiat olayları gibi sebeplerden ortaya çıkmıştır. </a:t>
            </a:r>
          </a:p>
          <a:p>
            <a:pPr algn="just" eaLnBrk="0" fontAlgn="base" hangingPunct="0">
              <a:spcBef>
                <a:spcPts val="300"/>
              </a:spcBef>
              <a:spcAft>
                <a:spcPct val="0"/>
              </a:spcAft>
              <a:buFont typeface="Wingdings" pitchFamily="2" charset="2"/>
              <a:buChar char="q"/>
            </a:pPr>
            <a:endParaRPr lang="tr-TR" altLang="tr-TR" sz="1800" dirty="0" smtClean="0">
              <a:solidFill>
                <a:prstClr val="black"/>
              </a:solidFill>
              <a:latin typeface="Arial"/>
            </a:endParaRPr>
          </a:p>
        </p:txBody>
      </p:sp>
    </p:spTree>
    <p:extLst>
      <p:ext uri="{BB962C8B-B14F-4D97-AF65-F5344CB8AC3E}">
        <p14:creationId xmlns:p14="http://schemas.microsoft.com/office/powerpoint/2010/main" val="3759439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extLst>
          </p:cNvPr>
          <p:cNvSpPr txBox="1"/>
          <p:nvPr/>
        </p:nvSpPr>
        <p:spPr>
          <a:xfrm>
            <a:off x="414338" y="427038"/>
            <a:ext cx="8247062" cy="430212"/>
          </a:xfrm>
          <a:prstGeom prst="rect">
            <a:avLst/>
          </a:prstGeom>
          <a:noFill/>
        </p:spPr>
        <p:txBody>
          <a:bodyPr>
            <a:spAutoFit/>
          </a:bodyPr>
          <a:lstStyle/>
          <a:p>
            <a:pPr>
              <a:defRPr/>
            </a:pPr>
            <a:r>
              <a:rPr lang="tr-TR" sz="2200" b="1" dirty="0">
                <a:solidFill>
                  <a:srgbClr val="0070C0"/>
                </a:solidFill>
                <a:latin typeface="+mj-lt"/>
              </a:rPr>
              <a:t>Yangın-yapı ilişkisi ve yangın yükü kavramı</a:t>
            </a:r>
          </a:p>
        </p:txBody>
      </p:sp>
      <p:sp>
        <p:nvSpPr>
          <p:cNvPr id="7" name="TextBox 6">
            <a:extLst>
              <a:ext uri="{FF2B5EF4-FFF2-40B4-BE49-F238E27FC236}"/>
            </a:extLst>
          </p:cNvPr>
          <p:cNvSpPr txBox="1"/>
          <p:nvPr/>
        </p:nvSpPr>
        <p:spPr>
          <a:xfrm>
            <a:off x="414338" y="1083809"/>
            <a:ext cx="8120062" cy="4524315"/>
          </a:xfrm>
          <a:prstGeom prst="rect">
            <a:avLst/>
          </a:prstGeom>
          <a:noFill/>
        </p:spPr>
        <p:txBody>
          <a:bodyPr>
            <a:spAutoFit/>
          </a:bodyPr>
          <a:lstStyle/>
          <a:p>
            <a:pPr marL="342900" indent="-342900" algn="just" eaLnBrk="0" fontAlgn="base" hangingPunct="0">
              <a:spcBef>
                <a:spcPct val="0"/>
              </a:spcBef>
              <a:spcAft>
                <a:spcPct val="0"/>
              </a:spcAft>
              <a:buFont typeface="Wingdings" panose="05000000000000000000" pitchFamily="2" charset="2"/>
              <a:buChar char="q"/>
              <a:defRPr/>
            </a:pPr>
            <a:r>
              <a:rPr lang="tr-TR" dirty="0">
                <a:solidFill>
                  <a:prstClr val="black"/>
                </a:solidFill>
                <a:latin typeface="Arial"/>
              </a:rPr>
              <a:t>Binalarda yangın, büyük bir tehlike unsuru olduğu gibi, önlenebilir ve tedbiri alınabilir tehlikeler grubu arasında yer almaktadır</a:t>
            </a:r>
            <a:r>
              <a:rPr lang="tr-TR" dirty="0" smtClean="0">
                <a:solidFill>
                  <a:prstClr val="black"/>
                </a:solidFill>
                <a:latin typeface="Arial"/>
              </a:rPr>
              <a:t>.</a:t>
            </a:r>
          </a:p>
          <a:p>
            <a:pPr marL="342900" indent="-342900" algn="just" eaLnBrk="0" fontAlgn="base" hangingPunct="0">
              <a:spcBef>
                <a:spcPct val="0"/>
              </a:spcBef>
              <a:spcAft>
                <a:spcPct val="0"/>
              </a:spcAft>
              <a:buFont typeface="Wingdings" panose="05000000000000000000" pitchFamily="2" charset="2"/>
              <a:buChar char="q"/>
              <a:defRPr/>
            </a:pPr>
            <a:endParaRPr lang="tr-TR" dirty="0">
              <a:solidFill>
                <a:prstClr val="black"/>
              </a:solidFill>
              <a:latin typeface="Arial"/>
            </a:endParaRPr>
          </a:p>
          <a:p>
            <a:pPr marL="342900" indent="-342900" algn="just" eaLnBrk="0" fontAlgn="base" hangingPunct="0">
              <a:spcBef>
                <a:spcPct val="0"/>
              </a:spcBef>
              <a:spcAft>
                <a:spcPct val="0"/>
              </a:spcAft>
              <a:buFont typeface="Wingdings" panose="05000000000000000000" pitchFamily="2" charset="2"/>
              <a:buChar char="q"/>
              <a:defRPr/>
            </a:pPr>
            <a:r>
              <a:rPr lang="tr-TR" dirty="0">
                <a:solidFill>
                  <a:prstClr val="black"/>
                </a:solidFill>
                <a:latin typeface="Arial"/>
              </a:rPr>
              <a:t>Yangın-yapı ilişkisi kapsamına yangın çıkış nedenleri, yapıda yangın güvenliği, yapının yangına karşı hassasiyeti, yangın yükü, yönetmelikler ve standartlar girmektedir. Yapıların yangın duyarlılıkları yangın-yapı ilişkisinde önemli bir etkendir. Yangın duyarlılığı ise yangın yükü ile bağlantılıdır. Yangın yükü; yapı elemanlarının ve bu elemanları oluşturan tüm malzemelerin kalorifik enerjisidir. Yangın güvenliği çalışmalarında önemli bir yeri olan yangın yükü, yapı içerisindeki tüm yanabilir malzemelerin yanma ısıları toplamının, yapının tüm alanına bölünmesi ile ortaya çıkan bir değerdir ve SI birimlerinden (MJ/ m²) ile ifade edilmektedir</a:t>
            </a:r>
            <a:r>
              <a:rPr lang="tr-TR" dirty="0" smtClean="0">
                <a:solidFill>
                  <a:prstClr val="black"/>
                </a:solidFill>
                <a:latin typeface="Arial"/>
              </a:rPr>
              <a:t>.</a:t>
            </a:r>
          </a:p>
          <a:p>
            <a:pPr marL="342900" indent="-342900" algn="just" eaLnBrk="0" fontAlgn="base" hangingPunct="0">
              <a:spcBef>
                <a:spcPct val="0"/>
              </a:spcBef>
              <a:spcAft>
                <a:spcPct val="0"/>
              </a:spcAft>
              <a:buFont typeface="Wingdings" panose="05000000000000000000" pitchFamily="2" charset="2"/>
              <a:buChar char="q"/>
              <a:defRPr/>
            </a:pPr>
            <a:endParaRPr lang="tr-TR" dirty="0">
              <a:solidFill>
                <a:prstClr val="black"/>
              </a:solidFill>
              <a:latin typeface="Arial"/>
            </a:endParaRPr>
          </a:p>
          <a:p>
            <a:pPr marL="342900" indent="-342900" algn="just" eaLnBrk="0" fontAlgn="base" hangingPunct="0">
              <a:spcBef>
                <a:spcPct val="0"/>
              </a:spcBef>
              <a:spcAft>
                <a:spcPct val="0"/>
              </a:spcAft>
              <a:buFont typeface="Wingdings" panose="05000000000000000000" pitchFamily="2" charset="2"/>
              <a:buChar char="q"/>
              <a:defRPr/>
            </a:pPr>
            <a:r>
              <a:rPr lang="tr-TR" dirty="0">
                <a:solidFill>
                  <a:prstClr val="black"/>
                </a:solidFill>
                <a:latin typeface="Arial"/>
              </a:rPr>
              <a:t>Yangın yükü, yanıcı maddenin ağırlığı olarak da tanımlanmaktadır. Ortaya çıkan ısı, yangın yükü ile yani yanıcı maddenin ağırlığı ile ilişkilidir. Yanma ne kadar hızlı olursa ortaya çıkan ısı da sıcaklığı o kadar yükseltmektedir.</a:t>
            </a:r>
            <a:endParaRPr lang="tr-TR" b="1" dirty="0">
              <a:solidFill>
                <a:srgbClr val="7598D9">
                  <a:lumMod val="50000"/>
                </a:srgbClr>
              </a:solidFill>
              <a:latin typeface="Arial"/>
            </a:endParaRPr>
          </a:p>
        </p:txBody>
      </p:sp>
    </p:spTree>
    <p:extLst>
      <p:ext uri="{BB962C8B-B14F-4D97-AF65-F5344CB8AC3E}">
        <p14:creationId xmlns:p14="http://schemas.microsoft.com/office/powerpoint/2010/main" val="26517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extLst>
          </p:cNvPr>
          <p:cNvSpPr txBox="1"/>
          <p:nvPr/>
        </p:nvSpPr>
        <p:spPr>
          <a:xfrm>
            <a:off x="414338" y="1127348"/>
            <a:ext cx="8120062" cy="2586037"/>
          </a:xfrm>
          <a:prstGeom prst="rect">
            <a:avLst/>
          </a:prstGeom>
          <a:noFill/>
        </p:spPr>
        <p:txBody>
          <a:bodyPr>
            <a:spAutoFit/>
          </a:bodyPr>
          <a:lstStyle/>
          <a:p>
            <a:pPr marL="342900" indent="-342900" algn="just" eaLnBrk="0" fontAlgn="base" hangingPunct="0">
              <a:spcBef>
                <a:spcPct val="0"/>
              </a:spcBef>
              <a:spcAft>
                <a:spcPct val="0"/>
              </a:spcAft>
              <a:buFont typeface="Wingdings" panose="05000000000000000000" pitchFamily="2" charset="2"/>
              <a:buChar char="q"/>
              <a:defRPr/>
            </a:pPr>
            <a:r>
              <a:rPr lang="tr-TR" dirty="0">
                <a:solidFill>
                  <a:prstClr val="black"/>
                </a:solidFill>
                <a:latin typeface="Arial"/>
              </a:rPr>
              <a:t>BYKHY (2018)’ ye göre yangın yükü “Bir yapı bölümünün içinde bulunan yanıcı maddelerin kütleleri ile alt ısıl değerleri çarpımları toplamının, plandaki toplam alana bölünmesi ile elde edilen ve MJ/m² olarak ifade edilen büyüklüğü” ifade etmektedir. Yangın yükü değeri düşük olan bir yapının yangına karşı hassasiyeti düşüktür ve olası bir yangında oluşacak hasar en düşük seviyede olmaktadır. Yangın yükü değeri yüksek olan bir yapının da yangın hassasiyeti yüksektir ve oluşacak hasar da maksimum seviye olmaktadır. Yangın yükü değerleri yapıların yangın sürelerinin hesaplanmasında da önemli bir veri oluşturmaktadır.</a:t>
            </a:r>
            <a:endParaRPr lang="tr-TR" b="1" dirty="0">
              <a:solidFill>
                <a:srgbClr val="7598D9">
                  <a:lumMod val="50000"/>
                </a:srgbClr>
              </a:solidFill>
              <a:latin typeface="Arial"/>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138" y="3831087"/>
            <a:ext cx="4543425" cy="208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in">
                <a:solidFill>
                  <a:schemeClr val="tx1"/>
                </a:solidFill>
                <a:miter lim="800000"/>
                <a:headEnd/>
                <a:tailEnd/>
              </a14:hiddenLine>
            </a:ext>
          </a:extLst>
        </p:spPr>
      </p:pic>
      <p:sp>
        <p:nvSpPr>
          <p:cNvPr id="8" name="TextBox 7">
            <a:extLst>
              <a:ext uri="{FF2B5EF4-FFF2-40B4-BE49-F238E27FC236}"/>
            </a:extLst>
          </p:cNvPr>
          <p:cNvSpPr txBox="1"/>
          <p:nvPr/>
        </p:nvSpPr>
        <p:spPr>
          <a:xfrm>
            <a:off x="414338" y="427038"/>
            <a:ext cx="8247062" cy="430212"/>
          </a:xfrm>
          <a:prstGeom prst="rect">
            <a:avLst/>
          </a:prstGeom>
          <a:noFill/>
        </p:spPr>
        <p:txBody>
          <a:bodyPr>
            <a:spAutoFit/>
          </a:bodyPr>
          <a:lstStyle/>
          <a:p>
            <a:pPr>
              <a:defRPr/>
            </a:pPr>
            <a:r>
              <a:rPr lang="tr-TR" sz="2200" b="1" dirty="0">
                <a:solidFill>
                  <a:srgbClr val="0070C0"/>
                </a:solidFill>
                <a:latin typeface="+mj-lt"/>
              </a:rPr>
              <a:t>Yangın-yapı ilişkisi ve yangın yükü kavramı</a:t>
            </a:r>
          </a:p>
        </p:txBody>
      </p:sp>
    </p:spTree>
    <p:extLst>
      <p:ext uri="{BB962C8B-B14F-4D97-AF65-F5344CB8AC3E}">
        <p14:creationId xmlns:p14="http://schemas.microsoft.com/office/powerpoint/2010/main" val="3399449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extLst>
          </p:cNvPr>
          <p:cNvSpPr txBox="1"/>
          <p:nvPr/>
        </p:nvSpPr>
        <p:spPr>
          <a:xfrm>
            <a:off x="414338" y="427038"/>
            <a:ext cx="8247062" cy="430212"/>
          </a:xfrm>
          <a:prstGeom prst="rect">
            <a:avLst/>
          </a:prstGeom>
          <a:noFill/>
        </p:spPr>
        <p:txBody>
          <a:bodyPr>
            <a:spAutoFit/>
          </a:bodyPr>
          <a:lstStyle/>
          <a:p>
            <a:pPr>
              <a:defRPr/>
            </a:pPr>
            <a:r>
              <a:rPr lang="tr-TR" sz="2200" b="1" dirty="0">
                <a:solidFill>
                  <a:srgbClr val="0070C0"/>
                </a:solidFill>
                <a:latin typeface="+mj-lt"/>
              </a:rPr>
              <a:t>Yangın-yapı ilişkisi ve yangın yükü kavramı</a:t>
            </a:r>
          </a:p>
        </p:txBody>
      </p:sp>
      <p:sp>
        <p:nvSpPr>
          <p:cNvPr id="9" name="TextBox 8">
            <a:extLst>
              <a:ext uri="{FF2B5EF4-FFF2-40B4-BE49-F238E27FC236}"/>
            </a:extLst>
          </p:cNvPr>
          <p:cNvSpPr txBox="1"/>
          <p:nvPr/>
        </p:nvSpPr>
        <p:spPr>
          <a:xfrm>
            <a:off x="414338" y="1257980"/>
            <a:ext cx="8120062" cy="4246562"/>
          </a:xfrm>
          <a:prstGeom prst="rect">
            <a:avLst/>
          </a:prstGeom>
          <a:noFill/>
        </p:spPr>
        <p:txBody>
          <a:bodyPr>
            <a:spAutoFit/>
          </a:bodyPr>
          <a:lstStyle/>
          <a:p>
            <a:pPr marL="342900" indent="-342900" algn="just" eaLnBrk="0" fontAlgn="base" hangingPunct="0">
              <a:spcBef>
                <a:spcPct val="0"/>
              </a:spcBef>
              <a:spcAft>
                <a:spcPct val="0"/>
              </a:spcAft>
              <a:buFont typeface="Wingdings" panose="05000000000000000000" pitchFamily="2" charset="2"/>
              <a:buChar char="q"/>
              <a:defRPr/>
            </a:pPr>
            <a:r>
              <a:rPr lang="tr-TR" dirty="0">
                <a:solidFill>
                  <a:prstClr val="black"/>
                </a:solidFill>
                <a:latin typeface="Arial"/>
              </a:rPr>
              <a:t>Stollard ve Abrahams (1991)’ a göre; mimarların can güvenliği ve mal varlığı korunumu için yapılarda dikkat etmeleri gereken beş madde şu şekilde sıralanmaktadır:</a:t>
            </a:r>
          </a:p>
          <a:p>
            <a:pPr marL="342900" indent="-342900" algn="just" eaLnBrk="0" fontAlgn="base" hangingPunct="0">
              <a:spcBef>
                <a:spcPct val="0"/>
              </a:spcBef>
              <a:spcAft>
                <a:spcPct val="0"/>
              </a:spcAft>
              <a:buFont typeface="Wingdings" panose="05000000000000000000" pitchFamily="2" charset="2"/>
              <a:buChar char="q"/>
              <a:defRPr/>
            </a:pPr>
            <a:endParaRPr lang="tr-TR" dirty="0">
              <a:solidFill>
                <a:prstClr val="black"/>
              </a:solidFill>
              <a:latin typeface="Arial"/>
            </a:endParaRPr>
          </a:p>
          <a:p>
            <a:pPr lvl="1" algn="just" eaLnBrk="0" fontAlgn="base" hangingPunct="0">
              <a:spcBef>
                <a:spcPct val="0"/>
              </a:spcBef>
              <a:spcAft>
                <a:spcPct val="0"/>
              </a:spcAft>
              <a:defRPr/>
            </a:pPr>
            <a:r>
              <a:rPr lang="tr-TR" dirty="0">
                <a:solidFill>
                  <a:prstClr val="black"/>
                </a:solidFill>
                <a:latin typeface="Arial"/>
              </a:rPr>
              <a:t>a. Önleme: Yanabilir malzemeleri ve ısı kaynaklarını kontrol altında tutarak yangın oluşumunu engellemektir.</a:t>
            </a:r>
          </a:p>
          <a:p>
            <a:pPr lvl="1" algn="just" eaLnBrk="0" fontAlgn="base" hangingPunct="0">
              <a:spcBef>
                <a:spcPct val="0"/>
              </a:spcBef>
              <a:spcAft>
                <a:spcPct val="0"/>
              </a:spcAft>
              <a:defRPr/>
            </a:pPr>
            <a:r>
              <a:rPr lang="tr-TR" dirty="0">
                <a:solidFill>
                  <a:prstClr val="black"/>
                </a:solidFill>
                <a:latin typeface="Arial"/>
              </a:rPr>
              <a:t>b. Haberleşme: Yangın çıkması durumunda yapı içerisindeki kullanıcıları uyarmak ve uygun olan aktif yangın güvenlik önleminin devreye girmesini sağlamaktır.</a:t>
            </a:r>
          </a:p>
          <a:p>
            <a:pPr lvl="1" algn="just" eaLnBrk="0" fontAlgn="base" hangingPunct="0">
              <a:spcBef>
                <a:spcPct val="0"/>
              </a:spcBef>
              <a:spcAft>
                <a:spcPct val="0"/>
              </a:spcAft>
              <a:defRPr/>
            </a:pPr>
            <a:r>
              <a:rPr lang="tr-TR" dirty="0">
                <a:solidFill>
                  <a:prstClr val="black"/>
                </a:solidFill>
                <a:latin typeface="Arial"/>
              </a:rPr>
              <a:t>c. Kaçış: Yapı içerisinde ve çevresindeki bireylerin duman ve ısıdan etkilenmeden yapı içerisinden kaçışlarını sağlamaktır.</a:t>
            </a:r>
          </a:p>
          <a:p>
            <a:pPr lvl="1" algn="just" eaLnBrk="0" fontAlgn="base" hangingPunct="0">
              <a:spcBef>
                <a:spcPct val="0"/>
              </a:spcBef>
              <a:spcAft>
                <a:spcPct val="0"/>
              </a:spcAft>
              <a:defRPr/>
            </a:pPr>
            <a:r>
              <a:rPr lang="tr-TR" dirty="0">
                <a:solidFill>
                  <a:prstClr val="black"/>
                </a:solidFill>
                <a:latin typeface="Arial"/>
              </a:rPr>
              <a:t>d. Sınırlama: Can ve mal kaybını en aza indirgemek için yangının olabildiğince yayılmasını önlemektir.</a:t>
            </a:r>
          </a:p>
          <a:p>
            <a:pPr lvl="1" algn="just" eaLnBrk="0" fontAlgn="base" hangingPunct="0">
              <a:spcBef>
                <a:spcPct val="0"/>
              </a:spcBef>
              <a:spcAft>
                <a:spcPct val="0"/>
              </a:spcAft>
              <a:defRPr/>
            </a:pPr>
            <a:r>
              <a:rPr lang="tr-TR" dirty="0">
                <a:solidFill>
                  <a:prstClr val="black"/>
                </a:solidFill>
                <a:latin typeface="Arial"/>
              </a:rPr>
              <a:t>e. Söndürme: Yangını olabildiğince çabuk söndürmek ve kayıpların minimum seviyede tutulmasını sağlamaktır.</a:t>
            </a:r>
            <a:endParaRPr lang="tr-TR" b="1" dirty="0">
              <a:solidFill>
                <a:srgbClr val="7598D9">
                  <a:lumMod val="50000"/>
                </a:srgbClr>
              </a:solidFill>
              <a:latin typeface="Arial"/>
            </a:endParaRPr>
          </a:p>
        </p:txBody>
      </p:sp>
    </p:spTree>
    <p:extLst>
      <p:ext uri="{BB962C8B-B14F-4D97-AF65-F5344CB8AC3E}">
        <p14:creationId xmlns:p14="http://schemas.microsoft.com/office/powerpoint/2010/main" val="9451467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26173</TotalTime>
  <Words>1059</Words>
  <Application>Microsoft Office PowerPoint</Application>
  <PresentationFormat>On-screen Show (4:3)</PresentationFormat>
  <Paragraphs>59</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ekonomi</vt:lpstr>
      <vt:lpstr>1_Rics</vt:lpstr>
      <vt:lpstr>h.t.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Windows Kullanıcısı</cp:lastModifiedBy>
  <cp:revision>970</cp:revision>
  <cp:lastPrinted>2016-10-24T07:53:35Z</cp:lastPrinted>
  <dcterms:created xsi:type="dcterms:W3CDTF">2016-09-18T09:35:24Z</dcterms:created>
  <dcterms:modified xsi:type="dcterms:W3CDTF">2020-03-30T09:44:47Z</dcterms:modified>
</cp:coreProperties>
</file>