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56"/>
  </p:notesMasterIdLst>
  <p:sldIdLst>
    <p:sldId id="280" r:id="rId2"/>
    <p:sldId id="257" r:id="rId3"/>
    <p:sldId id="272" r:id="rId4"/>
    <p:sldId id="320" r:id="rId5"/>
    <p:sldId id="321" r:id="rId6"/>
    <p:sldId id="322" r:id="rId7"/>
    <p:sldId id="323" r:id="rId8"/>
    <p:sldId id="324" r:id="rId9"/>
    <p:sldId id="325" r:id="rId10"/>
    <p:sldId id="326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327" r:id="rId19"/>
    <p:sldId id="296" r:id="rId20"/>
    <p:sldId id="328" r:id="rId21"/>
    <p:sldId id="297" r:id="rId22"/>
    <p:sldId id="298" r:id="rId23"/>
    <p:sldId id="300" r:id="rId24"/>
    <p:sldId id="284" r:id="rId25"/>
    <p:sldId id="285" r:id="rId26"/>
    <p:sldId id="329" r:id="rId27"/>
    <p:sldId id="302" r:id="rId28"/>
    <p:sldId id="286" r:id="rId29"/>
    <p:sldId id="287" r:id="rId30"/>
    <p:sldId id="304" r:id="rId31"/>
    <p:sldId id="305" r:id="rId32"/>
    <p:sldId id="306" r:id="rId33"/>
    <p:sldId id="307" r:id="rId34"/>
    <p:sldId id="308" r:id="rId35"/>
    <p:sldId id="309" r:id="rId36"/>
    <p:sldId id="310" r:id="rId37"/>
    <p:sldId id="311" r:id="rId38"/>
    <p:sldId id="312" r:id="rId39"/>
    <p:sldId id="313" r:id="rId40"/>
    <p:sldId id="314" r:id="rId41"/>
    <p:sldId id="315" r:id="rId42"/>
    <p:sldId id="316" r:id="rId43"/>
    <p:sldId id="317" r:id="rId44"/>
    <p:sldId id="318" r:id="rId45"/>
    <p:sldId id="319" r:id="rId46"/>
    <p:sldId id="330" r:id="rId47"/>
    <p:sldId id="331" r:id="rId48"/>
    <p:sldId id="332" r:id="rId49"/>
    <p:sldId id="333" r:id="rId50"/>
    <p:sldId id="334" r:id="rId51"/>
    <p:sldId id="335" r:id="rId52"/>
    <p:sldId id="336" r:id="rId53"/>
    <p:sldId id="337" r:id="rId54"/>
    <p:sldId id="338" r:id="rId5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E5F298"/>
    <a:srgbClr val="E4DC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60"/>
  </p:normalViewPr>
  <p:slideViewPr>
    <p:cSldViewPr>
      <p:cViewPr varScale="1">
        <p:scale>
          <a:sx n="109" d="100"/>
          <a:sy n="109" d="100"/>
        </p:scale>
        <p:origin x="168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th-TH" alt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th-TH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 noProof="0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altLang="en-US" noProof="0" smtClean="0"/>
              <a:t>ระดับที่สอง</a:t>
            </a:r>
          </a:p>
          <a:p>
            <a:pPr lvl="2"/>
            <a:r>
              <a:rPr lang="th-TH" altLang="en-US" noProof="0" smtClean="0"/>
              <a:t>ระดับที่สาม</a:t>
            </a:r>
          </a:p>
          <a:p>
            <a:pPr lvl="3"/>
            <a:r>
              <a:rPr lang="th-TH" altLang="en-US" noProof="0" smtClean="0"/>
              <a:t>ระดับที่สี่</a:t>
            </a:r>
          </a:p>
          <a:p>
            <a:pPr lvl="4"/>
            <a:r>
              <a:rPr lang="th-TH" altLang="en-US" noProof="0" smtClean="0"/>
              <a:t>ระดับที่ห้า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th-TH" alt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391633A-0080-4B2D-AE25-77051B1F8B24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E2BFCF1-8CF6-4948-B6D2-89BF309092F6}" type="slidenum">
              <a:rPr lang="en-US" altLang="en-US"/>
              <a:pPr/>
              <a:t>30</a:t>
            </a:fld>
            <a:endParaRPr lang="th-TH" alt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60EF969-55DE-4698-99A1-DBC0AB97DD44}" type="slidenum">
              <a:rPr lang="en-US" altLang="en-US"/>
              <a:pPr/>
              <a:t>39</a:t>
            </a:fld>
            <a:endParaRPr lang="th-TH" alt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E946F35-E374-448A-ACAD-DABAA7CEE859}" type="slidenum">
              <a:rPr lang="en-US" altLang="en-US"/>
              <a:pPr/>
              <a:t>40</a:t>
            </a:fld>
            <a:endParaRPr lang="th-TH" alt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C707CC8-837D-49A9-A725-7ABAB76BD2D5}" type="slidenum">
              <a:rPr lang="en-US" altLang="en-US"/>
              <a:pPr/>
              <a:t>41</a:t>
            </a:fld>
            <a:endParaRPr lang="th-TH" alt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6B29B73-D610-42EF-AEEA-DF9D64146B2C}" type="slidenum">
              <a:rPr lang="en-US" altLang="en-US"/>
              <a:pPr/>
              <a:t>42</a:t>
            </a:fld>
            <a:endParaRPr lang="th-TH" alt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06B27A2-F172-433F-B0F9-059C40A20B62}" type="slidenum">
              <a:rPr lang="en-US" altLang="en-US"/>
              <a:pPr/>
              <a:t>43</a:t>
            </a:fld>
            <a:endParaRPr lang="th-TH" alt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69C6FD2-449A-4001-A0D3-0EFB8390C9BB}" type="slidenum">
              <a:rPr lang="en-US" altLang="en-US"/>
              <a:pPr/>
              <a:t>44</a:t>
            </a:fld>
            <a:endParaRPr lang="th-TH" alt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5723C20-08A7-4EF2-94F2-D4CDE910EC85}" type="slidenum">
              <a:rPr lang="en-US" altLang="en-US"/>
              <a:pPr/>
              <a:t>45</a:t>
            </a:fld>
            <a:endParaRPr lang="th-TH" alt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9483A78-E8F0-4885-A68C-7FF47079383A}" type="slidenum">
              <a:rPr lang="en-US" altLang="en-US"/>
              <a:pPr/>
              <a:t>31</a:t>
            </a:fld>
            <a:endParaRPr lang="th-TH" alt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0BF09FB-35B6-4CAE-85C8-AAA3F24E1103}" type="slidenum">
              <a:rPr lang="en-US" altLang="en-US"/>
              <a:pPr/>
              <a:t>32</a:t>
            </a:fld>
            <a:endParaRPr lang="th-TH" alt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F764BE5-BA10-49D8-A846-C75B4AE5F712}" type="slidenum">
              <a:rPr lang="en-US" altLang="en-US"/>
              <a:pPr/>
              <a:t>33</a:t>
            </a:fld>
            <a:endParaRPr lang="th-TH" alt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CF50A77-990A-4DF8-A1C7-6A5F9473843E}" type="slidenum">
              <a:rPr lang="en-US" altLang="en-US"/>
              <a:pPr/>
              <a:t>34</a:t>
            </a:fld>
            <a:endParaRPr lang="th-TH" alt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78D950C-4483-437D-8E95-EB1A96C1AEF1}" type="slidenum">
              <a:rPr lang="en-US" altLang="en-US"/>
              <a:pPr/>
              <a:t>35</a:t>
            </a:fld>
            <a:endParaRPr lang="th-TH" alt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EBBAD99-B0AF-4AE9-A176-D030A4F701CA}" type="slidenum">
              <a:rPr lang="en-US" altLang="en-US"/>
              <a:pPr/>
              <a:t>36</a:t>
            </a:fld>
            <a:endParaRPr lang="th-TH" alt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BF1D130-9ECB-4CAA-84EF-A90CFCE18FB7}" type="slidenum">
              <a:rPr lang="en-US" altLang="en-US"/>
              <a:pPr/>
              <a:t>37</a:t>
            </a:fld>
            <a:endParaRPr lang="th-TH" alt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6F77D3B-2441-4E06-928A-0B4B4F6DD144}" type="slidenum">
              <a:rPr lang="en-US" altLang="en-US"/>
              <a:pPr/>
              <a:t>38</a:t>
            </a:fld>
            <a:endParaRPr lang="th-TH" alt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7BB206-E045-4AF4-9FF0-B3519A761CD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7150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9D9FBF-6B86-4BDD-9602-FB83969DDC0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0844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9E8252-FA50-46B7-91FD-235BF70DC23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1999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85E1F2-2547-47A8-BEFC-6E44362BF50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274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B45C87-634F-4E18-8D49-10D4D8F116A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319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973949-6B80-4291-BA99-A80100B0EA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6467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14FF5E-F196-435D-9589-2E415C632E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6599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097D4E-3C90-49EB-B352-2349B9DCA76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649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88C741-BD2E-40D6-8963-07F3755D83F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9317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43B3BB-2A5C-4EFD-ADCF-B59F7F7C7A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685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5A55C-8754-47F6-8763-B799C717C19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5413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A9D9FBF-6B86-4BDD-9602-FB83969DDC0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8340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/>
              <a:t>Average length of gestation</a:t>
            </a:r>
            <a:br>
              <a:rPr lang="en-US" altLang="en-US" sz="3200" smtClean="0"/>
            </a:br>
            <a:endParaRPr lang="th-TH" altLang="en-US" sz="320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h-TH" altLang="en-US" smtClean="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3200" b="1">
                <a:solidFill>
                  <a:schemeClr val="tx2"/>
                </a:solidFill>
              </a:rPr>
              <a:t/>
            </a:r>
            <a:br>
              <a:rPr lang="en-US" altLang="en-US" sz="3200" b="1">
                <a:solidFill>
                  <a:schemeClr val="tx2"/>
                </a:solidFill>
              </a:rPr>
            </a:br>
            <a:endParaRPr lang="en-US" altLang="en-US" sz="3200" b="1">
              <a:solidFill>
                <a:schemeClr val="tx2"/>
              </a:solidFill>
            </a:endParaRPr>
          </a:p>
        </p:txBody>
      </p:sp>
      <p:graphicFrame>
        <p:nvGraphicFramePr>
          <p:cNvPr id="38948" name="Group 36"/>
          <p:cNvGraphicFramePr>
            <a:graphicFrameLocks noGrp="1"/>
          </p:cNvGraphicFramePr>
          <p:nvPr/>
        </p:nvGraphicFramePr>
        <p:xfrm>
          <a:off x="457200" y="1905000"/>
          <a:ext cx="8229600" cy="4457702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6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Species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Length  in Days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Avg. in Months*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2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Cattle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279-292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2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Goats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145-155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4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Sheep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144-151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8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Swine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112-115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 mo. 3 wks. 3 days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2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Horse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330-342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1600200" y="6400800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*Average varies with animals and breeds.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0" smtClean="0">
                <a:cs typeface="BrowalliaUPC" pitchFamily="34" charset="-34"/>
              </a:rPr>
              <a:t>Hormonal changes at the end of gestation</a:t>
            </a:r>
            <a:endParaRPr lang="th-TH" altLang="en-US" sz="2400" b="0" smtClean="0">
              <a:cs typeface="BrowalliaUPC" pitchFamily="34" charset="-34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Tx/>
              <a:buNone/>
            </a:pPr>
            <a:r>
              <a:rPr lang="en-US" altLang="en-US" sz="2800" b="1" smtClean="0"/>
              <a:t>Relaxin </a:t>
            </a:r>
            <a:endParaRPr lang="th-TH" altLang="en-US" sz="2800" b="1" smtClean="0"/>
          </a:p>
          <a:p>
            <a:pPr lvl="2" eaLnBrk="1" hangingPunct="1"/>
            <a:r>
              <a:rPr lang="en-US" altLang="en-US" sz="2400" b="1" smtClean="0"/>
              <a:t>comes from ovary or placenta </a:t>
            </a:r>
            <a:endParaRPr lang="th-TH" altLang="en-US" sz="2400" b="1" smtClean="0"/>
          </a:p>
          <a:p>
            <a:pPr lvl="2" eaLnBrk="1" hangingPunct="1"/>
            <a:r>
              <a:rPr lang="th-TH" altLang="en-US" sz="2400" b="1" smtClean="0"/>
              <a:t>synthesis stimulated by PGF </a:t>
            </a:r>
            <a:endParaRPr lang="en-US" altLang="en-US" sz="2400" b="1" smtClean="0"/>
          </a:p>
          <a:p>
            <a:pPr lvl="2" eaLnBrk="1" hangingPunct="1"/>
            <a:r>
              <a:rPr lang="en-US" altLang="en-US" sz="2400" b="1" smtClean="0"/>
              <a:t>stimulates softening of the cervical connective tissue to cause dilation </a:t>
            </a:r>
            <a:endParaRPr lang="th-TH" altLang="en-US" sz="2400" b="1" smtClean="0"/>
          </a:p>
          <a:p>
            <a:pPr lvl="2" eaLnBrk="1" hangingPunct="1"/>
            <a:r>
              <a:rPr lang="th-TH" altLang="en-US" sz="2400" b="1" smtClean="0"/>
              <a:t>promotes elasticity of the pelvic ligaments </a:t>
            </a:r>
            <a:endParaRPr lang="en-US" altLang="en-US" sz="2400" b="1" smtClean="0"/>
          </a:p>
          <a:p>
            <a:pPr eaLnBrk="1" hangingPunct="1"/>
            <a:endParaRPr lang="th-TH" altLang="en-US" sz="3200" b="1" smtClean="0"/>
          </a:p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h-TH" alt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h-TH" altLang="en-US" smtClean="0"/>
          </a:p>
        </p:txBody>
      </p:sp>
      <p:pic>
        <p:nvPicPr>
          <p:cNvPr id="15364" name="Picture 4" descr="fig_9_3"/>
          <p:cNvPicPr>
            <a:picLocks noChangeAspect="1" noChangeArrowheads="1"/>
          </p:cNvPicPr>
          <p:nvPr/>
        </p:nvPicPr>
        <p:blipFill>
          <a:blip r:embed="rId2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04800"/>
            <a:ext cx="8101013" cy="588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Signs of Approaching Parturition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Distended abdomen</a:t>
            </a:r>
          </a:p>
          <a:p>
            <a:pPr eaLnBrk="1" hangingPunct="1"/>
            <a:r>
              <a:rPr lang="en-US" altLang="en-US" smtClean="0"/>
              <a:t>Mammary development &amp; milk secretion</a:t>
            </a:r>
          </a:p>
          <a:p>
            <a:pPr eaLnBrk="1" hangingPunct="1"/>
            <a:r>
              <a:rPr lang="en-US" altLang="en-US" smtClean="0"/>
              <a:t>Swollen vulva and relaxed pelvic ligaments</a:t>
            </a:r>
          </a:p>
          <a:p>
            <a:pPr eaLnBrk="1" hangingPunct="1"/>
            <a:r>
              <a:rPr lang="en-US" altLang="en-US" smtClean="0"/>
              <a:t>Mucous discharge</a:t>
            </a:r>
          </a:p>
          <a:p>
            <a:pPr eaLnBrk="1" hangingPunct="1"/>
            <a:r>
              <a:rPr lang="en-US" altLang="en-US" smtClean="0"/>
              <a:t>Relentlessness and separation from group</a:t>
            </a:r>
          </a:p>
          <a:p>
            <a:pPr eaLnBrk="1" hangingPunct="1"/>
            <a:r>
              <a:rPr lang="en-US" altLang="en-US" smtClean="0"/>
              <a:t>Labor and Contractions</a:t>
            </a:r>
          </a:p>
          <a:p>
            <a:pPr eaLnBrk="1" hangingPunct="1"/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Stages of Parturition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Stage 1- Preparatory Stage </a:t>
            </a:r>
            <a:r>
              <a:rPr lang="th-TH" altLang="en-US" sz="2600" b="1" smtClean="0"/>
              <a:t>(</a:t>
            </a:r>
            <a:r>
              <a:rPr lang="en-US" altLang="en-US" sz="2600" b="1" smtClean="0"/>
              <a:t>2 to 12 hours</a:t>
            </a:r>
            <a:r>
              <a:rPr lang="th-TH" altLang="en-US" sz="3000" b="1" smtClean="0"/>
              <a:t>) </a:t>
            </a:r>
            <a:endParaRPr lang="en-US" altLang="en-US" smtClean="0"/>
          </a:p>
          <a:p>
            <a:pPr eaLnBrk="1" hangingPunct="1"/>
            <a:r>
              <a:rPr lang="en-US" altLang="en-US" smtClean="0"/>
              <a:t>Stage 2- Birthing Process </a:t>
            </a:r>
            <a:r>
              <a:rPr lang="th-TH" altLang="en-US" sz="2600" b="1" smtClean="0"/>
              <a:t>(</a:t>
            </a:r>
            <a:r>
              <a:rPr lang="en-US" altLang="en-US" sz="2600" b="1" smtClean="0"/>
              <a:t>30</a:t>
            </a:r>
            <a:r>
              <a:rPr lang="th-TH" altLang="en-US" sz="2600" b="1" smtClean="0"/>
              <a:t> to</a:t>
            </a:r>
            <a:r>
              <a:rPr lang="en-US" altLang="en-US" sz="2600" b="1" smtClean="0"/>
              <a:t> 180</a:t>
            </a:r>
            <a:r>
              <a:rPr lang="th-TH" altLang="en-US" sz="2600" b="1" smtClean="0"/>
              <a:t> min</a:t>
            </a:r>
            <a:r>
              <a:rPr lang="en-US" altLang="en-US" sz="2600" b="1" smtClean="0">
                <a:ea typeface="Angsana New" pitchFamily="18" charset="-120"/>
                <a:cs typeface="Angsana New" pitchFamily="18" charset="-120"/>
              </a:rPr>
              <a:t>s</a:t>
            </a:r>
            <a:r>
              <a:rPr lang="th-TH" altLang="en-US" sz="2600" b="1" smtClean="0"/>
              <a:t>) </a:t>
            </a:r>
            <a:endParaRPr lang="en-US" altLang="en-US" sz="2400" smtClean="0"/>
          </a:p>
          <a:p>
            <a:pPr eaLnBrk="1" hangingPunct="1"/>
            <a:r>
              <a:rPr lang="en-US" altLang="en-US" smtClean="0"/>
              <a:t>Stage 3- Placenta Expulsion </a:t>
            </a:r>
            <a:r>
              <a:rPr lang="th-TH" altLang="en-US" sz="2600" b="1" smtClean="0"/>
              <a:t>(</a:t>
            </a:r>
            <a:r>
              <a:rPr lang="en-US" altLang="en-US" sz="2600" b="1" smtClean="0"/>
              <a:t>1 hr to 12 hr</a:t>
            </a:r>
            <a:r>
              <a:rPr lang="th-TH" altLang="en-US" sz="2600" b="1" smtClean="0"/>
              <a:t>) </a:t>
            </a:r>
            <a:endParaRPr lang="en-US" altLang="en-US" sz="2400" smtClean="0"/>
          </a:p>
          <a:p>
            <a:pPr eaLnBrk="1" hangingPunct="1"/>
            <a:endParaRPr lang="en-US" altLang="en-US" sz="24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Stage 1- preparatory stage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Characterized by dilation of the cervix.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  <a:p>
            <a:pPr eaLnBrk="1" hangingPunct="1"/>
            <a:r>
              <a:rPr lang="en-US" altLang="en-US" smtClean="0"/>
              <a:t>Rhythmic contractions of the uterus.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  <a:p>
            <a:pPr eaLnBrk="1" hangingPunct="1"/>
            <a:r>
              <a:rPr lang="en-US" altLang="en-US" smtClean="0"/>
              <a:t>At the end of this stage, the cervix expands, allowing the uterus and vagina to become a continuous canal.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9248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Preparatory Stage (2-6 hours)</a:t>
            </a:r>
            <a:endParaRPr lang="th-TH" altLang="en-US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362200"/>
            <a:ext cx="7693025" cy="3724275"/>
          </a:xfrm>
        </p:spPr>
        <p:txBody>
          <a:bodyPr/>
          <a:lstStyle/>
          <a:p>
            <a:pPr marL="533400" indent="-533400" eaLnBrk="1" hangingPunct="1">
              <a:buFont typeface="Wingdings" panose="05000000000000000000" pitchFamily="2" charset="2"/>
              <a:buAutoNum type="alphaLcPeriod"/>
            </a:pPr>
            <a:r>
              <a:rPr lang="en-US" altLang="en-US" sz="2400" b="1" smtClean="0"/>
              <a:t>Relaxation of the soft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</a:pPr>
            <a:r>
              <a:rPr lang="en-US" altLang="en-US" sz="2400" b="1" smtClean="0"/>
              <a:t>    birth canal</a:t>
            </a:r>
            <a:r>
              <a:rPr lang="th-TH" altLang="en-US" sz="2400" b="1" smtClean="0"/>
              <a:t> </a:t>
            </a:r>
            <a:endParaRPr lang="en-US" altLang="en-US" sz="2400" b="1" smtClean="0"/>
          </a:p>
          <a:p>
            <a:pPr marL="533400" indent="-533400" eaLnBrk="1" hangingPunct="1">
              <a:buFont typeface="Wingdings" panose="05000000000000000000" pitchFamily="2" charset="2"/>
              <a:buNone/>
            </a:pPr>
            <a:r>
              <a:rPr lang="th-TH" altLang="en-US" sz="2400" b="1" smtClean="0"/>
              <a:t>b. Relaxation of the bony </a:t>
            </a:r>
            <a:endParaRPr lang="th-TH" altLang="en-US" sz="2400" b="1" smtClean="0">
              <a:ea typeface="Angsana New" pitchFamily="18" charset="-120"/>
              <a:cs typeface="Angsana New" pitchFamily="18" charset="-120"/>
            </a:endParaRPr>
          </a:p>
          <a:p>
            <a:pPr marL="533400" indent="-533400" eaLnBrk="1" hangingPunct="1">
              <a:buFont typeface="Wingdings" panose="05000000000000000000" pitchFamily="2" charset="2"/>
              <a:buNone/>
            </a:pPr>
            <a:r>
              <a:rPr lang="th-TH" altLang="en-US" sz="2400" b="1" smtClean="0">
                <a:ea typeface="Angsana New" pitchFamily="18" charset="-120"/>
                <a:cs typeface="Angsana New" pitchFamily="18" charset="-120"/>
              </a:rPr>
              <a:t>    </a:t>
            </a:r>
            <a:r>
              <a:rPr lang="th-TH" altLang="en-US" sz="2400" b="1" smtClean="0"/>
              <a:t>birth canal 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</a:pPr>
            <a:r>
              <a:rPr lang="en-US" altLang="en-US" sz="2400" b="1" smtClean="0"/>
              <a:t>c</a:t>
            </a:r>
            <a:r>
              <a:rPr lang="th-TH" altLang="en-US" sz="2400" b="1" smtClean="0"/>
              <a:t>. </a:t>
            </a:r>
            <a:r>
              <a:rPr lang="en-US" altLang="en-US" sz="2400" b="1" smtClean="0"/>
              <a:t>Lubrication of the 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</a:pPr>
            <a:r>
              <a:rPr lang="en-US" altLang="en-US" sz="2400" b="1" smtClean="0"/>
              <a:t>    birth canal</a:t>
            </a:r>
            <a:r>
              <a:rPr lang="th-TH" altLang="en-US" sz="2400" b="1" smtClean="0"/>
              <a:t> </a:t>
            </a:r>
            <a:endParaRPr lang="en-US" altLang="en-US" sz="2400" b="1" smtClean="0"/>
          </a:p>
          <a:p>
            <a:pPr marL="533400" indent="-533400" eaLnBrk="1" hangingPunct="1">
              <a:buFont typeface="Wingdings" panose="05000000000000000000" pitchFamily="2" charset="2"/>
              <a:buNone/>
            </a:pPr>
            <a:r>
              <a:rPr lang="th-TH" altLang="en-US" sz="2400" b="1" smtClean="0"/>
              <a:t>d. Dilation of the cervix 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</a:pPr>
            <a:r>
              <a:rPr lang="en-US" altLang="en-US" sz="2400" b="1" smtClean="0"/>
              <a:t>e</a:t>
            </a:r>
            <a:r>
              <a:rPr lang="th-TH" altLang="en-US" sz="2400" b="1" smtClean="0"/>
              <a:t>. </a:t>
            </a:r>
            <a:r>
              <a:rPr lang="en-US" altLang="en-US" sz="2400" b="1" smtClean="0"/>
              <a:t>Alignment of the fetus</a:t>
            </a:r>
            <a:endParaRPr lang="th-TH" altLang="en-US" sz="2400" b="1" smtClean="0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00200"/>
            <a:ext cx="4038600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Stage 2- Birthing Process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693025" cy="4038600"/>
          </a:xfrm>
        </p:spPr>
        <p:txBody>
          <a:bodyPr/>
          <a:lstStyle/>
          <a:p>
            <a:pPr eaLnBrk="1" hangingPunct="1"/>
            <a:r>
              <a:rPr lang="en-US" altLang="en-US" smtClean="0"/>
              <a:t>Increase in contractions with abdominal pressing. </a:t>
            </a:r>
          </a:p>
          <a:p>
            <a:pPr eaLnBrk="1" hangingPunct="1"/>
            <a:r>
              <a:rPr lang="en-US" altLang="en-US" smtClean="0"/>
              <a:t>The placenta, along with the head and forelegs, are forced into the vagina (birth canal). </a:t>
            </a:r>
          </a:p>
          <a:p>
            <a:pPr eaLnBrk="1" hangingPunct="1"/>
            <a:r>
              <a:rPr lang="en-US" altLang="en-US" smtClean="0"/>
              <a:t>Presentation is forelegs first with the nose resting on the forelegs. </a:t>
            </a:r>
          </a:p>
          <a:p>
            <a:pPr lvl="1" eaLnBrk="1" hangingPunct="1"/>
            <a:r>
              <a:rPr lang="en-US" altLang="en-US" sz="2800" smtClean="0"/>
              <a:t>Anterior “head first”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9248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Stage 2- Birthing Process</a:t>
            </a:r>
            <a:endParaRPr lang="th-TH" altLang="en-US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286000"/>
            <a:ext cx="7693025" cy="3724275"/>
          </a:xfrm>
        </p:spPr>
        <p:txBody>
          <a:bodyPr/>
          <a:lstStyle/>
          <a:p>
            <a:pPr eaLnBrk="1" hangingPunct="1"/>
            <a:r>
              <a:rPr lang="en-US" altLang="en-US" smtClean="0"/>
              <a:t>Cow usually lying down</a:t>
            </a:r>
          </a:p>
          <a:p>
            <a:pPr eaLnBrk="1" hangingPunct="1"/>
            <a:r>
              <a:rPr lang="en-US" altLang="en-US" smtClean="0"/>
              <a:t>Fetus enters birth canal</a:t>
            </a:r>
          </a:p>
          <a:p>
            <a:pPr eaLnBrk="1" hangingPunct="1"/>
            <a:r>
              <a:rPr lang="en-US" altLang="en-US" smtClean="0"/>
              <a:t>Front feet and head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    protrude first</a:t>
            </a:r>
          </a:p>
          <a:p>
            <a:pPr eaLnBrk="1" hangingPunct="1"/>
            <a:r>
              <a:rPr lang="en-US" altLang="en-US" smtClean="0"/>
              <a:t>Calf delivery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	completed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h-TH" altLang="en-US" smtClean="0"/>
          </a:p>
        </p:txBody>
      </p:sp>
      <p:pic>
        <p:nvPicPr>
          <p:cNvPr id="21508" name="Picture 4" descr="Cow licking newborn cal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200400"/>
            <a:ext cx="4953000" cy="331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Stage 2- Birthing Process</a:t>
            </a:r>
            <a:endParaRPr lang="th-TH" altLang="en-US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th-TH" altLang="en-US" b="1" smtClean="0"/>
              <a:t>strong uterine contractions </a:t>
            </a:r>
            <a:endParaRPr lang="en-US" altLang="en-US" b="1" smtClean="0"/>
          </a:p>
          <a:p>
            <a:pPr lvl="1" eaLnBrk="1" hangingPunct="1"/>
            <a:r>
              <a:rPr lang="en-US" altLang="en-US" b="1" smtClean="0"/>
              <a:t>rupture of the allantochorion </a:t>
            </a:r>
            <a:endParaRPr lang="th-TH" altLang="en-US" b="1" smtClean="0"/>
          </a:p>
          <a:p>
            <a:pPr lvl="1" eaLnBrk="1" hangingPunct="1"/>
            <a:r>
              <a:rPr lang="th-TH" altLang="en-US" b="1" smtClean="0"/>
              <a:t>appearence of amnion </a:t>
            </a:r>
            <a:endParaRPr lang="en-US" altLang="en-US" b="1" smtClean="0"/>
          </a:p>
          <a:p>
            <a:pPr lvl="1" eaLnBrk="1" hangingPunct="1"/>
            <a:r>
              <a:rPr lang="en-US" altLang="en-US" b="1" smtClean="0"/>
              <a:t>maternal recumbency and straining </a:t>
            </a:r>
            <a:endParaRPr lang="th-TH" altLang="en-US" b="1" smtClean="0"/>
          </a:p>
          <a:p>
            <a:pPr lvl="1" eaLnBrk="1" hangingPunct="1"/>
            <a:r>
              <a:rPr lang="th-TH" altLang="en-US" b="1" smtClean="0"/>
              <a:t>not only uterine but a</a:t>
            </a:r>
            <a:r>
              <a:rPr lang="en-US" altLang="en-US" b="1" smtClean="0"/>
              <a:t>b</a:t>
            </a:r>
            <a:r>
              <a:rPr lang="th-TH" altLang="en-US" b="1" smtClean="0"/>
              <a:t>dominal contractions as well </a:t>
            </a:r>
            <a:endParaRPr lang="en-US" altLang="en-US" b="1" smtClean="0"/>
          </a:p>
          <a:p>
            <a:pPr lvl="1" eaLnBrk="1" hangingPunct="1"/>
            <a:r>
              <a:rPr lang="en-US" altLang="en-US" b="1" smtClean="0"/>
              <a:t>rupture of the amnion and delivery </a:t>
            </a:r>
            <a:endParaRPr lang="th-TH" altLang="en-US" b="1" smtClean="0"/>
          </a:p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Stage 3- Placenta Expulsion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altLang="en-US" smtClean="0"/>
              <a:t>Associated with uterine contractions</a:t>
            </a:r>
          </a:p>
          <a:p>
            <a:pPr marL="609600" indent="-609600" eaLnBrk="1" hangingPunct="1"/>
            <a:r>
              <a:rPr lang="en-US" altLang="en-US" smtClean="0"/>
              <a:t>Normally expelled within 12 hours</a:t>
            </a:r>
          </a:p>
          <a:p>
            <a:pPr marL="609600" indent="-609600" eaLnBrk="1" hangingPunct="1"/>
            <a:r>
              <a:rPr lang="en-US" altLang="en-US" smtClean="0"/>
              <a:t>Placenta of each species should be expelled within the following time periods</a:t>
            </a:r>
          </a:p>
          <a:p>
            <a:pPr marL="990600" lvl="1" indent="-533400" eaLnBrk="1" hangingPunct="1"/>
            <a:r>
              <a:rPr lang="en-US" altLang="en-US" smtClean="0"/>
              <a:t>Cow and ewe - 8 to 24 hours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What is Parturition?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Act of process of giving birth</a:t>
            </a:r>
          </a:p>
          <a:p>
            <a:pPr eaLnBrk="1" hangingPunct="1"/>
            <a:endParaRPr lang="en-US" altLang="en-US" sz="3900" smtClean="0"/>
          </a:p>
          <a:p>
            <a:pPr eaLnBrk="1" hangingPunct="1"/>
            <a:r>
              <a:rPr lang="en-US" altLang="en-US" sz="3900" smtClean="0"/>
              <a:t>Parturition </a:t>
            </a:r>
          </a:p>
          <a:p>
            <a:pPr eaLnBrk="1" hangingPunct="1"/>
            <a:r>
              <a:rPr lang="en-US" altLang="en-US" sz="3900" smtClean="0"/>
              <a:t>Labor </a:t>
            </a:r>
          </a:p>
          <a:p>
            <a:pPr eaLnBrk="1" hangingPunct="1"/>
            <a:r>
              <a:rPr lang="en-US" altLang="en-US" sz="3900" smtClean="0"/>
              <a:t>Delivery</a:t>
            </a:r>
          </a:p>
          <a:p>
            <a:pPr eaLnBrk="1" hangingPunct="1"/>
            <a:endParaRPr lang="en-US" altLang="en-US" smtClean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200400"/>
            <a:ext cx="3657600" cy="346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Stage 3- Placenta Expulsion</a:t>
            </a:r>
            <a:endParaRPr lang="th-TH" altLang="en-US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altLang="en-US" b="1" smtClean="0"/>
              <a:t>uterine contractions decrease but continue </a:t>
            </a:r>
            <a:endParaRPr lang="th-TH" altLang="en-US" b="1" smtClean="0"/>
          </a:p>
          <a:p>
            <a:pPr lvl="1" eaLnBrk="1" hangingPunct="1"/>
            <a:r>
              <a:rPr lang="th-TH" altLang="en-US" b="1" smtClean="0"/>
              <a:t>chorionic villi loosen </a:t>
            </a:r>
            <a:endParaRPr lang="en-US" altLang="en-US" b="1" smtClean="0"/>
          </a:p>
          <a:p>
            <a:pPr lvl="1" eaLnBrk="1" hangingPunct="1"/>
            <a:r>
              <a:rPr lang="en-US" altLang="en-US" b="1" smtClean="0"/>
              <a:t>expulsion of placenta </a:t>
            </a:r>
            <a:endParaRPr lang="th-TH" altLang="en-US" b="1" smtClean="0"/>
          </a:p>
          <a:p>
            <a:pPr lvl="1" eaLnBrk="1" hangingPunct="1"/>
            <a:r>
              <a:rPr lang="th-TH" altLang="en-US" b="1" smtClean="0"/>
              <a:t>delayed in ruminants due to presence of cotelydons separating independently </a:t>
            </a:r>
            <a:endParaRPr lang="en-US" altLang="en-US" b="1" smtClean="0"/>
          </a:p>
          <a:p>
            <a:pPr lvl="1" eaLnBrk="1" hangingPunct="1"/>
            <a:r>
              <a:rPr lang="en-US" altLang="en-US" b="1" smtClean="0"/>
              <a:t>suckling induces oxytocin release which triggers further uterine contractions </a:t>
            </a:r>
            <a:endParaRPr lang="th-TH" altLang="en-US" b="1" smtClean="0"/>
          </a:p>
          <a:p>
            <a:pPr eaLnBrk="1" hangingPunct="1"/>
            <a:endParaRPr lang="th-TH" altLang="en-US" b="1" smtClean="0"/>
          </a:p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h-TH" altLang="en-US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h-TH" altLang="en-US" smtClean="0"/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752600"/>
            <a:ext cx="6172200" cy="401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h-TH" altLang="en-US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h-TH" altLang="en-US" smtClean="0"/>
          </a:p>
        </p:txBody>
      </p:sp>
      <p:pic>
        <p:nvPicPr>
          <p:cNvPr id="26628" name="Picture 4" descr="67606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85800"/>
            <a:ext cx="8001000" cy="5334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Signs of Parturition in Cattle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One week - mammary glands fill with milk, tail head ligaments relax, and you will see a waxing of teats. </a:t>
            </a:r>
          </a:p>
          <a:p>
            <a:pPr eaLnBrk="1" hangingPunct="1"/>
            <a:r>
              <a:rPr lang="en-US" altLang="en-US" smtClean="0"/>
              <a:t>12-24 hours - frequent defecation and urination, anorexia, looking for young, makes a nest or seeks out an isolated area.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Angsana New" pitchFamily="18" charset="-120"/>
                <a:cs typeface="Angsana New" pitchFamily="18" charset="-120"/>
              </a:rPr>
              <a:t>Cattle Parturition </a:t>
            </a:r>
            <a:endParaRPr lang="th-TH" altLang="en-US" smtClean="0">
              <a:ea typeface="Angsana New" pitchFamily="18" charset="-120"/>
              <a:cs typeface="Angsana New" pitchFamily="18" charset="-12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r>
              <a:rPr lang="th-TH" altLang="en-US" sz="2600" smtClean="0">
                <a:cs typeface="Tahoma" panose="020B0604030504040204" pitchFamily="34" charset="0"/>
              </a:rPr>
              <a:t>Parturition</a:t>
            </a:r>
          </a:p>
          <a:p>
            <a:pPr lvl="2" eaLnBrk="1" hangingPunct="1">
              <a:lnSpc>
                <a:spcPct val="80000"/>
              </a:lnSpc>
            </a:pPr>
            <a:r>
              <a:rPr lang="th-TH" altLang="en-US" sz="2600" smtClean="0">
                <a:cs typeface="Tahoma" panose="020B0604030504040204" pitchFamily="34" charset="0"/>
              </a:rPr>
              <a:t>82% :- occur between noon and midnight, placenta </a:t>
            </a:r>
            <a:r>
              <a:rPr lang="th-TH" altLang="en-US" sz="2600" smtClean="0">
                <a:cs typeface="Tahoma" panose="020B0604030504040204" pitchFamily="34" charset="0"/>
                <a:sym typeface="Wingdings" panose="05000000000000000000" pitchFamily="2" charset="2"/>
              </a:rPr>
              <a:t></a:t>
            </a:r>
            <a:r>
              <a:rPr lang="en-US" altLang="en-US" sz="2600" smtClean="0">
                <a:cs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th-TH" altLang="en-US" sz="2600" smtClean="0">
                <a:cs typeface="Tahoma" panose="020B0604030504040204" pitchFamily="34" charset="0"/>
              </a:rPr>
              <a:t>eaten by cow</a:t>
            </a:r>
          </a:p>
          <a:p>
            <a:pPr lvl="1" eaLnBrk="1" hangingPunct="1">
              <a:lnSpc>
                <a:spcPct val="80000"/>
              </a:lnSpc>
            </a:pPr>
            <a:r>
              <a:rPr lang="th-TH" altLang="en-US" sz="2600" smtClean="0">
                <a:cs typeface="Tahoma" panose="020B0604030504040204" pitchFamily="34" charset="0"/>
              </a:rPr>
              <a:t>Bonding</a:t>
            </a:r>
          </a:p>
          <a:p>
            <a:pPr lvl="2" eaLnBrk="1" hangingPunct="1">
              <a:lnSpc>
                <a:spcPct val="80000"/>
              </a:lnSpc>
            </a:pPr>
            <a:r>
              <a:rPr lang="th-TH" altLang="en-US" sz="2600" smtClean="0">
                <a:cs typeface="Tahoma" panose="020B0604030504040204" pitchFamily="34" charset="0"/>
              </a:rPr>
              <a:t>heritability of maternal behavior :- low in cattle, some breed -- more than the other breed</a:t>
            </a:r>
          </a:p>
          <a:p>
            <a:pPr lvl="2" eaLnBrk="1" hangingPunct="1">
              <a:lnSpc>
                <a:spcPct val="80000"/>
              </a:lnSpc>
            </a:pPr>
            <a:r>
              <a:rPr lang="th-TH" altLang="en-US" sz="2600" smtClean="0">
                <a:cs typeface="Tahoma" panose="020B0604030504040204" pitchFamily="34" charset="0"/>
              </a:rPr>
              <a:t>cow groom their calve -- early postpartum, concentrating on the back and abdomen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762000"/>
            <a:ext cx="79248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Angsana New" pitchFamily="18" charset="-120"/>
                <a:cs typeface="Angsana New" pitchFamily="18" charset="-120"/>
              </a:rPr>
              <a:t>Cattle Parturition</a:t>
            </a:r>
            <a:endParaRPr lang="th-TH" altLang="en-US" smtClean="0">
              <a:ea typeface="Angsana New" pitchFamily="18" charset="-120"/>
              <a:cs typeface="Angsana New" pitchFamily="18" charset="-12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50975" y="2362200"/>
            <a:ext cx="7693025" cy="3724275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</a:pPr>
            <a:r>
              <a:rPr lang="th-TH" altLang="en-US" sz="2600" smtClean="0">
                <a:cs typeface="Tahoma" panose="020B0604030504040204" pitchFamily="34" charset="0"/>
              </a:rPr>
              <a:t>Bonding (cont)</a:t>
            </a:r>
          </a:p>
          <a:p>
            <a:pPr lvl="2" eaLnBrk="1" hangingPunct="1">
              <a:lnSpc>
                <a:spcPct val="80000"/>
              </a:lnSpc>
            </a:pPr>
            <a:r>
              <a:rPr lang="th-TH" altLang="en-US" sz="2600" smtClean="0">
                <a:cs typeface="Tahoma" panose="020B0604030504040204" pitchFamily="34" charset="0"/>
              </a:rPr>
              <a:t>critical period for formation of the cow-calf bond -- the first few hours postpartum</a:t>
            </a:r>
          </a:p>
          <a:p>
            <a:pPr lvl="1" eaLnBrk="1" hangingPunct="1">
              <a:lnSpc>
                <a:spcPct val="80000"/>
              </a:lnSpc>
            </a:pPr>
            <a:r>
              <a:rPr lang="th-TH" altLang="en-US" sz="2600" smtClean="0">
                <a:cs typeface="Tahoma" panose="020B0604030504040204" pitchFamily="34" charset="0"/>
              </a:rPr>
              <a:t>Suckling</a:t>
            </a:r>
          </a:p>
          <a:p>
            <a:pPr lvl="2" eaLnBrk="1" hangingPunct="1">
              <a:lnSpc>
                <a:spcPct val="80000"/>
              </a:lnSpc>
            </a:pPr>
            <a:r>
              <a:rPr lang="th-TH" altLang="en-US" sz="2600" smtClean="0">
                <a:cs typeface="Tahoma" panose="020B0604030504040204" pitchFamily="34" charset="0"/>
              </a:rPr>
              <a:t>passive transfer of immunity to calves :- poor in dystocia</a:t>
            </a:r>
          </a:p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Angsana New" pitchFamily="18" charset="-120"/>
                <a:cs typeface="Angsana New" pitchFamily="18" charset="-120"/>
              </a:rPr>
              <a:t>Cattle Parturition</a:t>
            </a:r>
            <a:endParaRPr lang="th-TH" altLang="en-US" smtClean="0">
              <a:ea typeface="Angsana New" pitchFamily="18" charset="-120"/>
              <a:cs typeface="Angsana New" pitchFamily="18" charset="-12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 b="1" smtClean="0">
                <a:cs typeface="Browallia New" pitchFamily="34" charset="-34"/>
              </a:rPr>
              <a:t>Relaxation of the pelvic ligaments</a:t>
            </a:r>
          </a:p>
          <a:p>
            <a:pPr eaLnBrk="1" hangingPunct="1">
              <a:lnSpc>
                <a:spcPct val="90000"/>
              </a:lnSpc>
            </a:pPr>
            <a:r>
              <a:rPr lang="th-TH" altLang="en-US" sz="2600" b="1" smtClean="0">
                <a:cs typeface="Browallia New" pitchFamily="34" charset="-34"/>
              </a:rPr>
              <a:t>Relaxation of the vulva and perineum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b="1" smtClean="0">
                <a:cs typeface="Browallia New" pitchFamily="34" charset="-34"/>
              </a:rPr>
              <a:t>Enlargement and edema of the udder</a:t>
            </a:r>
            <a:r>
              <a:rPr lang="th-TH" altLang="en-US" sz="2600" b="1" smtClean="0">
                <a:cs typeface="Browallia New" pitchFamily="34" charset="-34"/>
              </a:rPr>
              <a:t> </a:t>
            </a:r>
            <a:endParaRPr lang="en-US" altLang="en-US" sz="2600" b="1" smtClean="0">
              <a:cs typeface="Browallia New" pitchFamily="34" charset="-34"/>
            </a:endParaRPr>
          </a:p>
          <a:p>
            <a:pPr eaLnBrk="1" hangingPunct="1">
              <a:lnSpc>
                <a:spcPct val="90000"/>
              </a:lnSpc>
            </a:pPr>
            <a:r>
              <a:rPr lang="th-TH" altLang="en-US" sz="2600" b="1" smtClean="0">
                <a:cs typeface="Browallia New" pitchFamily="34" charset="-34"/>
              </a:rPr>
              <a:t>Mucoid discharge from the vagina and dissolution of the cervical seal</a:t>
            </a:r>
            <a:endParaRPr lang="en-US" altLang="en-US" sz="2600" b="1" smtClean="0">
              <a:cs typeface="Browallia New" pitchFamily="34" charset="-34"/>
            </a:endParaRPr>
          </a:p>
          <a:p>
            <a:pPr eaLnBrk="1" hangingPunct="1">
              <a:lnSpc>
                <a:spcPct val="90000"/>
              </a:lnSpc>
            </a:pPr>
            <a:r>
              <a:rPr lang="th-TH" altLang="en-US" sz="2600" b="1" smtClean="0">
                <a:cs typeface="Browallia New" pitchFamily="34" charset="-34"/>
              </a:rPr>
              <a:t>Segregation from the herd along with restlessness and anorexia may be exhibited in the last few hours before parturition and heifers may show signs of abdominal pain. </a:t>
            </a:r>
          </a:p>
          <a:p>
            <a:pPr eaLnBrk="1" hangingPunct="1">
              <a:lnSpc>
                <a:spcPct val="90000"/>
              </a:lnSpc>
            </a:pPr>
            <a:endParaRPr lang="th-TH" altLang="en-US" sz="2600" b="1" smtClean="0">
              <a:cs typeface="Browallia New" pitchFamily="34" charset="-34"/>
            </a:endParaRPr>
          </a:p>
          <a:p>
            <a:pPr eaLnBrk="1" hangingPunct="1">
              <a:lnSpc>
                <a:spcPct val="90000"/>
              </a:lnSpc>
            </a:pPr>
            <a:endParaRPr lang="th-TH" altLang="en-US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Signs of Parturition in Sheep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altLang="en-US" sz="2400" smtClean="0"/>
              <a:t>Ten days before lambing the ewes teats become firm and full of milk, her vulva slackens and becomes slightly swollen. </a:t>
            </a:r>
          </a:p>
          <a:p>
            <a:pPr marL="609600" indent="-609600" eaLnBrk="1" hangingPunct="1"/>
            <a:r>
              <a:rPr lang="en-US" altLang="en-US" sz="2400" smtClean="0"/>
              <a:t>Closer to lambing, the ewe's cervical seal passes from the vulva as a thick, creamy, white mucus. </a:t>
            </a:r>
          </a:p>
          <a:p>
            <a:pPr marL="609600" indent="-609600" eaLnBrk="1" hangingPunct="1"/>
            <a:r>
              <a:rPr lang="en-US" altLang="en-US" sz="2400" smtClean="0"/>
              <a:t>In the final stages prior to lambing, the ewe becomes anxious and uneasy and continually switches from a reclining to a standing position.</a:t>
            </a:r>
          </a:p>
          <a:p>
            <a:pPr marL="609600" indent="-609600" eaLnBrk="1" hangingPunct="1"/>
            <a:endParaRPr lang="en-US" altLang="en-US" sz="240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Angsana New" pitchFamily="18" charset="-120"/>
                <a:cs typeface="Angsana New" pitchFamily="18" charset="-120"/>
              </a:rPr>
              <a:t>Sheep Parturition</a:t>
            </a:r>
            <a:endParaRPr lang="th-TH" altLang="en-US" smtClean="0">
              <a:ea typeface="Angsana New" pitchFamily="18" charset="-120"/>
              <a:cs typeface="Angsana New" pitchFamily="18" charset="-12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r>
              <a:rPr lang="th-TH" altLang="en-US" sz="2600" smtClean="0">
                <a:cs typeface="Tahoma" panose="020B0604030504040204" pitchFamily="34" charset="0"/>
              </a:rPr>
              <a:t>Licking and sucking</a:t>
            </a:r>
          </a:p>
          <a:p>
            <a:pPr lvl="1" eaLnBrk="1" hangingPunct="1">
              <a:lnSpc>
                <a:spcPct val="80000"/>
              </a:lnSpc>
            </a:pPr>
            <a:r>
              <a:rPr lang="th-TH" altLang="en-US" sz="2600" smtClean="0">
                <a:cs typeface="Tahoma" panose="020B0604030504040204" pitchFamily="34" charset="0"/>
              </a:rPr>
              <a:t> Acceptance of the lamb</a:t>
            </a:r>
          </a:p>
          <a:p>
            <a:pPr lvl="1" eaLnBrk="1" hangingPunct="1">
              <a:lnSpc>
                <a:spcPct val="80000"/>
              </a:lnSpc>
            </a:pPr>
            <a:r>
              <a:rPr lang="th-TH" altLang="en-US" sz="2600" smtClean="0">
                <a:cs typeface="Tahoma" panose="020B0604030504040204" pitchFamily="34" charset="0"/>
              </a:rPr>
              <a:t> Mutual recognition by the ewe and lamb</a:t>
            </a:r>
          </a:p>
          <a:p>
            <a:pPr lvl="2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h-TH" altLang="en-US" sz="2600" smtClean="0">
                <a:cs typeface="Tahoma" panose="020B0604030504040204" pitchFamily="34" charset="0"/>
              </a:rPr>
              <a:t>recognition of the lamb by the ewe : depend on at least 3 senses : olfactory, auditory, and vision</a:t>
            </a:r>
          </a:p>
          <a:p>
            <a:pPr eaLnBrk="1" hangingPunct="1"/>
            <a:endParaRPr lang="th-TH" altLang="en-US" smtClean="0"/>
          </a:p>
        </p:txBody>
      </p:sp>
      <p:pic>
        <p:nvPicPr>
          <p:cNvPr id="32772" name="Picture 4" descr="67607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495800"/>
            <a:ext cx="2824163" cy="188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Angsana New" pitchFamily="18" charset="-120"/>
                <a:cs typeface="Angsana New" pitchFamily="18" charset="-120"/>
              </a:rPr>
              <a:t>Goat Parturition</a:t>
            </a:r>
            <a:endParaRPr lang="th-TH" altLang="en-US" smtClean="0">
              <a:ea typeface="Angsana New" pitchFamily="18" charset="-120"/>
              <a:cs typeface="Angsana New" pitchFamily="18" charset="-12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r>
              <a:rPr lang="th-TH" altLang="en-US" sz="2600" smtClean="0">
                <a:cs typeface="Tahoma" panose="020B0604030504040204" pitchFamily="34" charset="0"/>
              </a:rPr>
              <a:t>When parturition approach, multiparous doe, leave the herd -- seek a sheltered place, and defend this area : lick the kid, vocalize frequently</a:t>
            </a:r>
          </a:p>
          <a:p>
            <a:pPr lvl="1" eaLnBrk="1" hangingPunct="1">
              <a:lnSpc>
                <a:spcPct val="80000"/>
              </a:lnSpc>
            </a:pPr>
            <a:r>
              <a:rPr lang="th-TH" altLang="en-US" sz="2600" smtClean="0">
                <a:cs typeface="Tahoma" panose="020B0604030504040204" pitchFamily="34" charset="0"/>
              </a:rPr>
              <a:t>Intensive maternal behavior -- short-lived</a:t>
            </a:r>
          </a:p>
          <a:p>
            <a:pPr lvl="1" eaLnBrk="1" hangingPunct="1">
              <a:lnSpc>
                <a:spcPct val="80000"/>
              </a:lnSpc>
            </a:pPr>
            <a:r>
              <a:rPr lang="th-TH" altLang="en-US" sz="2600" smtClean="0">
                <a:cs typeface="Tahoma" panose="020B0604030504040204" pitchFamily="34" charset="0"/>
              </a:rPr>
              <a:t>the kid -- left the does to hide and the does will rejoin the herd or stay</a:t>
            </a:r>
          </a:p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Parturition Names in Species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Cattle: 	      </a:t>
            </a:r>
            <a:r>
              <a:rPr lang="en-US" altLang="en-US" sz="3600" b="1" smtClean="0"/>
              <a:t>Calving</a:t>
            </a:r>
            <a:r>
              <a:rPr lang="en-US" altLang="en-US" sz="3600" smtClean="0"/>
              <a:t>	</a:t>
            </a:r>
          </a:p>
          <a:p>
            <a:pPr eaLnBrk="1" hangingPunct="1"/>
            <a:r>
              <a:rPr lang="en-US" altLang="en-US" sz="3600" smtClean="0"/>
              <a:t>Sheep:	      </a:t>
            </a:r>
            <a:r>
              <a:rPr lang="en-US" altLang="en-US" sz="3600" b="1" smtClean="0"/>
              <a:t>Lambing</a:t>
            </a:r>
            <a:r>
              <a:rPr lang="en-US" altLang="en-US" sz="3600" smtClean="0"/>
              <a:t>		</a:t>
            </a:r>
          </a:p>
          <a:p>
            <a:pPr eaLnBrk="1" hangingPunct="1"/>
            <a:r>
              <a:rPr lang="en-US" altLang="en-US" sz="3800" smtClean="0"/>
              <a:t>Goats</a:t>
            </a:r>
            <a:r>
              <a:rPr lang="en-US" altLang="en-US" sz="3400" b="1" smtClean="0"/>
              <a:t>:       Kidding</a:t>
            </a:r>
            <a:r>
              <a:rPr lang="en-US" altLang="en-US" sz="3800" smtClean="0"/>
              <a:t> </a:t>
            </a:r>
            <a:r>
              <a:rPr lang="en-US" altLang="en-US" sz="3200" smtClean="0"/>
              <a:t>	</a:t>
            </a:r>
            <a:r>
              <a:rPr lang="en-US" altLang="en-US" sz="3600" smtClean="0"/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	</a:t>
            </a:r>
          </a:p>
        </p:txBody>
      </p:sp>
      <p:pic>
        <p:nvPicPr>
          <p:cNvPr id="7172" name="Picture 4" descr="Feet%20Appear%20close%20u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905000"/>
            <a:ext cx="35052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0" smtClean="0"/>
              <a:t>Induction of Parturition</a:t>
            </a:r>
            <a:endParaRPr lang="th-TH" altLang="en-US" b="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Indications</a:t>
            </a:r>
            <a:r>
              <a:rPr lang="th-TH" altLang="en-US" b="1" smtClean="0"/>
              <a:t> </a:t>
            </a:r>
            <a:r>
              <a:rPr lang="en-US" altLang="en-US" b="1" smtClean="0"/>
              <a:t>and contraindications</a:t>
            </a:r>
          </a:p>
          <a:p>
            <a:pPr eaLnBrk="1" hangingPunct="1"/>
            <a:r>
              <a:rPr lang="en-US" altLang="en-US" b="1" smtClean="0"/>
              <a:t>Criteria</a:t>
            </a:r>
            <a:r>
              <a:rPr lang="th-TH" altLang="en-US" b="1" smtClean="0"/>
              <a:t> </a:t>
            </a:r>
            <a:endParaRPr lang="en-US" altLang="en-US" b="1" smtClean="0"/>
          </a:p>
          <a:p>
            <a:pPr eaLnBrk="1" hangingPunct="1"/>
            <a:r>
              <a:rPr lang="en-US" altLang="en-US" b="1" smtClean="0"/>
              <a:t>Methods</a:t>
            </a:r>
            <a:r>
              <a:rPr lang="th-TH" altLang="en-US" b="1" smtClean="0"/>
              <a:t> </a:t>
            </a:r>
            <a:endParaRPr lang="en-US" altLang="en-US" b="1" smtClean="0"/>
          </a:p>
          <a:p>
            <a:pPr eaLnBrk="1" hangingPunct="1"/>
            <a:r>
              <a:rPr lang="en-US" altLang="en-US" b="1" smtClean="0"/>
              <a:t>Complications</a:t>
            </a:r>
            <a:r>
              <a:rPr lang="th-TH" altLang="en-US" b="1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b="0" smtClean="0"/>
              <a:t>Induction of Parturition in Cows</a:t>
            </a:r>
            <a:r>
              <a:rPr lang="th-TH" altLang="en-US" sz="2800" b="0" smtClean="0"/>
              <a:t>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849313" y="2514600"/>
            <a:ext cx="8066087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 b="1" smtClean="0"/>
              <a:t>Indications</a:t>
            </a:r>
            <a:endParaRPr lang="th-TH" altLang="en-US" sz="2400" b="1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400" b="1" smtClean="0"/>
              <a:t>To prevent dystocias due to feto</a:t>
            </a:r>
            <a:r>
              <a:rPr lang="th-TH" altLang="en-US" sz="2400" b="1" smtClean="0"/>
              <a:t>-</a:t>
            </a:r>
            <a:r>
              <a:rPr lang="en-US" altLang="en-US" sz="2400" b="1" smtClean="0"/>
              <a:t>pelvic disproportion</a:t>
            </a:r>
            <a:r>
              <a:rPr lang="th-TH" altLang="en-US" sz="2400" b="1" smtClean="0"/>
              <a:t>. </a:t>
            </a:r>
            <a:endParaRPr lang="en-US" altLang="en-US" sz="2400" b="1" smtClean="0"/>
          </a:p>
          <a:p>
            <a:pPr eaLnBrk="1" hangingPunct="1">
              <a:lnSpc>
                <a:spcPct val="80000"/>
              </a:lnSpc>
            </a:pPr>
            <a:r>
              <a:rPr lang="th-TH" altLang="en-US" sz="2400" b="1" smtClean="0"/>
              <a:t>When programming calving and pasture availability.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b="1" smtClean="0"/>
              <a:t>In the management of medical problems, such as hydrops allantois</a:t>
            </a:r>
            <a:r>
              <a:rPr lang="th-TH" altLang="en-US" sz="2400" b="1" smtClean="0"/>
              <a:t>. </a:t>
            </a:r>
            <a:endParaRPr lang="en-US" altLang="en-US" sz="2400" b="1" smtClean="0"/>
          </a:p>
          <a:p>
            <a:pPr eaLnBrk="1" hangingPunct="1">
              <a:lnSpc>
                <a:spcPct val="80000"/>
              </a:lnSpc>
            </a:pPr>
            <a:r>
              <a:rPr lang="th-TH" altLang="en-US" sz="2400" b="1" smtClean="0"/>
              <a:t>Abortion of small heifers under feedlot conditions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b="1" smtClean="0"/>
              <a:t>When damaged to an engorged pendulous udder is likely</a:t>
            </a:r>
            <a:r>
              <a:rPr lang="th-TH" altLang="en-US" sz="2400" b="1" smtClean="0"/>
              <a:t>. </a:t>
            </a:r>
            <a:endParaRPr lang="en-US" altLang="en-US" sz="2400" b="1" smtClean="0"/>
          </a:p>
          <a:p>
            <a:pPr eaLnBrk="1" hangingPunct="1">
              <a:lnSpc>
                <a:spcPct val="80000"/>
              </a:lnSpc>
            </a:pPr>
            <a:endParaRPr lang="th-TH" altLang="en-US" sz="2400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b="0" smtClean="0"/>
              <a:t>Induction of Parturition in Cows</a:t>
            </a:r>
            <a:r>
              <a:rPr lang="th-TH" altLang="en-US" sz="2800" b="0" smtClean="0"/>
              <a:t>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2514600"/>
            <a:ext cx="8893175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600" b="1" smtClean="0"/>
              <a:t>Contraindications</a:t>
            </a:r>
            <a:endParaRPr lang="th-TH" altLang="en-US" sz="2600" b="1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600" b="1" smtClean="0"/>
              <a:t>Should not be used in animals that are more than 2-3 weeks away from calving, as such, the breeding date should be known</a:t>
            </a:r>
            <a:r>
              <a:rPr lang="th-TH" altLang="en-US" sz="2600" b="1" smtClean="0"/>
              <a:t>. </a:t>
            </a:r>
            <a:endParaRPr lang="en-US" altLang="en-US" sz="2600" b="1" smtClean="0"/>
          </a:p>
          <a:p>
            <a:pPr eaLnBrk="1" hangingPunct="1">
              <a:lnSpc>
                <a:spcPct val="90000"/>
              </a:lnSpc>
            </a:pPr>
            <a:r>
              <a:rPr lang="th-TH" altLang="en-US" sz="2600" b="1" smtClean="0"/>
              <a:t>Corticosteroid</a:t>
            </a:r>
            <a:r>
              <a:rPr lang="en-US" altLang="en-US" sz="2600" b="1" smtClean="0"/>
              <a:t>s</a:t>
            </a:r>
            <a:r>
              <a:rPr lang="th-TH" altLang="en-US" sz="2600" b="1" smtClean="0"/>
              <a:t> should not be used to induce parturition when there is a dead fetus in utero, e.g. fetal mummification.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b="1" smtClean="0"/>
              <a:t>Corticosteroids should not be used in animals with known or latent infections because of their immunosuppressive properties</a:t>
            </a:r>
            <a:r>
              <a:rPr lang="th-TH" altLang="en-US" sz="2600" b="1" smtClean="0"/>
              <a:t>. </a:t>
            </a:r>
            <a:endParaRPr lang="en-US" altLang="en-US" sz="2600" b="1" smtClean="0"/>
          </a:p>
          <a:p>
            <a:pPr eaLnBrk="1" hangingPunct="1">
              <a:lnSpc>
                <a:spcPct val="90000"/>
              </a:lnSpc>
            </a:pPr>
            <a:endParaRPr lang="th-TH" altLang="en-US" sz="2600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b="0" smtClean="0"/>
              <a:t>Induction of Parturition in Cows</a:t>
            </a:r>
            <a:r>
              <a:rPr lang="th-TH" altLang="en-US" sz="2800" b="0" smtClean="0"/>
              <a:t>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895600"/>
            <a:ext cx="7693025" cy="37242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600" b="1" smtClean="0"/>
              <a:t>Side effects</a:t>
            </a:r>
            <a:endParaRPr lang="th-TH" altLang="en-US" sz="2600" b="1" smtClean="0"/>
          </a:p>
          <a:p>
            <a:pPr eaLnBrk="1" hangingPunct="1"/>
            <a:r>
              <a:rPr lang="en-US" altLang="en-US" sz="2600" b="1" smtClean="0"/>
              <a:t>The most common problem associated with the induction of parturition in cows is retention of the fetal membranes</a:t>
            </a:r>
            <a:endParaRPr lang="th-TH" altLang="en-US" sz="2600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b="0" smtClean="0"/>
              <a:t>Induction of Parturition in Cows</a:t>
            </a:r>
            <a:r>
              <a:rPr lang="th-TH" altLang="en-US" sz="2800" b="0" smtClean="0"/>
              <a:t> 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781050" y="2286000"/>
            <a:ext cx="821055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600" b="1" smtClean="0">
                <a:cs typeface="Cordia New" pitchFamily="34" charset="-34"/>
              </a:rPr>
              <a:t>Short</a:t>
            </a:r>
            <a:r>
              <a:rPr lang="th-TH" altLang="en-US" sz="2600" b="1" smtClean="0">
                <a:cs typeface="Cordia New" pitchFamily="34" charset="-34"/>
              </a:rPr>
              <a:t>-</a:t>
            </a:r>
            <a:r>
              <a:rPr lang="en-US" altLang="en-US" sz="2600" b="1" smtClean="0">
                <a:cs typeface="Cordia New" pitchFamily="34" charset="-34"/>
              </a:rPr>
              <a:t>acting Corticosteroids</a:t>
            </a:r>
            <a:endParaRPr lang="th-TH" altLang="en-US" sz="2600" b="1" smtClean="0">
              <a:cs typeface="Cordia New" pitchFamily="34" charset="-34"/>
            </a:endParaRPr>
          </a:p>
          <a:p>
            <a:pPr eaLnBrk="1" hangingPunct="1"/>
            <a:r>
              <a:rPr lang="en-US" altLang="en-US" sz="2600" b="1" smtClean="0">
                <a:cs typeface="Cordia New" pitchFamily="34" charset="-34"/>
              </a:rPr>
              <a:t>Dexamethasone </a:t>
            </a:r>
            <a:r>
              <a:rPr lang="th-TH" altLang="en-US" sz="2600" b="1" smtClean="0">
                <a:cs typeface="Cordia New" pitchFamily="34" charset="-34"/>
              </a:rPr>
              <a:t>(</a:t>
            </a:r>
            <a:r>
              <a:rPr lang="en-US" altLang="en-US" sz="2600" b="1" smtClean="0">
                <a:cs typeface="Cordia New" pitchFamily="34" charset="-34"/>
              </a:rPr>
              <a:t>20 </a:t>
            </a:r>
            <a:r>
              <a:rPr lang="th-TH" altLang="en-US" sz="2600" b="1" smtClean="0">
                <a:cs typeface="Cordia New" pitchFamily="34" charset="-34"/>
              </a:rPr>
              <a:t>mg) </a:t>
            </a:r>
            <a:r>
              <a:rPr lang="en-US" altLang="en-US" sz="2600" b="1" smtClean="0">
                <a:cs typeface="Cordia New" pitchFamily="34" charset="-34"/>
              </a:rPr>
              <a:t>or flumethasone </a:t>
            </a:r>
            <a:r>
              <a:rPr lang="th-TH" altLang="en-US" sz="2600" b="1" smtClean="0">
                <a:cs typeface="Cordia New" pitchFamily="34" charset="-34"/>
              </a:rPr>
              <a:t>(</a:t>
            </a:r>
            <a:r>
              <a:rPr lang="en-US" altLang="en-US" sz="2600" b="1" smtClean="0">
                <a:cs typeface="Cordia New" pitchFamily="34" charset="-34"/>
              </a:rPr>
              <a:t>10 </a:t>
            </a:r>
            <a:r>
              <a:rPr lang="th-TH" altLang="en-US" sz="2600" b="1" smtClean="0">
                <a:cs typeface="Cordia New" pitchFamily="34" charset="-34"/>
              </a:rPr>
              <a:t>mg)</a:t>
            </a:r>
            <a:r>
              <a:rPr lang="en-US" altLang="en-US" sz="2600" b="1" smtClean="0">
                <a:cs typeface="Cordia New" pitchFamily="34" charset="-34"/>
              </a:rPr>
              <a:t> IM </a:t>
            </a:r>
          </a:p>
          <a:p>
            <a:pPr eaLnBrk="1" hangingPunct="1"/>
            <a:r>
              <a:rPr lang="en-US" altLang="en-US" sz="2600" b="1" smtClean="0">
                <a:cs typeface="Cordia New" pitchFamily="34" charset="-34"/>
              </a:rPr>
              <a:t>is about 80%</a:t>
            </a:r>
            <a:r>
              <a:rPr lang="th-TH" altLang="en-US" sz="2600" b="1" smtClean="0">
                <a:cs typeface="Cordia New" pitchFamily="34" charset="-34"/>
              </a:rPr>
              <a:t> - </a:t>
            </a:r>
            <a:r>
              <a:rPr lang="en-US" altLang="en-US" sz="2600" b="1" smtClean="0">
                <a:cs typeface="Cordia New" pitchFamily="34" charset="-34"/>
              </a:rPr>
              <a:t>90% effective when administered to cows within 2 weeks of full term</a:t>
            </a:r>
            <a:r>
              <a:rPr lang="th-TH" altLang="en-US" sz="2600" b="1" smtClean="0">
                <a:cs typeface="Cordia New" pitchFamily="34" charset="-34"/>
              </a:rPr>
              <a:t>. </a:t>
            </a:r>
            <a:endParaRPr lang="en-US" altLang="en-US" sz="2600" b="1" smtClean="0">
              <a:cs typeface="Cordia New" pitchFamily="34" charset="-34"/>
            </a:endParaRPr>
          </a:p>
          <a:p>
            <a:pPr eaLnBrk="1" hangingPunct="1"/>
            <a:r>
              <a:rPr lang="en-US" altLang="en-US" sz="2600" b="1" smtClean="0">
                <a:cs typeface="Cordia New" pitchFamily="34" charset="-34"/>
              </a:rPr>
              <a:t>The interval from injection to parturition is about 48 hours </a:t>
            </a:r>
            <a:r>
              <a:rPr lang="th-TH" altLang="en-US" sz="2600" b="1" smtClean="0">
                <a:cs typeface="Cordia New" pitchFamily="34" charset="-34"/>
              </a:rPr>
              <a:t>( </a:t>
            </a:r>
            <a:r>
              <a:rPr lang="en-US" altLang="en-US" sz="2600" b="1" smtClean="0">
                <a:cs typeface="Cordia New" pitchFamily="34" charset="-34"/>
              </a:rPr>
              <a:t>24-72 </a:t>
            </a:r>
            <a:r>
              <a:rPr lang="th-TH" altLang="en-US" sz="2600" b="1" smtClean="0">
                <a:cs typeface="Cordia New" pitchFamily="34" charset="-34"/>
              </a:rPr>
              <a:t>hours).</a:t>
            </a:r>
            <a:r>
              <a:rPr lang="en-US" altLang="en-US" sz="2600" b="1" smtClean="0">
                <a:cs typeface="Cordia New" pitchFamily="34" charset="-34"/>
              </a:rPr>
              <a:t> </a:t>
            </a:r>
          </a:p>
          <a:p>
            <a:pPr eaLnBrk="1" hangingPunct="1"/>
            <a:r>
              <a:rPr lang="en-US" altLang="en-US" sz="2600" b="1" smtClean="0">
                <a:cs typeface="Cordia New" pitchFamily="34" charset="-34"/>
              </a:rPr>
              <a:t>The incidence of retention of the fetal membranes is estimated to be about 75%.</a:t>
            </a:r>
            <a:endParaRPr lang="th-TH" altLang="en-US" sz="2600" b="1" smtClean="0">
              <a:cs typeface="Cordia New" pitchFamily="34" charset="-3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b="0" smtClean="0"/>
              <a:t>Induction of Parturition in Cows</a:t>
            </a:r>
            <a:r>
              <a:rPr lang="th-TH" altLang="en-US" sz="2800" b="0" smtClean="0"/>
              <a:t> 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438400"/>
            <a:ext cx="8748713" cy="31686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 smtClean="0">
                <a:cs typeface="Cordia New" pitchFamily="34" charset="-34"/>
              </a:rPr>
              <a:t>Long</a:t>
            </a:r>
            <a:r>
              <a:rPr lang="th-TH" altLang="en-US" b="1" smtClean="0">
                <a:cs typeface="Cordia New" pitchFamily="34" charset="-34"/>
              </a:rPr>
              <a:t>-</a:t>
            </a:r>
            <a:r>
              <a:rPr lang="en-US" altLang="en-US" b="1" smtClean="0">
                <a:cs typeface="Cordia New" pitchFamily="34" charset="-34"/>
              </a:rPr>
              <a:t>acting Corticosteroids</a:t>
            </a:r>
            <a:endParaRPr lang="th-TH" altLang="en-US" b="1" smtClean="0">
              <a:cs typeface="Cordia New" pitchFamily="34" charset="-34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600" b="1" smtClean="0">
                <a:cs typeface="Cordia New" pitchFamily="34" charset="-34"/>
              </a:rPr>
              <a:t>Dexamethasone trimethylacetate </a:t>
            </a:r>
            <a:r>
              <a:rPr lang="th-TH" altLang="en-US" sz="2600" b="1" smtClean="0">
                <a:cs typeface="Cordia New" pitchFamily="34" charset="-34"/>
              </a:rPr>
              <a:t>(</a:t>
            </a:r>
            <a:r>
              <a:rPr lang="en-US" altLang="en-US" sz="2600" b="1" smtClean="0">
                <a:cs typeface="Cordia New" pitchFamily="34" charset="-34"/>
              </a:rPr>
              <a:t>20</a:t>
            </a:r>
            <a:r>
              <a:rPr lang="th-TH" altLang="en-US" sz="2600" b="1" smtClean="0">
                <a:cs typeface="Cordia New" pitchFamily="34" charset="-34"/>
              </a:rPr>
              <a:t> mg)</a:t>
            </a:r>
            <a:r>
              <a:rPr lang="en-US" altLang="en-US" sz="2600" b="1" smtClean="0">
                <a:cs typeface="Cordia New" pitchFamily="34" charset="-34"/>
              </a:rPr>
              <a:t> or Betamethasone suspension 20</a:t>
            </a:r>
            <a:r>
              <a:rPr lang="th-TH" altLang="en-US" sz="2600" b="1" smtClean="0">
                <a:cs typeface="Cordia New" pitchFamily="34" charset="-34"/>
              </a:rPr>
              <a:t> mg)</a:t>
            </a:r>
            <a:r>
              <a:rPr lang="en-US" altLang="en-US" sz="2600" b="1" smtClean="0">
                <a:cs typeface="Cordia New" pitchFamily="34" charset="-34"/>
              </a:rPr>
              <a:t> I</a:t>
            </a:r>
            <a:r>
              <a:rPr lang="th-TH" altLang="en-US" sz="2600" b="1" smtClean="0">
                <a:cs typeface="Cordia New" pitchFamily="34" charset="-34"/>
              </a:rPr>
              <a:t>.</a:t>
            </a:r>
            <a:r>
              <a:rPr lang="en-US" altLang="en-US" sz="2600" b="1" smtClean="0">
                <a:cs typeface="Cordia New" pitchFamily="34" charset="-34"/>
              </a:rPr>
              <a:t>M</a:t>
            </a:r>
            <a:r>
              <a:rPr lang="th-TH" altLang="en-US" sz="2600" b="1" smtClean="0">
                <a:cs typeface="Cordia New" pitchFamily="34" charset="-34"/>
              </a:rPr>
              <a:t>. </a:t>
            </a:r>
            <a:endParaRPr lang="en-US" altLang="en-US" sz="2600" b="1" smtClean="0">
              <a:cs typeface="Cordia New" pitchFamily="34" charset="-34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2600" b="1" smtClean="0">
              <a:cs typeface="Cordia New" pitchFamily="34" charset="-34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600" b="1" smtClean="0">
                <a:cs typeface="Cordia New" pitchFamily="34" charset="-34"/>
              </a:rPr>
              <a:t>30 days before term</a:t>
            </a:r>
          </a:p>
          <a:p>
            <a:pPr eaLnBrk="1" hangingPunct="1">
              <a:lnSpc>
                <a:spcPct val="80000"/>
              </a:lnSpc>
            </a:pPr>
            <a:endParaRPr lang="en-US" altLang="en-US" sz="2600" b="1" smtClean="0">
              <a:cs typeface="Cordia New" pitchFamily="34" charset="-34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600" b="1" smtClean="0">
                <a:cs typeface="Cordia New" pitchFamily="34" charset="-34"/>
              </a:rPr>
              <a:t>Parturition occurs about 15+8 days after injection and is associated with a lower incidence </a:t>
            </a:r>
            <a:r>
              <a:rPr lang="th-TH" altLang="en-US" sz="2600" b="1" smtClean="0">
                <a:cs typeface="Cordia New" pitchFamily="34" charset="-34"/>
              </a:rPr>
              <a:t>(</a:t>
            </a:r>
            <a:r>
              <a:rPr lang="en-US" altLang="en-US" sz="2600" b="1" smtClean="0">
                <a:cs typeface="Cordia New" pitchFamily="34" charset="-34"/>
              </a:rPr>
              <a:t>9</a:t>
            </a:r>
            <a:r>
              <a:rPr lang="th-TH" altLang="en-US" sz="2600" b="1" smtClean="0">
                <a:cs typeface="Cordia New" pitchFamily="34" charset="-34"/>
              </a:rPr>
              <a:t> to </a:t>
            </a:r>
            <a:r>
              <a:rPr lang="en-US" altLang="en-US" sz="2600" b="1" smtClean="0">
                <a:cs typeface="Cordia New" pitchFamily="34" charset="-34"/>
              </a:rPr>
              <a:t>22</a:t>
            </a:r>
            <a:r>
              <a:rPr lang="th-TH" altLang="en-US" sz="2600" b="1" smtClean="0">
                <a:cs typeface="Cordia New" pitchFamily="34" charset="-34"/>
              </a:rPr>
              <a:t>%)</a:t>
            </a:r>
            <a:r>
              <a:rPr lang="en-US" altLang="en-US" sz="2600" b="1" smtClean="0">
                <a:cs typeface="Cordia New" pitchFamily="34" charset="-34"/>
              </a:rPr>
              <a:t> of retained fetal membranes . </a:t>
            </a:r>
            <a:endParaRPr lang="th-TH" altLang="en-US" sz="2600" b="1" smtClean="0">
              <a:cs typeface="Cordia New" pitchFamily="34" charset="-3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b="0" smtClean="0"/>
              <a:t>Induction of Parturition in Cows</a:t>
            </a:r>
            <a:r>
              <a:rPr lang="th-TH" altLang="en-US" sz="2800" b="0" smtClean="0"/>
              <a:t> 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0" y="2438400"/>
            <a:ext cx="9144000" cy="31686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 smtClean="0">
                <a:cs typeface="Cordia New" pitchFamily="34" charset="-34"/>
              </a:rPr>
              <a:t>Long</a:t>
            </a:r>
            <a:r>
              <a:rPr lang="th-TH" altLang="en-US" b="1" smtClean="0">
                <a:cs typeface="Cordia New" pitchFamily="34" charset="-34"/>
              </a:rPr>
              <a:t>-</a:t>
            </a:r>
            <a:r>
              <a:rPr lang="en-US" altLang="en-US" b="1" smtClean="0">
                <a:cs typeface="Cordia New" pitchFamily="34" charset="-34"/>
              </a:rPr>
              <a:t>acting Corticosteroids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600" b="1" smtClean="0">
                <a:cs typeface="Cordia New" pitchFamily="34" charset="-34"/>
              </a:rPr>
              <a:t>high incidence of calf mortality </a:t>
            </a:r>
            <a:r>
              <a:rPr lang="th-TH" altLang="en-US" sz="2600" b="1" smtClean="0">
                <a:cs typeface="Cordia New" pitchFamily="34" charset="-34"/>
              </a:rPr>
              <a:t>(</a:t>
            </a:r>
            <a:r>
              <a:rPr lang="en-US" altLang="en-US" sz="2600" b="1" smtClean="0">
                <a:cs typeface="Cordia New" pitchFamily="34" charset="-34"/>
              </a:rPr>
              <a:t>17</a:t>
            </a:r>
            <a:r>
              <a:rPr lang="th-TH" altLang="en-US" sz="2600" b="1" smtClean="0">
                <a:cs typeface="Cordia New" pitchFamily="34" charset="-34"/>
              </a:rPr>
              <a:t> to </a:t>
            </a:r>
            <a:r>
              <a:rPr lang="en-US" altLang="en-US" sz="2600" b="1" smtClean="0">
                <a:cs typeface="Cordia New" pitchFamily="34" charset="-34"/>
              </a:rPr>
              <a:t>45</a:t>
            </a:r>
            <a:r>
              <a:rPr lang="th-TH" altLang="en-US" sz="2600" b="1" smtClean="0">
                <a:cs typeface="Cordia New" pitchFamily="34" charset="-34"/>
              </a:rPr>
              <a:t>%) </a:t>
            </a:r>
            <a:r>
              <a:rPr lang="en-US" altLang="en-US" sz="2600" b="1" smtClean="0">
                <a:cs typeface="Cordia New" pitchFamily="34" charset="-34"/>
              </a:rPr>
              <a:t>that is thought to be associated with premature placental separation and</a:t>
            </a:r>
            <a:r>
              <a:rPr lang="th-TH" altLang="en-US" sz="2600" b="1" smtClean="0">
                <a:cs typeface="Cordia New" pitchFamily="34" charset="-34"/>
              </a:rPr>
              <a:t>/</a:t>
            </a:r>
            <a:r>
              <a:rPr lang="en-US" altLang="en-US" sz="2600" b="1" smtClean="0">
                <a:cs typeface="Cordia New" pitchFamily="34" charset="-34"/>
              </a:rPr>
              <a:t>or uterine inertia, and the colostrums immunoglobulin concentration is reduced</a:t>
            </a:r>
            <a:r>
              <a:rPr lang="th-TH" altLang="en-US" sz="2600" b="1" smtClean="0">
                <a:cs typeface="Cordia New" pitchFamily="34" charset="-34"/>
              </a:rPr>
              <a:t>. </a:t>
            </a:r>
          </a:p>
          <a:p>
            <a:pPr eaLnBrk="1" hangingPunct="1">
              <a:lnSpc>
                <a:spcPct val="80000"/>
              </a:lnSpc>
            </a:pPr>
            <a:endParaRPr lang="en-US" altLang="en-US" sz="2600" b="1" smtClean="0">
              <a:cs typeface="Cordia New" pitchFamily="34" charset="-34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600" b="1" smtClean="0">
                <a:cs typeface="Cordia New" pitchFamily="34" charset="-34"/>
              </a:rPr>
              <a:t>Shorter calving patterns can be attained by injecting a short acting corticosteroid or prostaglandin 7 to 12 days after the long</a:t>
            </a:r>
            <a:r>
              <a:rPr lang="th-TH" altLang="en-US" sz="2600" b="1" smtClean="0">
                <a:cs typeface="Cordia New" pitchFamily="34" charset="-34"/>
              </a:rPr>
              <a:t>-</a:t>
            </a:r>
            <a:r>
              <a:rPr lang="en-US" altLang="en-US" sz="2600" b="1" smtClean="0">
                <a:cs typeface="Cordia New" pitchFamily="34" charset="-34"/>
              </a:rPr>
              <a:t>acting injection</a:t>
            </a:r>
            <a:r>
              <a:rPr lang="th-TH" altLang="en-US" sz="2600" b="1" smtClean="0">
                <a:cs typeface="Cordia New" pitchFamily="34" charset="-34"/>
              </a:rPr>
              <a:t>. </a:t>
            </a:r>
            <a:r>
              <a:rPr lang="en-US" altLang="en-US" sz="2600" b="1" smtClean="0">
                <a:cs typeface="Cordia New" pitchFamily="34" charset="-34"/>
              </a:rPr>
              <a:t>Most cows tend to calve 2 to 3 days later</a:t>
            </a:r>
            <a:r>
              <a:rPr lang="th-TH" altLang="en-US" sz="2600" b="1" smtClean="0">
                <a:cs typeface="Cordia New" pitchFamily="34" charset="-34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b="0" smtClean="0"/>
              <a:t>Induction of Parturition in Cows</a:t>
            </a:r>
            <a:r>
              <a:rPr lang="th-TH" altLang="en-US" sz="2800" b="0" smtClean="0"/>
              <a:t> 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0" y="2395538"/>
            <a:ext cx="9144000" cy="446246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200" b="1" smtClean="0">
                <a:cs typeface="Cordia New" pitchFamily="34" charset="-34"/>
              </a:rPr>
              <a:t>Prostaglandins</a:t>
            </a:r>
            <a:endParaRPr lang="th-TH" altLang="en-US" sz="2200" b="1" smtClean="0">
              <a:cs typeface="Cordia New" pitchFamily="34" charset="-34"/>
            </a:endParaRPr>
          </a:p>
          <a:p>
            <a:pPr eaLnBrk="1" hangingPunct="1"/>
            <a:r>
              <a:rPr lang="en-US" altLang="en-US" sz="2200" b="1" smtClean="0">
                <a:cs typeface="Cordia New" pitchFamily="34" charset="-34"/>
              </a:rPr>
              <a:t>PGF</a:t>
            </a:r>
            <a:r>
              <a:rPr lang="en-US" altLang="en-US" sz="2200" b="1" baseline="-25000" smtClean="0">
                <a:cs typeface="Cordia New" pitchFamily="34" charset="-34"/>
              </a:rPr>
              <a:t>2</a:t>
            </a:r>
            <a:r>
              <a:rPr lang="en-US" altLang="en-US" sz="2200" b="1" smtClean="0">
                <a:cs typeface="Cordia New" pitchFamily="34" charset="-34"/>
              </a:rPr>
              <a:t> alpha </a:t>
            </a:r>
            <a:r>
              <a:rPr lang="th-TH" altLang="en-US" sz="2200" b="1" smtClean="0">
                <a:cs typeface="Cordia New" pitchFamily="34" charset="-34"/>
              </a:rPr>
              <a:t>(Lutalyse</a:t>
            </a:r>
            <a:r>
              <a:rPr lang="en-US" altLang="en-US" sz="2200" b="1" baseline="30000" smtClean="0">
                <a:cs typeface="Arial" panose="020B0604020202020204" pitchFamily="34" charset="0"/>
              </a:rPr>
              <a:t>®</a:t>
            </a:r>
            <a:r>
              <a:rPr lang="th-TH" altLang="en-US" sz="2200" b="1" smtClean="0">
                <a:cs typeface="Cordia New" pitchFamily="34" charset="-34"/>
              </a:rPr>
              <a:t>) (</a:t>
            </a:r>
            <a:r>
              <a:rPr lang="en-US" altLang="en-US" sz="2200" b="1" smtClean="0">
                <a:cs typeface="Cordia New" pitchFamily="34" charset="-34"/>
              </a:rPr>
              <a:t>25</a:t>
            </a:r>
            <a:r>
              <a:rPr lang="th-TH" altLang="en-US" sz="2200" b="1" smtClean="0">
                <a:cs typeface="Cordia New" pitchFamily="34" charset="-34"/>
              </a:rPr>
              <a:t> mg),</a:t>
            </a:r>
            <a:r>
              <a:rPr lang="en-US" altLang="en-US" sz="2200" b="1" smtClean="0">
                <a:cs typeface="Cordia New" pitchFamily="34" charset="-34"/>
              </a:rPr>
              <a:t> Cloprostenol </a:t>
            </a:r>
            <a:r>
              <a:rPr lang="th-TH" altLang="en-US" sz="2200" b="1" smtClean="0">
                <a:cs typeface="Cordia New" pitchFamily="34" charset="-34"/>
              </a:rPr>
              <a:t>(Estrumate </a:t>
            </a:r>
            <a:r>
              <a:rPr lang="en-US" altLang="en-US" sz="2200" b="1" baseline="30000" smtClean="0">
                <a:cs typeface="Arial" panose="020B0604020202020204" pitchFamily="34" charset="0"/>
              </a:rPr>
              <a:t>®</a:t>
            </a:r>
            <a:r>
              <a:rPr lang="th-TH" altLang="en-US" sz="2200" b="1" smtClean="0">
                <a:cs typeface="Cordia New" pitchFamily="34" charset="-34"/>
              </a:rPr>
              <a:t>) (</a:t>
            </a:r>
            <a:r>
              <a:rPr lang="en-US" altLang="en-US" sz="2200" b="1" smtClean="0">
                <a:cs typeface="Cordia New" pitchFamily="34" charset="-34"/>
              </a:rPr>
              <a:t>500</a:t>
            </a:r>
            <a:r>
              <a:rPr lang="th-TH" altLang="en-US" sz="2200" b="1" smtClean="0">
                <a:cs typeface="Cordia New" pitchFamily="34" charset="-34"/>
              </a:rPr>
              <a:t> ug)</a:t>
            </a:r>
            <a:r>
              <a:rPr lang="en-US" altLang="en-US" sz="2200" b="1" smtClean="0">
                <a:cs typeface="Cordia New" pitchFamily="34" charset="-34"/>
              </a:rPr>
              <a:t> and other synthetic analogs I</a:t>
            </a:r>
            <a:r>
              <a:rPr lang="th-TH" altLang="en-US" sz="2200" b="1" smtClean="0">
                <a:cs typeface="Cordia New" pitchFamily="34" charset="-34"/>
              </a:rPr>
              <a:t>.</a:t>
            </a:r>
            <a:r>
              <a:rPr lang="en-US" altLang="en-US" sz="2200" b="1" smtClean="0">
                <a:cs typeface="Cordia New" pitchFamily="34" charset="-34"/>
              </a:rPr>
              <a:t>M</a:t>
            </a:r>
            <a:r>
              <a:rPr lang="th-TH" altLang="en-US" sz="2200" b="1" smtClean="0">
                <a:cs typeface="Cordia New" pitchFamily="34" charset="-34"/>
              </a:rPr>
              <a:t>. </a:t>
            </a:r>
            <a:r>
              <a:rPr lang="en-US" altLang="en-US" sz="2200" b="1" smtClean="0">
                <a:cs typeface="Cordia New" pitchFamily="34" charset="-34"/>
              </a:rPr>
              <a:t>injection</a:t>
            </a:r>
            <a:r>
              <a:rPr lang="th-TH" altLang="en-US" sz="2200" b="1" smtClean="0">
                <a:cs typeface="Cordia New" pitchFamily="34" charset="-34"/>
              </a:rPr>
              <a:t>. </a:t>
            </a:r>
            <a:endParaRPr lang="en-US" altLang="en-US" sz="2200" b="1" smtClean="0">
              <a:cs typeface="Cordia New" pitchFamily="34" charset="-34"/>
            </a:endParaRPr>
          </a:p>
          <a:p>
            <a:pPr eaLnBrk="1" hangingPunct="1"/>
            <a:r>
              <a:rPr lang="en-US" altLang="en-US" sz="2200" b="1" smtClean="0">
                <a:cs typeface="Cordia New" pitchFamily="34" charset="-34"/>
              </a:rPr>
              <a:t>Calving occurs 24 to 72 hours later in 90-100% of cows treated</a:t>
            </a:r>
            <a:r>
              <a:rPr lang="th-TH" altLang="en-US" sz="2200" b="1" smtClean="0">
                <a:cs typeface="Cordia New" pitchFamily="34" charset="-34"/>
              </a:rPr>
              <a:t>.</a:t>
            </a:r>
            <a:endParaRPr lang="en-US" altLang="en-US" sz="2200" b="1" smtClean="0">
              <a:cs typeface="Cordia New" pitchFamily="34" charset="-34"/>
            </a:endParaRPr>
          </a:p>
          <a:p>
            <a:pPr eaLnBrk="1" hangingPunct="1"/>
            <a:r>
              <a:rPr lang="en-US" altLang="en-US" sz="2200" b="1" smtClean="0">
                <a:cs typeface="Cordia New" pitchFamily="34" charset="-34"/>
              </a:rPr>
              <a:t>are effective even when the fetus</a:t>
            </a:r>
            <a:r>
              <a:rPr lang="th-TH" altLang="en-US" sz="2200" b="1" smtClean="0">
                <a:cs typeface="Cordia New" pitchFamily="34" charset="-34"/>
              </a:rPr>
              <a:t>/</a:t>
            </a:r>
            <a:r>
              <a:rPr lang="en-US" altLang="en-US" sz="2200" b="1" smtClean="0">
                <a:cs typeface="Cordia New" pitchFamily="34" charset="-34"/>
              </a:rPr>
              <a:t>placenta is not viable</a:t>
            </a:r>
            <a:r>
              <a:rPr lang="th-TH" altLang="en-US" sz="2200" b="1" smtClean="0">
                <a:cs typeface="Cordia New" pitchFamily="34" charset="-34"/>
              </a:rPr>
              <a:t>. </a:t>
            </a:r>
            <a:r>
              <a:rPr lang="en-US" altLang="en-US" sz="2200" b="1" smtClean="0">
                <a:cs typeface="Cordia New" pitchFamily="34" charset="-34"/>
              </a:rPr>
              <a:t>Calf viability is good if given less than 2 weeks prior to term</a:t>
            </a:r>
            <a:r>
              <a:rPr lang="th-TH" altLang="en-US" sz="2200" b="1" smtClean="0">
                <a:cs typeface="Cordia New" pitchFamily="34" charset="-34"/>
              </a:rPr>
              <a:t>. </a:t>
            </a:r>
            <a:endParaRPr lang="en-US" altLang="en-US" sz="2200" b="1" smtClean="0">
              <a:cs typeface="Cordia New" pitchFamily="34" charset="-34"/>
            </a:endParaRPr>
          </a:p>
          <a:p>
            <a:pPr eaLnBrk="1" hangingPunct="1"/>
            <a:r>
              <a:rPr lang="en-US" altLang="en-US" sz="2200" b="1" smtClean="0">
                <a:cs typeface="Cordia New" pitchFamily="34" charset="-34"/>
              </a:rPr>
              <a:t>The incidence of retained fetal membrane is similar to the short acting corticosteroids</a:t>
            </a:r>
            <a:r>
              <a:rPr lang="th-TH" altLang="en-US" sz="2200" b="1" smtClean="0">
                <a:cs typeface="Cordia New" pitchFamily="34" charset="-34"/>
              </a:rPr>
              <a:t>. </a:t>
            </a:r>
          </a:p>
          <a:p>
            <a:pPr eaLnBrk="1" hangingPunct="1"/>
            <a:r>
              <a:rPr lang="en-US" altLang="en-US" sz="2200" b="1" smtClean="0">
                <a:cs typeface="Cordia New" pitchFamily="34" charset="-34"/>
              </a:rPr>
              <a:t>Higher incidence of dystocia than with the corticosteroids</a:t>
            </a:r>
            <a:r>
              <a:rPr lang="th-TH" altLang="en-US" sz="2200" b="1" smtClean="0">
                <a:cs typeface="Cordia New" pitchFamily="34" charset="-34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b="0" smtClean="0"/>
              <a:t>Induction of Parturition in Cows</a:t>
            </a:r>
            <a:r>
              <a:rPr lang="th-TH" altLang="en-US" sz="2800" b="0" smtClean="0"/>
              <a:t> 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5146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600" b="1" smtClean="0">
                <a:cs typeface="Cordia New" pitchFamily="34" charset="-34"/>
              </a:rPr>
              <a:t>Corticosteroid</a:t>
            </a:r>
            <a:r>
              <a:rPr lang="th-TH" altLang="en-US" sz="2600" b="1" smtClean="0">
                <a:cs typeface="Cordia New" pitchFamily="34" charset="-34"/>
              </a:rPr>
              <a:t>-</a:t>
            </a:r>
            <a:r>
              <a:rPr lang="en-US" altLang="en-US" sz="2600" b="1" smtClean="0">
                <a:cs typeface="Cordia New" pitchFamily="34" charset="-34"/>
              </a:rPr>
              <a:t>Prostaglandin Combination</a:t>
            </a:r>
            <a:endParaRPr lang="th-TH" altLang="en-US" sz="2600" b="1" smtClean="0">
              <a:cs typeface="Cordia New" pitchFamily="34" charset="-34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b="1" smtClean="0">
                <a:cs typeface="Cordia New" pitchFamily="34" charset="-34"/>
              </a:rPr>
              <a:t>With this combination, calving occurs sooner than for either drug alone </a:t>
            </a:r>
            <a:r>
              <a:rPr lang="th-TH" altLang="en-US" sz="2600" b="1" smtClean="0">
                <a:cs typeface="Cordia New" pitchFamily="34" charset="-34"/>
              </a:rPr>
              <a:t>(</a:t>
            </a:r>
            <a:r>
              <a:rPr lang="en-US" altLang="en-US" sz="2600" b="1" smtClean="0">
                <a:cs typeface="Cordia New" pitchFamily="34" charset="-34"/>
              </a:rPr>
              <a:t>34.6+-1.4</a:t>
            </a:r>
            <a:r>
              <a:rPr lang="th-TH" altLang="en-US" sz="2600" b="1" smtClean="0">
                <a:cs typeface="Cordia New" pitchFamily="34" charset="-34"/>
              </a:rPr>
              <a:t> hour</a:t>
            </a:r>
            <a:r>
              <a:rPr lang="en-US" altLang="en-US" sz="2600" b="1" smtClean="0">
                <a:cs typeface="Cordia New" pitchFamily="34" charset="-34"/>
              </a:rPr>
              <a:t>s</a:t>
            </a:r>
            <a:r>
              <a:rPr lang="th-TH" altLang="en-US" sz="2600" b="1" smtClean="0">
                <a:cs typeface="Cordia New" pitchFamily="34" charset="-34"/>
              </a:rPr>
              <a:t>).</a:t>
            </a:r>
            <a:r>
              <a:rPr lang="en-US" altLang="en-US" sz="2600" b="1" smtClean="0">
                <a:cs typeface="Cordia New" pitchFamily="34" charset="-34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b="1" smtClean="0">
                <a:cs typeface="Cordia New" pitchFamily="34" charset="-34"/>
              </a:rPr>
              <a:t>The incidence of retained fetal membranes is equally as high as when each drug is used alone</a:t>
            </a:r>
            <a:r>
              <a:rPr lang="th-TH" altLang="en-US" sz="2600" b="1" smtClean="0">
                <a:cs typeface="Cordia New" pitchFamily="34" charset="-34"/>
              </a:rPr>
              <a:t>. </a:t>
            </a:r>
            <a:endParaRPr lang="en-US" altLang="en-US" sz="2600" b="1" smtClean="0">
              <a:cs typeface="Cordia New" pitchFamily="34" charset="-34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b="1" smtClean="0">
                <a:cs typeface="Cordia New" pitchFamily="34" charset="-34"/>
              </a:rPr>
              <a:t>500 ug cloprostenol I</a:t>
            </a:r>
            <a:r>
              <a:rPr lang="th-TH" altLang="en-US" sz="2600" b="1" smtClean="0">
                <a:cs typeface="Cordia New" pitchFamily="34" charset="-34"/>
              </a:rPr>
              <a:t>.</a:t>
            </a:r>
            <a:r>
              <a:rPr lang="en-US" altLang="en-US" sz="2600" b="1" smtClean="0">
                <a:cs typeface="Cordia New" pitchFamily="34" charset="-34"/>
              </a:rPr>
              <a:t>M</a:t>
            </a:r>
            <a:r>
              <a:rPr lang="th-TH" altLang="en-US" sz="2600" b="1" smtClean="0">
                <a:cs typeface="Cordia New" pitchFamily="34" charset="-34"/>
              </a:rPr>
              <a:t>. </a:t>
            </a:r>
            <a:r>
              <a:rPr lang="en-US" altLang="en-US" sz="2600" b="1" smtClean="0">
                <a:cs typeface="Cordia New" pitchFamily="34" charset="-34"/>
              </a:rPr>
              <a:t>or 25 mg </a:t>
            </a:r>
            <a:r>
              <a:rPr lang="th-TH" altLang="en-US" sz="2600" b="1" smtClean="0">
                <a:cs typeface="Cordia New" pitchFamily="34" charset="-34"/>
              </a:rPr>
              <a:t>PGF2</a:t>
            </a:r>
            <a:r>
              <a:rPr lang="en-US" altLang="en-US" sz="2600" b="1" smtClean="0">
                <a:cs typeface="Cordia New" pitchFamily="34" charset="-34"/>
              </a:rPr>
              <a:t> alpha </a:t>
            </a:r>
            <a:r>
              <a:rPr lang="th-TH" altLang="en-US" sz="2600" b="1" smtClean="0">
                <a:cs typeface="Cordia New" pitchFamily="34" charset="-34"/>
              </a:rPr>
              <a:t>(lutalyse </a:t>
            </a:r>
            <a:r>
              <a:rPr lang="en-US" altLang="en-US" sz="2600" b="1" baseline="30000" smtClean="0">
                <a:cs typeface="Arial" panose="020B0604020202020204" pitchFamily="34" charset="0"/>
              </a:rPr>
              <a:t>®</a:t>
            </a:r>
            <a:r>
              <a:rPr lang="th-TH" altLang="en-US" sz="2600" b="1" smtClean="0">
                <a:cs typeface="Cordia New" pitchFamily="34" charset="-34"/>
              </a:rPr>
              <a:t>) </a:t>
            </a:r>
            <a:r>
              <a:rPr lang="en-US" altLang="en-US" sz="2600" b="1" smtClean="0">
                <a:cs typeface="Cordia New" pitchFamily="34" charset="-34"/>
              </a:rPr>
              <a:t>I</a:t>
            </a:r>
            <a:r>
              <a:rPr lang="th-TH" altLang="en-US" sz="2600" b="1" smtClean="0">
                <a:cs typeface="Cordia New" pitchFamily="34" charset="-34"/>
              </a:rPr>
              <a:t>.</a:t>
            </a:r>
            <a:r>
              <a:rPr lang="en-US" altLang="en-US" sz="2600" b="1" smtClean="0">
                <a:cs typeface="Cordia New" pitchFamily="34" charset="-34"/>
              </a:rPr>
              <a:t>M</a:t>
            </a:r>
            <a:r>
              <a:rPr lang="th-TH" altLang="en-US" sz="2600" b="1" smtClean="0">
                <a:cs typeface="Cordia New" pitchFamily="34" charset="-34"/>
              </a:rPr>
              <a:t>. </a:t>
            </a:r>
            <a:r>
              <a:rPr lang="en-US" altLang="en-US" sz="2600" b="1" smtClean="0">
                <a:cs typeface="Cordia New" pitchFamily="34" charset="-34"/>
              </a:rPr>
              <a:t>and 25 mg</a:t>
            </a:r>
            <a:r>
              <a:rPr lang="th-TH" altLang="en-US" sz="2600" b="1" smtClean="0">
                <a:cs typeface="Cordia New" pitchFamily="34" charset="-34"/>
              </a:rPr>
              <a:t>. </a:t>
            </a:r>
            <a:r>
              <a:rPr lang="en-US" altLang="en-US" sz="2600" b="1" smtClean="0">
                <a:cs typeface="Cordia New" pitchFamily="34" charset="-34"/>
              </a:rPr>
              <a:t>dexamethasone I</a:t>
            </a:r>
            <a:r>
              <a:rPr lang="th-TH" altLang="en-US" sz="2600" b="1" smtClean="0">
                <a:cs typeface="Cordia New" pitchFamily="34" charset="-34"/>
              </a:rPr>
              <a:t>.</a:t>
            </a:r>
            <a:r>
              <a:rPr lang="en-US" altLang="en-US" sz="2600" b="1" smtClean="0">
                <a:cs typeface="Cordia New" pitchFamily="34" charset="-34"/>
              </a:rPr>
              <a:t>M</a:t>
            </a:r>
            <a:r>
              <a:rPr lang="th-TH" altLang="en-US" sz="2600" b="1" smtClean="0">
                <a:cs typeface="Cordia New" pitchFamily="34" charset="-34"/>
              </a:rPr>
              <a:t>. </a:t>
            </a:r>
            <a:endParaRPr lang="en-US" altLang="en-US" sz="2600" b="1" smtClean="0">
              <a:cs typeface="Cordia New" pitchFamily="34" charset="-34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b="1" smtClean="0">
                <a:cs typeface="Cordia New" pitchFamily="34" charset="-34"/>
              </a:rPr>
              <a:t>The advantages may be outweighed by the cost</a:t>
            </a:r>
            <a:r>
              <a:rPr lang="th-TH" altLang="en-US" sz="2600" b="1" smtClean="0">
                <a:cs typeface="Cordia New" pitchFamily="34" charset="-34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h-TH" altLang="en-US" smtClean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h-TH" altLang="en-US" smtClean="0"/>
          </a:p>
        </p:txBody>
      </p:sp>
      <p:pic>
        <p:nvPicPr>
          <p:cNvPr id="532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" y="115888"/>
            <a:ext cx="7056438" cy="6381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/>
              <a:t>Fetal control of parturition</a:t>
            </a:r>
            <a:r>
              <a:rPr lang="th-TH" altLang="en-US" sz="3200" smtClean="0"/>
              <a:t/>
            </a:r>
            <a:br>
              <a:rPr lang="th-TH" altLang="en-US" sz="3200" smtClean="0"/>
            </a:br>
            <a:endParaRPr lang="th-TH" altLang="en-US" sz="32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fetus controls time of parturition due to stress response :</a:t>
            </a:r>
            <a:endParaRPr lang="th-TH" altLang="en-US" b="1" smtClean="0"/>
          </a:p>
          <a:p>
            <a:pPr lvl="1" eaLnBrk="1" hangingPunct="1"/>
            <a:r>
              <a:rPr lang="en-US" altLang="en-US" sz="2600" b="1" smtClean="0"/>
              <a:t>lack of space </a:t>
            </a:r>
            <a:endParaRPr lang="th-TH" altLang="en-US" sz="2600" b="1" smtClean="0"/>
          </a:p>
          <a:p>
            <a:pPr lvl="1" eaLnBrk="1" hangingPunct="1"/>
            <a:r>
              <a:rPr lang="th-TH" altLang="en-US" sz="2600" b="1" smtClean="0"/>
              <a:t>lack of gas exchange </a:t>
            </a:r>
            <a:endParaRPr lang="en-US" altLang="en-US" sz="2600" b="1" smtClean="0"/>
          </a:p>
          <a:p>
            <a:pPr lvl="1" eaLnBrk="1" hangingPunct="1"/>
            <a:r>
              <a:rPr lang="en-US" altLang="en-US" sz="2600" b="1" smtClean="0"/>
              <a:t>lack of nutrients </a:t>
            </a:r>
            <a:endParaRPr lang="th-TH" altLang="en-US" sz="2600" b="1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h-TH" altLang="en-US" b="1" smtClean="0"/>
              <a:t> </a:t>
            </a:r>
          </a:p>
          <a:p>
            <a:pPr eaLnBrk="1" hangingPunct="1"/>
            <a:endParaRPr lang="th-TH" altLang="en-US" smtClean="0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th-TH" altLang="en-US" sz="3600" b="1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1066800" y="2514600"/>
            <a:ext cx="7010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h-TH" altLang="en-US" b="1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h-TH" altLang="en-US" smtClean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h-TH" altLang="en-US" smtClean="0"/>
          </a:p>
        </p:txBody>
      </p:sp>
      <p:pic>
        <p:nvPicPr>
          <p:cNvPr id="553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8400"/>
            <a:ext cx="9144000" cy="452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b="0" smtClean="0"/>
              <a:t>Induction of Parturition in Cows</a:t>
            </a:r>
            <a:r>
              <a:rPr lang="th-TH" altLang="en-US" sz="2800" b="0" smtClean="0"/>
              <a:t> 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2438400"/>
            <a:ext cx="8893175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600" b="1" smtClean="0"/>
              <a:t>Short</a:t>
            </a:r>
            <a:r>
              <a:rPr lang="th-TH" altLang="en-US" sz="2600" b="1" smtClean="0"/>
              <a:t>-</a:t>
            </a:r>
            <a:r>
              <a:rPr lang="en-US" altLang="en-US" sz="2600" b="1" smtClean="0"/>
              <a:t>acting Corticosteroids and Estrogens Combinations</a:t>
            </a:r>
            <a:r>
              <a:rPr lang="th-TH" altLang="en-US" sz="2600" b="1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b="1" smtClean="0"/>
              <a:t>20-25 mg estradiol I</a:t>
            </a:r>
            <a:r>
              <a:rPr lang="th-TH" altLang="en-US" sz="2600" b="1" smtClean="0"/>
              <a:t>.</a:t>
            </a:r>
            <a:r>
              <a:rPr lang="en-US" altLang="en-US" sz="2600" b="1" smtClean="0"/>
              <a:t>M</a:t>
            </a:r>
            <a:r>
              <a:rPr lang="th-TH" altLang="en-US" sz="2600" b="1" smtClean="0"/>
              <a:t>. </a:t>
            </a:r>
            <a:r>
              <a:rPr lang="en-US" altLang="en-US" sz="2600" b="1" smtClean="0"/>
              <a:t>and 25 mg dexamethasone I</a:t>
            </a:r>
            <a:r>
              <a:rPr lang="th-TH" altLang="en-US" sz="2600" b="1" smtClean="0"/>
              <a:t>.</a:t>
            </a:r>
            <a:r>
              <a:rPr lang="en-US" altLang="en-US" sz="2600" b="1" smtClean="0"/>
              <a:t>M</a:t>
            </a:r>
            <a:r>
              <a:rPr lang="th-TH" altLang="en-US" sz="2600" b="1" smtClean="0"/>
              <a:t>. </a:t>
            </a:r>
            <a:r>
              <a:rPr lang="en-US" altLang="en-US" sz="2600" b="1" smtClean="0"/>
              <a:t>tends to shorten the average interval to calving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b="1" smtClean="0"/>
              <a:t>reduces the incidence of induction failures</a:t>
            </a:r>
            <a:r>
              <a:rPr lang="th-TH" altLang="en-US" sz="2600" b="1" smtClean="0"/>
              <a:t>. </a:t>
            </a:r>
            <a:endParaRPr lang="en-US" altLang="en-US" sz="2600" b="1" smtClean="0"/>
          </a:p>
          <a:p>
            <a:pPr eaLnBrk="1" hangingPunct="1">
              <a:lnSpc>
                <a:spcPct val="90000"/>
              </a:lnSpc>
            </a:pPr>
            <a:endParaRPr lang="en-US" altLang="en-US" sz="2600" b="1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600" b="1" smtClean="0"/>
              <a:t>procedure decreased the incidence of retained fetal membranes</a:t>
            </a:r>
            <a:r>
              <a:rPr lang="th-TH" altLang="en-US" sz="2600" b="1" smtClean="0"/>
              <a:t>.</a:t>
            </a:r>
            <a:r>
              <a:rPr lang="en-US" altLang="en-US" sz="2600" b="1" smtClean="0"/>
              <a:t>???</a:t>
            </a:r>
            <a:r>
              <a:rPr lang="th-TH" altLang="en-US" sz="2600" b="1" smtClean="0"/>
              <a:t> </a:t>
            </a:r>
            <a:endParaRPr lang="en-US" altLang="en-US" sz="2600" b="1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600" b="1" smtClean="0"/>
              <a:t>Estrogens produces residues in milk which limits the use of this method in dairy cattle</a:t>
            </a:r>
            <a:r>
              <a:rPr lang="th-TH" altLang="en-US" sz="2600" b="1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b="0" smtClean="0"/>
              <a:t>Induction of Parturition in ewe</a:t>
            </a:r>
            <a:r>
              <a:rPr lang="th-TH" altLang="en-US" sz="2800" b="0" smtClean="0"/>
              <a:t> 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0" y="2743200"/>
            <a:ext cx="91440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600" b="1" smtClean="0"/>
              <a:t>Dystocia due to feto</a:t>
            </a:r>
            <a:r>
              <a:rPr lang="th-TH" altLang="en-US" sz="2600" b="1" smtClean="0"/>
              <a:t>-</a:t>
            </a:r>
            <a:r>
              <a:rPr lang="en-US" altLang="en-US" sz="2600" b="1" smtClean="0"/>
              <a:t>pelvic disproportion is not common</a:t>
            </a:r>
            <a:r>
              <a:rPr lang="th-TH" altLang="en-US" sz="2600" b="1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600" b="1" smtClean="0"/>
              <a:t>may be used in the management of ewes with pregnancy toxemia.</a:t>
            </a:r>
          </a:p>
          <a:p>
            <a:pPr eaLnBrk="1" hangingPunct="1">
              <a:lnSpc>
                <a:spcPct val="80000"/>
              </a:lnSpc>
            </a:pPr>
            <a:endParaRPr lang="th-TH" altLang="en-US" sz="2600" b="1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600" b="1" smtClean="0"/>
              <a:t>16 mg dexamethasone I</a:t>
            </a:r>
            <a:r>
              <a:rPr lang="th-TH" altLang="en-US" sz="2600" b="1" smtClean="0"/>
              <a:t>.</a:t>
            </a:r>
            <a:r>
              <a:rPr lang="en-US" altLang="en-US" sz="2600" b="1" smtClean="0"/>
              <a:t>M</a:t>
            </a:r>
            <a:r>
              <a:rPr lang="th-TH" altLang="en-US" sz="2600" b="1" smtClean="0"/>
              <a:t>. </a:t>
            </a:r>
            <a:r>
              <a:rPr lang="en-US" altLang="en-US" sz="2600" b="1" smtClean="0"/>
              <a:t>injection within 5 days of term, result in normal parturition in 2 to 3 days</a:t>
            </a:r>
            <a:r>
              <a:rPr lang="th-TH" altLang="en-US" sz="2600" b="1" smtClean="0"/>
              <a:t>. </a:t>
            </a:r>
          </a:p>
          <a:p>
            <a:pPr eaLnBrk="1" hangingPunct="1">
              <a:lnSpc>
                <a:spcPct val="80000"/>
              </a:lnSpc>
            </a:pPr>
            <a:endParaRPr lang="en-US" altLang="en-US" sz="2600" b="1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600" b="1" smtClean="0"/>
              <a:t>two I</a:t>
            </a:r>
            <a:r>
              <a:rPr lang="th-TH" altLang="en-US" sz="2600" b="1" smtClean="0"/>
              <a:t>.</a:t>
            </a:r>
            <a:r>
              <a:rPr lang="en-US" altLang="en-US" sz="2600" b="1" smtClean="0"/>
              <a:t>M</a:t>
            </a:r>
            <a:r>
              <a:rPr lang="th-TH" altLang="en-US" sz="2600" b="1" smtClean="0"/>
              <a:t>. </a:t>
            </a:r>
            <a:r>
              <a:rPr lang="en-US" altLang="en-US" sz="2600" b="1" smtClean="0"/>
              <a:t>injections of 1-2 mg of estradiol benzoate (EB) 5 to 6 days before term or single injection of 15 mg EB 5 days before term</a:t>
            </a:r>
            <a:r>
              <a:rPr lang="th-TH" altLang="en-US" sz="2600" b="1" smtClean="0"/>
              <a:t>. </a:t>
            </a:r>
            <a:r>
              <a:rPr lang="en-US" altLang="en-US" sz="2600" b="1" smtClean="0">
                <a:ea typeface="Angsana New" pitchFamily="18" charset="-120"/>
                <a:cs typeface="Angsana New" pitchFamily="18" charset="-120"/>
              </a:rPr>
              <a:t>- </a:t>
            </a:r>
            <a:r>
              <a:rPr lang="en-US" altLang="en-US" sz="2600" b="1" smtClean="0"/>
              <a:t>dystocia, poor lamb survival.</a:t>
            </a:r>
            <a:endParaRPr lang="th-TH" altLang="en-US" sz="2600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b="0" smtClean="0"/>
              <a:t>Induction of Parturition in Goats</a:t>
            </a:r>
            <a:r>
              <a:rPr lang="th-TH" altLang="en-US" sz="2800" b="0" smtClean="0"/>
              <a:t> 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514600"/>
            <a:ext cx="864235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600" b="1" smtClean="0"/>
              <a:t>Advantages</a:t>
            </a:r>
            <a:endParaRPr lang="th-TH" altLang="en-US" sz="2600" b="1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400" b="1" smtClean="0"/>
              <a:t>Improved kid survival, especially in severe weather</a:t>
            </a:r>
            <a:r>
              <a:rPr lang="th-TH" altLang="en-US" sz="2400" b="1" smtClean="0"/>
              <a:t> </a:t>
            </a:r>
            <a:endParaRPr lang="en-US" altLang="en-US" sz="2400" b="1" smtClean="0"/>
          </a:p>
          <a:p>
            <a:pPr eaLnBrk="1" hangingPunct="1">
              <a:lnSpc>
                <a:spcPct val="80000"/>
              </a:lnSpc>
            </a:pPr>
            <a:r>
              <a:rPr lang="th-TH" altLang="en-US" sz="2400" b="1" smtClean="0"/>
              <a:t>Reduced kid and doe mortality because of better observation by the owner and earlier intervention in cases of dystocia. </a:t>
            </a:r>
            <a:endParaRPr lang="en-US" altLang="en-US" sz="2400" b="1" smtClean="0"/>
          </a:p>
          <a:p>
            <a:pPr eaLnBrk="1" hangingPunct="1">
              <a:lnSpc>
                <a:spcPct val="80000"/>
              </a:lnSpc>
            </a:pPr>
            <a:r>
              <a:rPr lang="th-TH" altLang="en-US" sz="2400" b="1" smtClean="0"/>
              <a:t>increased predictability of the time of parturition. </a:t>
            </a:r>
            <a:endParaRPr lang="en-US" altLang="en-US" sz="2400" b="1" smtClean="0"/>
          </a:p>
          <a:p>
            <a:pPr eaLnBrk="1" hangingPunct="1">
              <a:lnSpc>
                <a:spcPct val="80000"/>
              </a:lnSpc>
            </a:pPr>
            <a:endParaRPr lang="th-TH" altLang="en-US" sz="2400" b="1" smtClean="0"/>
          </a:p>
          <a:p>
            <a:pPr eaLnBrk="1" hangingPunct="1">
              <a:lnSpc>
                <a:spcPct val="80000"/>
              </a:lnSpc>
            </a:pPr>
            <a:r>
              <a:rPr lang="th-TH" altLang="en-US" sz="2400" b="1" smtClean="0"/>
              <a:t>Increased ability to obtain kids free of colostrum and with minimal contact with the mother. </a:t>
            </a:r>
          </a:p>
          <a:p>
            <a:pPr eaLnBrk="1" hangingPunct="1">
              <a:lnSpc>
                <a:spcPct val="80000"/>
              </a:lnSpc>
            </a:pPr>
            <a:r>
              <a:rPr lang="th-TH" altLang="en-US" sz="2400" b="1" smtClean="0"/>
              <a:t>This is important in disease control e.g. caprine arthritis encephalitis and mycoplama</a:t>
            </a:r>
            <a:r>
              <a:rPr lang="th-TH" altLang="en-US" sz="2600" b="1" smtClean="0"/>
              <a:t>. </a:t>
            </a:r>
            <a:endParaRPr lang="en-US" altLang="en-US" sz="2600" b="1" smtClean="0"/>
          </a:p>
          <a:p>
            <a:pPr eaLnBrk="1" hangingPunct="1">
              <a:lnSpc>
                <a:spcPct val="80000"/>
              </a:lnSpc>
            </a:pPr>
            <a:endParaRPr lang="th-TH" altLang="en-US" sz="2600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Grp="1" noChangeArrowheads="1"/>
          </p:cNvSpPr>
          <p:nvPr>
            <p:ph type="title"/>
          </p:nvPr>
        </p:nvSpPr>
        <p:spPr>
          <a:xfrm>
            <a:off x="900113" y="190500"/>
            <a:ext cx="7634287" cy="1527175"/>
          </a:xfrm>
        </p:spPr>
        <p:txBody>
          <a:bodyPr/>
          <a:lstStyle/>
          <a:p>
            <a:pPr eaLnBrk="1" hangingPunct="1"/>
            <a:r>
              <a:rPr lang="en-US" altLang="en-US" sz="2800" b="0" smtClean="0"/>
              <a:t>Induction of Parturition in Goats</a:t>
            </a:r>
            <a:r>
              <a:rPr lang="th-TH" altLang="en-US" sz="2800" b="0" smtClean="0"/>
              <a:t> 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600" b="1" smtClean="0"/>
              <a:t>Disadvantages</a:t>
            </a:r>
            <a:endParaRPr lang="th-TH" altLang="en-US" sz="2600" b="1" smtClean="0"/>
          </a:p>
          <a:p>
            <a:pPr eaLnBrk="1" hangingPunct="1"/>
            <a:r>
              <a:rPr lang="en-US" altLang="en-US" sz="2600" b="1" smtClean="0"/>
              <a:t>Owner reluctance to interfere with the normal process</a:t>
            </a:r>
            <a:r>
              <a:rPr lang="th-TH" altLang="en-US" sz="2600" b="1" smtClean="0"/>
              <a:t>. </a:t>
            </a:r>
            <a:endParaRPr lang="en-US" altLang="en-US" sz="2600" b="1" smtClean="0"/>
          </a:p>
          <a:p>
            <a:pPr eaLnBrk="1" hangingPunct="1"/>
            <a:r>
              <a:rPr lang="th-TH" altLang="en-US" sz="2600" b="1" smtClean="0"/>
              <a:t>Increased responsibility on the owner to keep accurate breeding records and to guarantee no subsequent breedings</a:t>
            </a:r>
            <a:r>
              <a:rPr lang="en-US" altLang="en-US" sz="2600" b="1" smtClean="0"/>
              <a:t>, </a:t>
            </a:r>
            <a:r>
              <a:rPr lang="th-TH" altLang="en-US" sz="2600" b="1" smtClean="0"/>
              <a:t>accidental or otherwise</a:t>
            </a:r>
            <a:r>
              <a:rPr lang="en-US" altLang="en-US" sz="2600" b="1" smtClean="0"/>
              <a:t>.</a:t>
            </a:r>
          </a:p>
          <a:p>
            <a:pPr eaLnBrk="1" hangingPunct="1"/>
            <a:endParaRPr lang="th-TH" altLang="en-US" sz="2600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b="0" smtClean="0"/>
              <a:t>Induction of Parturition in Goats</a:t>
            </a:r>
            <a:r>
              <a:rPr lang="th-TH" altLang="en-US" sz="2800" b="0" smtClean="0"/>
              <a:t> 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646113" y="2438400"/>
            <a:ext cx="8497887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600" b="1" smtClean="0">
                <a:cs typeface="Cordia New" pitchFamily="34" charset="-34"/>
              </a:rPr>
              <a:t>Procedure</a:t>
            </a:r>
            <a:endParaRPr lang="th-TH" altLang="en-US" sz="2600" b="1" smtClean="0">
              <a:cs typeface="Cordia New" pitchFamily="34" charset="-34"/>
            </a:endParaRPr>
          </a:p>
          <a:p>
            <a:pPr eaLnBrk="1" hangingPunct="1"/>
            <a:r>
              <a:rPr lang="en-US" altLang="en-US" sz="2600" b="1" smtClean="0">
                <a:cs typeface="Cordia New" pitchFamily="34" charset="-34"/>
              </a:rPr>
              <a:t>Prostaglandin </a:t>
            </a:r>
            <a:r>
              <a:rPr lang="th-TH" altLang="en-US" sz="2600" b="1" smtClean="0">
                <a:cs typeface="Cordia New" pitchFamily="34" charset="-34"/>
              </a:rPr>
              <a:t>(</a:t>
            </a:r>
            <a:r>
              <a:rPr lang="en-US" altLang="en-US" sz="2600" b="1" smtClean="0">
                <a:cs typeface="Cordia New" pitchFamily="34" charset="-34"/>
              </a:rPr>
              <a:t>5</a:t>
            </a:r>
            <a:r>
              <a:rPr lang="th-TH" altLang="en-US" sz="2600" b="1" smtClean="0">
                <a:cs typeface="Cordia New" pitchFamily="34" charset="-34"/>
              </a:rPr>
              <a:t> to </a:t>
            </a:r>
            <a:r>
              <a:rPr lang="en-US" altLang="en-US" sz="2600" b="1" smtClean="0">
                <a:cs typeface="Cordia New" pitchFamily="34" charset="-34"/>
              </a:rPr>
              <a:t>10</a:t>
            </a:r>
            <a:r>
              <a:rPr lang="th-TH" altLang="en-US" sz="2600" b="1" smtClean="0">
                <a:cs typeface="Cordia New" pitchFamily="34" charset="-34"/>
              </a:rPr>
              <a:t> mg PG</a:t>
            </a:r>
            <a:r>
              <a:rPr lang="en-US" altLang="en-US" sz="2600" b="1" smtClean="0">
                <a:cs typeface="Cordia New" pitchFamily="34" charset="-34"/>
              </a:rPr>
              <a:t>F</a:t>
            </a:r>
            <a:r>
              <a:rPr lang="th-TH" altLang="en-US" sz="2600" b="1" smtClean="0">
                <a:cs typeface="Cordia New" pitchFamily="34" charset="-34"/>
              </a:rPr>
              <a:t>2 alpha or </a:t>
            </a:r>
            <a:r>
              <a:rPr lang="en-US" altLang="en-US" sz="2600" b="1" smtClean="0">
                <a:cs typeface="Cordia New" pitchFamily="34" charset="-34"/>
              </a:rPr>
              <a:t>62.5</a:t>
            </a:r>
            <a:r>
              <a:rPr lang="th-TH" altLang="en-US" sz="2600" b="1" smtClean="0">
                <a:cs typeface="Cordia New" pitchFamily="34" charset="-34"/>
              </a:rPr>
              <a:t> to </a:t>
            </a:r>
            <a:r>
              <a:rPr lang="en-US" altLang="en-US" sz="2600" b="1" smtClean="0">
                <a:cs typeface="Cordia New" pitchFamily="34" charset="-34"/>
              </a:rPr>
              <a:t>125</a:t>
            </a:r>
            <a:r>
              <a:rPr lang="th-TH" altLang="en-US" sz="2600" b="1" smtClean="0">
                <a:cs typeface="Cordia New" pitchFamily="34" charset="-34"/>
              </a:rPr>
              <a:t> ug cloprostenol) </a:t>
            </a:r>
            <a:r>
              <a:rPr lang="en-US" altLang="en-US" sz="2600" b="1" smtClean="0">
                <a:cs typeface="Cordia New" pitchFamily="34" charset="-34"/>
              </a:rPr>
              <a:t>at 144 days of gestation results in delivery between 27-35 hours after injection</a:t>
            </a:r>
            <a:r>
              <a:rPr lang="th-TH" altLang="en-US" sz="2600" b="1" smtClean="0">
                <a:cs typeface="Cordia New" pitchFamily="34" charset="-34"/>
              </a:rPr>
              <a:t>. </a:t>
            </a:r>
          </a:p>
          <a:p>
            <a:pPr eaLnBrk="1" hangingPunct="1"/>
            <a:r>
              <a:rPr lang="en-US" altLang="en-US" sz="2600" b="1" smtClean="0">
                <a:cs typeface="Cordia New" pitchFamily="34" charset="-34"/>
              </a:rPr>
              <a:t>20 mg dexamethasone produces delivery in 1-2 days</a:t>
            </a:r>
            <a:endParaRPr lang="th-TH" altLang="en-US" sz="2600" b="1" smtClean="0">
              <a:cs typeface="Cordia New" pitchFamily="34" charset="-34"/>
            </a:endParaRPr>
          </a:p>
          <a:p>
            <a:pPr eaLnBrk="1" hangingPunct="1"/>
            <a:endParaRPr lang="th-TH" altLang="en-US" sz="2600" b="1" smtClean="0">
              <a:cs typeface="Cordia New" pitchFamily="34" charset="-3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Angsana New" pitchFamily="18" charset="-120"/>
                <a:cs typeface="Angsana New" pitchFamily="18" charset="-120"/>
              </a:rPr>
              <a:t>Post- calving problems </a:t>
            </a:r>
            <a:endParaRPr lang="th-TH" altLang="en-US" smtClean="0">
              <a:ea typeface="Angsana New" pitchFamily="18" charset="-120"/>
              <a:cs typeface="Angsana New" pitchFamily="18" charset="-120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Haemorrhage </a:t>
            </a:r>
          </a:p>
          <a:p>
            <a:pPr eaLnBrk="1" hangingPunct="1"/>
            <a:r>
              <a:rPr lang="en-US" altLang="en-US" sz="2400" smtClean="0"/>
              <a:t>Uterus rupture</a:t>
            </a:r>
          </a:p>
          <a:p>
            <a:pPr eaLnBrk="1" hangingPunct="1"/>
            <a:r>
              <a:rPr lang="en-US" altLang="en-US" sz="2400" smtClean="0"/>
              <a:t>Uterine prolapse</a:t>
            </a:r>
          </a:p>
          <a:p>
            <a:pPr eaLnBrk="1" hangingPunct="1"/>
            <a:r>
              <a:rPr lang="en-US" altLang="en-US" sz="2400" smtClean="0"/>
              <a:t>Milk fever</a:t>
            </a:r>
          </a:p>
          <a:p>
            <a:pPr eaLnBrk="1" hangingPunct="1"/>
            <a:r>
              <a:rPr lang="en-US" altLang="en-US" sz="2400" smtClean="0"/>
              <a:t>Ketosis</a:t>
            </a:r>
          </a:p>
          <a:p>
            <a:pPr eaLnBrk="1" hangingPunct="1"/>
            <a:r>
              <a:rPr lang="en-US" altLang="en-US" sz="2400" smtClean="0"/>
              <a:t>Retained placenta</a:t>
            </a:r>
          </a:p>
          <a:p>
            <a:pPr eaLnBrk="1" hangingPunct="1"/>
            <a:r>
              <a:rPr lang="en-US" altLang="en-US" sz="2400" smtClean="0"/>
              <a:t>Metritis</a:t>
            </a:r>
          </a:p>
          <a:p>
            <a:pPr eaLnBrk="1" hangingPunct="1"/>
            <a:r>
              <a:rPr lang="en-US" altLang="en-US" sz="2400" smtClean="0"/>
              <a:t>Downer’s cow syndrome</a:t>
            </a:r>
          </a:p>
          <a:p>
            <a:pPr eaLnBrk="1" hangingPunct="1"/>
            <a:endParaRPr lang="th-TH" altLang="en-US" sz="2400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Haemorrhage</a:t>
            </a:r>
            <a:endParaRPr lang="th-TH" altLang="en-US" smtClean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Birth canal</a:t>
            </a:r>
          </a:p>
          <a:p>
            <a:pPr eaLnBrk="1" hangingPunct="1"/>
            <a:r>
              <a:rPr lang="en-US" altLang="en-US" smtClean="0"/>
              <a:t>Rupture of tissue</a:t>
            </a:r>
          </a:p>
          <a:p>
            <a:pPr eaLnBrk="1" hangingPunct="1"/>
            <a:r>
              <a:rPr lang="en-US" altLang="en-US" smtClean="0"/>
              <a:t>Broad ligament rupture </a:t>
            </a:r>
          </a:p>
          <a:p>
            <a:pPr eaLnBrk="1" hangingPunct="1"/>
            <a:endParaRPr lang="en-US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TX: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	- Depended on degree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	- Oxytocin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th-TH" altLang="en-US" smtClean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Uterus rupture</a:t>
            </a:r>
            <a:endParaRPr lang="th-TH" altLang="en-US" smtClean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High incidence in cattle and goat</a:t>
            </a:r>
          </a:p>
          <a:p>
            <a:pPr eaLnBrk="1" hangingPunct="1"/>
            <a:r>
              <a:rPr lang="en-US" altLang="en-US" smtClean="0"/>
              <a:t>Fetopelvic disproportion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 Diag: serosa, intestine, rumen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Tx: oxytocin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	   ABO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		</a:t>
            </a:r>
            <a:endParaRPr lang="th-TH" altLang="en-US" smtClean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Uterine prolapse</a:t>
            </a:r>
            <a:endParaRPr lang="th-TH" altLang="en-US" smtClean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Post calving </a:t>
            </a:r>
            <a:r>
              <a:rPr lang="en-US" altLang="en-US" smtClean="0">
                <a:ea typeface="Angsana New" pitchFamily="18" charset="-120"/>
                <a:cs typeface="Angsana New" pitchFamily="18" charset="-120"/>
              </a:rPr>
              <a:t>2-3 days</a:t>
            </a:r>
          </a:p>
          <a:p>
            <a:pPr eaLnBrk="1" hangingPunct="1"/>
            <a:r>
              <a:rPr lang="en-US" altLang="en-US" smtClean="0">
                <a:ea typeface="Angsana New" pitchFamily="18" charset="-120"/>
                <a:cs typeface="Angsana New" pitchFamily="18" charset="-120"/>
              </a:rPr>
              <a:t>Old- cattles, calcium, …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>
              <a:ea typeface="Angsana New" pitchFamily="18" charset="-120"/>
              <a:cs typeface="Angsana New" pitchFamily="18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>
                <a:ea typeface="Angsana New" pitchFamily="18" charset="-120"/>
                <a:cs typeface="Angsana New" pitchFamily="18" charset="-120"/>
              </a:rPr>
              <a:t>Diag: prolapsed of uterus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>
              <a:ea typeface="Angsana New" pitchFamily="18" charset="-120"/>
              <a:cs typeface="Angsana New" pitchFamily="18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>
                <a:ea typeface="Angsana New" pitchFamily="18" charset="-120"/>
                <a:cs typeface="Angsana New" pitchFamily="18" charset="-120"/>
              </a:rPr>
              <a:t>TX: decrease size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>
                <a:ea typeface="Angsana New" pitchFamily="18" charset="-120"/>
                <a:cs typeface="Angsana New" pitchFamily="18" charset="-120"/>
              </a:rPr>
              <a:t>        purse sting</a:t>
            </a:r>
            <a:r>
              <a:rPr lang="th-TH" altLang="en-US" smtClean="0">
                <a:ea typeface="Angsana New" pitchFamily="18" charset="-120"/>
                <a:cs typeface="Angsana New" pitchFamily="18" charset="-120"/>
              </a:rPr>
              <a:t> </a:t>
            </a:r>
            <a:r>
              <a:rPr lang="en-US" altLang="en-US" smtClean="0">
                <a:ea typeface="Angsana New" pitchFamily="18" charset="-120"/>
                <a:cs typeface="Angsana New" pitchFamily="18" charset="-120"/>
              </a:rPr>
              <a:t>fixation</a:t>
            </a:r>
            <a:endParaRPr lang="th-TH" altLang="en-US" smtClean="0">
              <a:ea typeface="Angsana New" pitchFamily="18" charset="-120"/>
              <a:cs typeface="Angsana New" pitchFamily="18" charset="-120"/>
            </a:endParaRPr>
          </a:p>
        </p:txBody>
      </p:sp>
      <p:pic>
        <p:nvPicPr>
          <p:cNvPr id="70660" name="Picture 4" descr="Uterine prolap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600200"/>
            <a:ext cx="35941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b="0" smtClean="0"/>
              <a:t>Hormonal changes at the end of gestation</a:t>
            </a:r>
            <a:endParaRPr lang="th-TH" altLang="en-US" sz="2800" b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924800" cy="3581400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en-US" altLang="en-US" sz="2200" b="1" smtClean="0"/>
              <a:t>Fetal pituitary </a:t>
            </a:r>
            <a:r>
              <a:rPr lang="th-TH" altLang="en-US" sz="2200" b="1" smtClean="0"/>
              <a:t>- </a:t>
            </a:r>
            <a:r>
              <a:rPr lang="en-US" altLang="en-US" sz="2200" b="1" smtClean="0"/>
              <a:t>hypothalamus axis essential </a:t>
            </a:r>
            <a:endParaRPr lang="th-TH" altLang="en-US" sz="2200" b="1" smtClean="0"/>
          </a:p>
          <a:p>
            <a:pPr lvl="2" eaLnBrk="1" hangingPunct="1"/>
            <a:r>
              <a:rPr lang="en-US" altLang="en-US" sz="2200" b="1" smtClean="0"/>
              <a:t>increased stress from fetal nutritional demands and placental insufficiency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en-US" sz="2200" b="1" smtClean="0"/>
              <a:t> </a:t>
            </a:r>
            <a:endParaRPr lang="th-TH" altLang="en-US" sz="2200" b="1" smtClean="0"/>
          </a:p>
          <a:p>
            <a:pPr lvl="2" eaLnBrk="1" hangingPunct="1"/>
            <a:r>
              <a:rPr lang="en-US" altLang="en-US" sz="2200" b="1" smtClean="0"/>
              <a:t>H</a:t>
            </a:r>
            <a:r>
              <a:rPr lang="th-TH" altLang="en-US" sz="2200" b="1" smtClean="0"/>
              <a:t>ypothalamus release CRH </a:t>
            </a:r>
            <a:r>
              <a:rPr lang="th-TH" altLang="en-US" sz="2200" b="1" smtClean="0">
                <a:ea typeface="Angsana New" pitchFamily="18" charset="-120"/>
                <a:cs typeface="Angsana New" pitchFamily="18" charset="-120"/>
              </a:rPr>
              <a:t> 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th-TH" altLang="en-US" sz="2200" b="1" smtClean="0">
                <a:ea typeface="Angsana New" pitchFamily="18" charset="-120"/>
                <a:cs typeface="Angsana New" pitchFamily="18" charset="-120"/>
              </a:rPr>
              <a:t>     </a:t>
            </a:r>
            <a:r>
              <a:rPr lang="en-US" altLang="en-US" sz="2200" b="1" smtClean="0">
                <a:ea typeface="Angsana New" pitchFamily="18" charset="-120"/>
                <a:cs typeface="Angsana New" pitchFamily="18" charset="-120"/>
              </a:rPr>
              <a:t>(Corticotropin releasing hormone)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endParaRPr lang="en-US" altLang="en-US" sz="2200" b="1" smtClean="0">
              <a:ea typeface="Angsana New" pitchFamily="18" charset="-120"/>
              <a:cs typeface="Angsana New" pitchFamily="18" charset="-120"/>
            </a:endParaRPr>
          </a:p>
          <a:p>
            <a:pPr lvl="2" eaLnBrk="1" hangingPunct="1"/>
            <a:r>
              <a:rPr lang="en-US" altLang="en-US" sz="2200" b="1" smtClean="0"/>
              <a:t>Anterior pituitary in turn releases ACTH</a:t>
            </a:r>
            <a:endParaRPr lang="th-TH" altLang="en-US" sz="2200" b="1" smtClean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Milk fever</a:t>
            </a:r>
            <a:endParaRPr lang="th-TH" altLang="en-US" smtClean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Calcium </a:t>
            </a:r>
            <a:r>
              <a:rPr lang="en-US" altLang="en-US" smtClean="0">
                <a:sym typeface="Wingdings" panose="05000000000000000000" pitchFamily="2" charset="2"/>
              </a:rPr>
              <a:t> </a:t>
            </a:r>
            <a:r>
              <a:rPr lang="en-US" altLang="en-US" smtClean="0"/>
              <a:t>3-7</a:t>
            </a:r>
            <a:r>
              <a:rPr lang="th-TH" altLang="en-US" smtClean="0">
                <a:ea typeface="Angsana New" pitchFamily="18" charset="-120"/>
                <a:cs typeface="Angsana New" pitchFamily="18" charset="-120"/>
              </a:rPr>
              <a:t> </a:t>
            </a:r>
            <a:r>
              <a:rPr lang="en-US" altLang="en-US" smtClean="0">
                <a:ea typeface="Angsana New" pitchFamily="18" charset="-120"/>
                <a:cs typeface="Angsana New" pitchFamily="18" charset="-120"/>
              </a:rPr>
              <a:t>%</a:t>
            </a:r>
            <a:endParaRPr lang="th-TH" altLang="en-US" smtClean="0">
              <a:ea typeface="Angsana New" pitchFamily="18" charset="-120"/>
              <a:cs typeface="Angsana New" pitchFamily="18" charset="-120"/>
            </a:endParaRPr>
          </a:p>
          <a:p>
            <a:pPr eaLnBrk="1" hangingPunct="1"/>
            <a:r>
              <a:rPr lang="en-US" altLang="en-US" smtClean="0">
                <a:ea typeface="Angsana New" pitchFamily="18" charset="-120"/>
                <a:cs typeface="Angsana New" pitchFamily="18" charset="-120"/>
              </a:rPr>
              <a:t>Vit D</a:t>
            </a:r>
          </a:p>
          <a:p>
            <a:pPr eaLnBrk="1" hangingPunct="1"/>
            <a:r>
              <a:rPr lang="en-US" altLang="en-US" smtClean="0">
                <a:ea typeface="Angsana New" pitchFamily="18" charset="-120"/>
                <a:cs typeface="Angsana New" pitchFamily="18" charset="-120"/>
              </a:rPr>
              <a:t>Depress, anorexia, low temp, recumbency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>
              <a:ea typeface="Angsana New" pitchFamily="18" charset="-120"/>
              <a:cs typeface="Angsana New" pitchFamily="18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>
                <a:ea typeface="Angsana New" pitchFamily="18" charset="-120"/>
                <a:cs typeface="Angsana New" pitchFamily="18" charset="-120"/>
              </a:rPr>
              <a:t>Tx: slow calcium  IV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>
                <a:ea typeface="Angsana New" pitchFamily="18" charset="-120"/>
                <a:cs typeface="Angsana New" pitchFamily="18" charset="-120"/>
              </a:rPr>
              <a:t>	  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h-TH" altLang="en-US" smtClean="0">
              <a:ea typeface="Angsana New" pitchFamily="18" charset="-120"/>
              <a:cs typeface="Angsana New" pitchFamily="18" charset="-12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Ketosis</a:t>
            </a:r>
            <a:endParaRPr lang="th-TH" altLang="en-US" smtClean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2 wks PP</a:t>
            </a:r>
          </a:p>
          <a:p>
            <a:pPr eaLnBrk="1" hangingPunct="1"/>
            <a:r>
              <a:rPr lang="en-US" altLang="en-US" smtClean="0"/>
              <a:t>Ketone bodies</a:t>
            </a:r>
          </a:p>
          <a:p>
            <a:pPr eaLnBrk="1" hangingPunct="1"/>
            <a:r>
              <a:rPr lang="en-US" altLang="en-US" smtClean="0"/>
              <a:t>Milk drop.</a:t>
            </a:r>
          </a:p>
          <a:p>
            <a:pPr eaLnBrk="1" hangingPunct="1"/>
            <a:r>
              <a:rPr lang="en-US" altLang="en-US" smtClean="0"/>
              <a:t>Feed drop.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TX:  Dexa, Propylene glycol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	    BCS management before calving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h-TH" altLang="en-US" smtClean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Retained placenta</a:t>
            </a:r>
            <a:endParaRPr lang="th-TH" altLang="en-US" smtClean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Retained fetal membrane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Low Vit E, Se, D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mtClean="0"/>
              <a:t>TX:  oxytocin within 24 hrs</a:t>
            </a:r>
            <a:endParaRPr lang="en-US" altLang="en-US" smtClean="0">
              <a:ea typeface="Angsana New" pitchFamily="18" charset="-120"/>
              <a:cs typeface="Angsana New" pitchFamily="18" charset="-12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mtClean="0">
                <a:ea typeface="Angsana New" pitchFamily="18" charset="-120"/>
                <a:cs typeface="Angsana New" pitchFamily="18" charset="-120"/>
              </a:rPr>
              <a:t>	    Manual removal??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mtClean="0">
                <a:ea typeface="Angsana New" pitchFamily="18" charset="-120"/>
                <a:cs typeface="Angsana New" pitchFamily="18" charset="-120"/>
              </a:rPr>
              <a:t>	    ABC=&gt; OTC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mtClean="0">
                <a:ea typeface="Angsana New" pitchFamily="18" charset="-120"/>
                <a:cs typeface="Angsana New" pitchFamily="18" charset="-120"/>
              </a:rPr>
              <a:t>Prevent:  ADE, Se supplement 2 wks before calving</a:t>
            </a:r>
            <a:endParaRPr lang="th-TH" altLang="en-US" smtClean="0">
              <a:ea typeface="Angsana New" pitchFamily="18" charset="-120"/>
              <a:cs typeface="Angsana New" pitchFamily="18" charset="-12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Metritis</a:t>
            </a:r>
            <a:endParaRPr lang="th-TH" altLang="en-US" smtClean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From retained fetal membrane </a:t>
            </a:r>
          </a:p>
          <a:p>
            <a:pPr eaLnBrk="1" hangingPunct="1"/>
            <a:r>
              <a:rPr lang="en-US" altLang="en-US" smtClean="0"/>
              <a:t>Dystocia</a:t>
            </a:r>
          </a:p>
          <a:p>
            <a:pPr eaLnBrk="1" hangingPunct="1"/>
            <a:r>
              <a:rPr lang="en-US" altLang="en-US" smtClean="0"/>
              <a:t>Vaginal discharge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Tx: OTC 1 g. infuse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 </a:t>
            </a:r>
            <a:endParaRPr lang="th-TH" altLang="en-US" smtClean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Downer’s cow syndrome</a:t>
            </a:r>
            <a:endParaRPr lang="th-TH" altLang="en-US" smtClean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Low mineral (calcium)</a:t>
            </a:r>
          </a:p>
          <a:p>
            <a:pPr eaLnBrk="1" hangingPunct="1"/>
            <a:r>
              <a:rPr lang="en-US" altLang="en-US" smtClean="0"/>
              <a:t>Acute mastitis</a:t>
            </a:r>
          </a:p>
          <a:p>
            <a:pPr eaLnBrk="1" hangingPunct="1"/>
            <a:r>
              <a:rPr lang="en-US" altLang="en-US" smtClean="0"/>
              <a:t>Obturator damage</a:t>
            </a:r>
          </a:p>
          <a:p>
            <a:pPr eaLnBrk="1" hangingPunct="1"/>
            <a:endParaRPr lang="en-US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Tx:  Calcium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	  Supportive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	  </a:t>
            </a:r>
          </a:p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b="0" smtClean="0"/>
              <a:t>Hormonal changes at the end of gestation</a:t>
            </a:r>
            <a:endParaRPr lang="th-TH" altLang="en-US" sz="2800" b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b="1" smtClean="0"/>
              <a:t>Fetal adrenal gland</a:t>
            </a:r>
            <a:r>
              <a:rPr lang="en-US" altLang="en-US" b="1" smtClean="0">
                <a:solidFill>
                  <a:schemeClr val="hlink"/>
                </a:solidFill>
              </a:rPr>
              <a:t> </a:t>
            </a:r>
            <a:endParaRPr lang="th-TH" altLang="en-US" b="1" smtClean="0">
              <a:solidFill>
                <a:schemeClr val="hlink"/>
              </a:solidFill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b="1" smtClean="0"/>
              <a:t>in response to ACTH releases cortisol </a:t>
            </a:r>
            <a:r>
              <a:rPr lang="th-TH" altLang="en-US" sz="1800" b="1" smtClean="0"/>
              <a:t>(</a:t>
            </a:r>
            <a:r>
              <a:rPr lang="en-US" altLang="en-US" sz="1800" b="1" smtClean="0"/>
              <a:t>corticosteroids</a:t>
            </a:r>
            <a:r>
              <a:rPr lang="th-TH" altLang="en-US" sz="1800" b="1" smtClean="0"/>
              <a:t>) 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b="1" smtClean="0"/>
              <a:t>effects of cortisol on fetus </a:t>
            </a:r>
            <a:endParaRPr lang="th-TH" altLang="en-US" b="1" smtClean="0"/>
          </a:p>
          <a:p>
            <a:pPr lvl="4" eaLnBrk="1" hangingPunct="1">
              <a:lnSpc>
                <a:spcPct val="90000"/>
              </a:lnSpc>
            </a:pPr>
            <a:r>
              <a:rPr lang="en-US" altLang="en-US" b="1" smtClean="0"/>
              <a:t>Lung produces surfactants </a:t>
            </a:r>
            <a:endParaRPr lang="th-TH" altLang="en-US" b="1" smtClean="0"/>
          </a:p>
          <a:p>
            <a:pPr lvl="4" eaLnBrk="1" hangingPunct="1">
              <a:lnSpc>
                <a:spcPct val="90000"/>
              </a:lnSpc>
            </a:pPr>
            <a:r>
              <a:rPr lang="th-TH" altLang="en-US" b="1" smtClean="0"/>
              <a:t>liver increases storage of glycogen </a:t>
            </a:r>
            <a:endParaRPr lang="en-US" altLang="en-US" b="1" smtClean="0"/>
          </a:p>
          <a:p>
            <a:pPr lvl="4" eaLnBrk="1" hangingPunct="1">
              <a:lnSpc>
                <a:spcPct val="90000"/>
              </a:lnSpc>
            </a:pPr>
            <a:r>
              <a:rPr lang="en-US" altLang="en-US" b="1" smtClean="0"/>
              <a:t>thyroid increases metabolism </a:t>
            </a:r>
            <a:endParaRPr lang="th-TH" altLang="en-US" b="1" smtClean="0"/>
          </a:p>
          <a:p>
            <a:pPr lvl="3" eaLnBrk="1" hangingPunct="1">
              <a:lnSpc>
                <a:spcPct val="90000"/>
              </a:lnSpc>
            </a:pPr>
            <a:r>
              <a:rPr lang="en-US" altLang="en-US" b="1" smtClean="0"/>
              <a:t>effects of cortisol on placentome </a:t>
            </a:r>
            <a:endParaRPr lang="th-TH" altLang="en-US" b="1" smtClean="0"/>
          </a:p>
          <a:p>
            <a:pPr lvl="4" eaLnBrk="1" hangingPunct="1">
              <a:lnSpc>
                <a:spcPct val="90000"/>
              </a:lnSpc>
            </a:pPr>
            <a:r>
              <a:rPr lang="en-US" altLang="en-US" b="1" smtClean="0"/>
              <a:t>shift from progesterone to estradiol production </a:t>
            </a:r>
            <a:endParaRPr lang="th-TH" altLang="en-US" b="1" smtClean="0"/>
          </a:p>
          <a:p>
            <a:pPr lvl="4" eaLnBrk="1" hangingPunct="1">
              <a:lnSpc>
                <a:spcPct val="90000"/>
              </a:lnSpc>
            </a:pPr>
            <a:r>
              <a:rPr lang="en-US" altLang="en-US" b="1" smtClean="0"/>
              <a:t>progesterone decreases </a:t>
            </a:r>
            <a:endParaRPr lang="th-TH" altLang="en-US" b="1" smtClean="0"/>
          </a:p>
          <a:p>
            <a:pPr lvl="4" eaLnBrk="1" hangingPunct="1">
              <a:lnSpc>
                <a:spcPct val="90000"/>
              </a:lnSpc>
            </a:pPr>
            <a:r>
              <a:rPr lang="th-TH" altLang="en-US" b="1" smtClean="0"/>
              <a:t>estrogen increases </a:t>
            </a:r>
            <a:endParaRPr lang="en-US" altLang="en-US" b="1" smtClean="0"/>
          </a:p>
          <a:p>
            <a:pPr lvl="4" eaLnBrk="1" hangingPunct="1">
              <a:lnSpc>
                <a:spcPct val="90000"/>
              </a:lnSpc>
            </a:pPr>
            <a:r>
              <a:rPr lang="th-TH" altLang="en-US" b="1" smtClean="0"/>
              <a:t>PGF increases </a:t>
            </a:r>
            <a:endParaRPr lang="en-US" altLang="en-US" b="1" smtClean="0"/>
          </a:p>
          <a:p>
            <a:pPr eaLnBrk="1" hangingPunct="1">
              <a:lnSpc>
                <a:spcPct val="90000"/>
              </a:lnSpc>
            </a:pPr>
            <a:endParaRPr lang="th-TH" altLang="en-US" sz="24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b="0" smtClean="0"/>
              <a:t>Hormonal changes at the end of gestation</a:t>
            </a:r>
            <a:endParaRPr lang="th-TH" altLang="en-US" sz="2800" b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h-TH" altLang="en-US" sz="2000" b="1" smtClean="0"/>
              <a:t>Placentome hormones </a:t>
            </a:r>
            <a:endParaRPr lang="en-US" altLang="en-US" sz="2000" b="1" smtClean="0"/>
          </a:p>
          <a:p>
            <a:pPr lvl="2" eaLnBrk="1" hangingPunct="1">
              <a:lnSpc>
                <a:spcPct val="90000"/>
              </a:lnSpc>
            </a:pPr>
            <a:r>
              <a:rPr lang="th-TH" altLang="en-US" sz="1900" b="1" smtClean="0"/>
              <a:t>estradiol </a:t>
            </a:r>
            <a:endParaRPr lang="en-US" altLang="en-US" sz="1900" b="1" smtClean="0"/>
          </a:p>
          <a:p>
            <a:pPr lvl="3" eaLnBrk="1" hangingPunct="1">
              <a:lnSpc>
                <a:spcPct val="90000"/>
              </a:lnSpc>
            </a:pPr>
            <a:r>
              <a:rPr lang="th-TH" altLang="en-US" sz="1900" b="1" smtClean="0"/>
              <a:t>increase gap junctions in myometrium </a:t>
            </a:r>
            <a:endParaRPr lang="en-US" altLang="en-US" sz="1900" b="1" smtClean="0"/>
          </a:p>
          <a:p>
            <a:pPr lvl="4" eaLnBrk="1" hangingPunct="1">
              <a:lnSpc>
                <a:spcPct val="90000"/>
              </a:lnSpc>
            </a:pPr>
            <a:r>
              <a:rPr lang="th-TH" altLang="en-US" sz="1900" b="1" smtClean="0"/>
              <a:t>leads to better co</a:t>
            </a:r>
            <a:r>
              <a:rPr lang="en-US" altLang="en-US" sz="1900" b="1" smtClean="0"/>
              <a:t>-</a:t>
            </a:r>
            <a:r>
              <a:rPr lang="th-TH" altLang="en-US" sz="1900" b="1" smtClean="0"/>
              <a:t>ordination and communication among muscle cells in the myometrium </a:t>
            </a:r>
            <a:endParaRPr lang="en-US" altLang="en-US" sz="1900" b="1" smtClean="0"/>
          </a:p>
          <a:p>
            <a:pPr lvl="4" eaLnBrk="1" hangingPunct="1">
              <a:lnSpc>
                <a:spcPct val="90000"/>
              </a:lnSpc>
            </a:pPr>
            <a:r>
              <a:rPr lang="en-US" altLang="en-US" sz="1900" b="1" smtClean="0"/>
              <a:t>begin to get coordinated contractions toward the cervix </a:t>
            </a:r>
            <a:endParaRPr lang="th-TH" altLang="en-US" sz="1900" b="1" smtClean="0"/>
          </a:p>
          <a:p>
            <a:pPr lvl="3" eaLnBrk="1" hangingPunct="1">
              <a:lnSpc>
                <a:spcPct val="90000"/>
              </a:lnSpc>
            </a:pPr>
            <a:r>
              <a:rPr lang="en-US" altLang="en-US" sz="1900" b="1" smtClean="0"/>
              <a:t>increase in uterine oxytocin receptors </a:t>
            </a:r>
            <a:endParaRPr lang="th-TH" altLang="en-US" sz="1900" b="1" smtClean="0"/>
          </a:p>
          <a:p>
            <a:pPr lvl="3" eaLnBrk="1" hangingPunct="1">
              <a:lnSpc>
                <a:spcPct val="90000"/>
              </a:lnSpc>
            </a:pPr>
            <a:r>
              <a:rPr lang="th-TH" altLang="en-US" sz="1900" b="1" smtClean="0"/>
              <a:t>primes cervix to respon</a:t>
            </a:r>
            <a:r>
              <a:rPr lang="en-US" altLang="en-US" sz="1900" b="1" smtClean="0"/>
              <a:t>se</a:t>
            </a:r>
            <a:r>
              <a:rPr lang="th-TH" altLang="en-US" sz="1900" b="1" smtClean="0"/>
              <a:t> to relaxin </a:t>
            </a:r>
            <a:endParaRPr lang="en-US" altLang="en-US" sz="1900" b="1" smtClean="0"/>
          </a:p>
          <a:p>
            <a:pPr lvl="3" eaLnBrk="1" hangingPunct="1">
              <a:lnSpc>
                <a:spcPct val="90000"/>
              </a:lnSpc>
            </a:pPr>
            <a:r>
              <a:rPr lang="en-US" altLang="en-US" sz="1900" b="1" smtClean="0"/>
              <a:t>stimulates ovary to secrete relaxin and oxytocin </a:t>
            </a:r>
            <a:endParaRPr lang="th-TH" altLang="en-US" sz="1900" b="1" smtClean="0"/>
          </a:p>
          <a:p>
            <a:pPr lvl="3" eaLnBrk="1" hangingPunct="1">
              <a:lnSpc>
                <a:spcPct val="90000"/>
              </a:lnSpc>
            </a:pPr>
            <a:r>
              <a:rPr lang="th-TH" altLang="en-US" sz="1900" b="1" smtClean="0"/>
              <a:t>acts with PGF to trigger CL regression  </a:t>
            </a:r>
          </a:p>
          <a:p>
            <a:pPr eaLnBrk="1" hangingPunct="1">
              <a:lnSpc>
                <a:spcPct val="90000"/>
              </a:lnSpc>
            </a:pPr>
            <a:endParaRPr lang="th-TH" altLang="en-US" sz="24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0" smtClean="0">
                <a:cs typeface="BrowalliaUPC" pitchFamily="34" charset="-34"/>
              </a:rPr>
              <a:t>Hormonal changes at the end of gestation</a:t>
            </a:r>
            <a:endParaRPr lang="th-TH" altLang="en-US" sz="2400" b="0" smtClean="0">
              <a:cs typeface="BrowalliaUPC" pitchFamily="34" charset="-34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h-TH" altLang="en-US" sz="2400" b="1" smtClean="0"/>
              <a:t>Placentome hormones </a:t>
            </a:r>
            <a:endParaRPr lang="en-US" altLang="en-US" sz="2400" b="1" smtClean="0"/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th-TH" altLang="en-US" sz="2200" b="1" smtClean="0"/>
              <a:t>PGF </a:t>
            </a:r>
            <a:endParaRPr lang="en-US" altLang="en-US" sz="2200" b="1" smtClean="0"/>
          </a:p>
          <a:p>
            <a:pPr lvl="3" eaLnBrk="1" hangingPunct="1"/>
            <a:r>
              <a:rPr lang="th-TH" altLang="en-US" sz="2200" b="1" smtClean="0"/>
              <a:t>regression of CL </a:t>
            </a:r>
            <a:endParaRPr lang="en-US" altLang="en-US" sz="2200" b="1" smtClean="0"/>
          </a:p>
          <a:p>
            <a:pPr lvl="3" eaLnBrk="1" hangingPunct="1"/>
            <a:r>
              <a:rPr lang="en-US" altLang="en-US" sz="2200" b="1" smtClean="0"/>
              <a:t>synthesis and release of oxytocin and relaxin from ovary </a:t>
            </a:r>
            <a:r>
              <a:rPr lang="th-TH" altLang="en-US" sz="2200" b="1" smtClean="0"/>
              <a:t>(</a:t>
            </a:r>
            <a:r>
              <a:rPr lang="en-US" altLang="en-US" sz="2200" b="1" smtClean="0"/>
              <a:t>in some species relaxin from placenta</a:t>
            </a:r>
            <a:r>
              <a:rPr lang="th-TH" altLang="en-US" sz="2200" b="1" smtClean="0"/>
              <a:t>) </a:t>
            </a:r>
          </a:p>
          <a:p>
            <a:pPr lvl="3" eaLnBrk="1" hangingPunct="1"/>
            <a:r>
              <a:rPr lang="th-TH" altLang="en-US" sz="2200" b="1" smtClean="0"/>
              <a:t>stimulates most of the contra</a:t>
            </a:r>
            <a:r>
              <a:rPr lang="en-US" altLang="en-US" sz="2200" b="1" smtClean="0"/>
              <a:t>c</a:t>
            </a:r>
            <a:r>
              <a:rPr lang="th-TH" altLang="en-US" sz="2200" b="1" smtClean="0"/>
              <a:t>tions in the uterus </a:t>
            </a:r>
            <a:endParaRPr lang="en-US" altLang="en-US" sz="2200" b="1" smtClean="0"/>
          </a:p>
          <a:p>
            <a:pPr eaLnBrk="1" hangingPunct="1"/>
            <a:endParaRPr lang="th-TH" alt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b="0" smtClean="0">
                <a:cs typeface="BrowalliaUPC" pitchFamily="34" charset="-34"/>
              </a:rPr>
              <a:t>Hormonal changes at the end of gestation</a:t>
            </a:r>
            <a:endParaRPr lang="th-TH" altLang="en-US" sz="2400" b="0" smtClean="0">
              <a:cs typeface="BrowalliaUPC" pitchFamily="34" charset="-34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2" eaLnBrk="1" hangingPunct="1"/>
            <a:r>
              <a:rPr lang="th-TH" altLang="en-US" b="1" smtClean="0"/>
              <a:t>progesterone </a:t>
            </a:r>
            <a:endParaRPr lang="en-US" altLang="en-US" b="1" smtClean="0"/>
          </a:p>
          <a:p>
            <a:pPr lvl="3" eaLnBrk="1" hangingPunct="1"/>
            <a:r>
              <a:rPr lang="en-US" altLang="en-US" sz="2000" b="1" smtClean="0"/>
              <a:t>shift from progesterone to estrogen production leads to its decrease from the placentome </a:t>
            </a:r>
            <a:endParaRPr lang="th-TH" altLang="en-US" sz="2000" b="1" smtClean="0"/>
          </a:p>
          <a:p>
            <a:pPr lvl="3" eaLnBrk="1" hangingPunct="1"/>
            <a:r>
              <a:rPr lang="th-TH" altLang="en-US" sz="2000" b="1" smtClean="0"/>
              <a:t>PGF stimulates luteolysis so progesterone from CL decreases </a:t>
            </a:r>
            <a:endParaRPr lang="en-US" altLang="en-US" sz="2000" b="1" smtClean="0"/>
          </a:p>
          <a:p>
            <a:pPr lvl="3" eaLnBrk="1" hangingPunct="1"/>
            <a:r>
              <a:rPr lang="en-US" altLang="en-US" sz="2000" b="1" smtClean="0"/>
              <a:t>release from </a:t>
            </a:r>
            <a:r>
              <a:rPr lang="th-TH" altLang="en-US" sz="2000" b="1" smtClean="0"/>
              <a:t>"</a:t>
            </a:r>
            <a:r>
              <a:rPr lang="en-US" altLang="en-US" sz="2000" b="1" smtClean="0"/>
              <a:t>progesterone block</a:t>
            </a:r>
            <a:r>
              <a:rPr lang="th-TH" altLang="en-US" sz="2000" b="1" smtClean="0"/>
              <a:t>“</a:t>
            </a:r>
            <a:endParaRPr lang="en-US" altLang="en-US" sz="2000" b="1" smtClean="0"/>
          </a:p>
          <a:p>
            <a:pPr lvl="1" eaLnBrk="1" hangingPunct="1">
              <a:buFontTx/>
              <a:buNone/>
            </a:pPr>
            <a:r>
              <a:rPr lang="en-US" altLang="en-US" b="1" smtClean="0">
                <a:ea typeface="Angsana New" pitchFamily="18" charset="-120"/>
                <a:cs typeface="Angsana New" pitchFamily="18" charset="-120"/>
              </a:rPr>
              <a:t>O</a:t>
            </a:r>
            <a:r>
              <a:rPr lang="th-TH" altLang="en-US" b="1" smtClean="0"/>
              <a:t>xytocin </a:t>
            </a:r>
            <a:endParaRPr lang="en-US" altLang="en-US" b="1" smtClean="0"/>
          </a:p>
          <a:p>
            <a:pPr lvl="2" eaLnBrk="1" hangingPunct="1"/>
            <a:r>
              <a:rPr lang="th-TH" altLang="en-US" b="1" smtClean="0"/>
              <a:t>stimulates final contractions of uterus but only once fetal head enters cervix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1924</TotalTime>
  <Words>2062</Words>
  <Application>Microsoft Office PowerPoint</Application>
  <PresentationFormat>Ekran Gösterisi (4:3)</PresentationFormat>
  <Paragraphs>344</Paragraphs>
  <Slides>54</Slides>
  <Notes>16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54</vt:i4>
      </vt:variant>
    </vt:vector>
  </HeadingPairs>
  <TitlesOfParts>
    <vt:vector size="66" baseType="lpstr">
      <vt:lpstr>Angsana New</vt:lpstr>
      <vt:lpstr>Arial</vt:lpstr>
      <vt:lpstr>Browallia New</vt:lpstr>
      <vt:lpstr>BrowalliaUPC</vt:lpstr>
      <vt:lpstr>Calibri</vt:lpstr>
      <vt:lpstr>Calibri Light</vt:lpstr>
      <vt:lpstr>Comic Sans MS</vt:lpstr>
      <vt:lpstr>Cordia New</vt:lpstr>
      <vt:lpstr>Tahoma</vt:lpstr>
      <vt:lpstr>Times New Roman</vt:lpstr>
      <vt:lpstr>Wingdings</vt:lpstr>
      <vt:lpstr>Office Teması</vt:lpstr>
      <vt:lpstr>Average length of gestation </vt:lpstr>
      <vt:lpstr>What is Parturition?</vt:lpstr>
      <vt:lpstr>Parturition Names in Species</vt:lpstr>
      <vt:lpstr>Fetal control of parturition </vt:lpstr>
      <vt:lpstr>Hormonal changes at the end of gestation</vt:lpstr>
      <vt:lpstr>Hormonal changes at the end of gestation</vt:lpstr>
      <vt:lpstr>Hormonal changes at the end of gestation</vt:lpstr>
      <vt:lpstr>Hormonal changes at the end of gestation</vt:lpstr>
      <vt:lpstr>Hormonal changes at the end of gestation</vt:lpstr>
      <vt:lpstr>Hormonal changes at the end of gestation</vt:lpstr>
      <vt:lpstr>PowerPoint Sunusu</vt:lpstr>
      <vt:lpstr>Signs of Approaching Parturition</vt:lpstr>
      <vt:lpstr>Stages of Parturition</vt:lpstr>
      <vt:lpstr>Stage 1- preparatory stage</vt:lpstr>
      <vt:lpstr>Preparatory Stage (2-6 hours)</vt:lpstr>
      <vt:lpstr>Stage 2- Birthing Process</vt:lpstr>
      <vt:lpstr>Stage 2- Birthing Process</vt:lpstr>
      <vt:lpstr>Stage 2- Birthing Process</vt:lpstr>
      <vt:lpstr>Stage 3- Placenta Expulsion</vt:lpstr>
      <vt:lpstr>Stage 3- Placenta Expulsion</vt:lpstr>
      <vt:lpstr>PowerPoint Sunusu</vt:lpstr>
      <vt:lpstr>PowerPoint Sunusu</vt:lpstr>
      <vt:lpstr>Signs of Parturition in Cattle</vt:lpstr>
      <vt:lpstr>Cattle Parturition </vt:lpstr>
      <vt:lpstr>Cattle Parturition</vt:lpstr>
      <vt:lpstr>Cattle Parturition</vt:lpstr>
      <vt:lpstr>Signs of Parturition in Sheep</vt:lpstr>
      <vt:lpstr>Sheep Parturition</vt:lpstr>
      <vt:lpstr>Goat Parturition</vt:lpstr>
      <vt:lpstr>Induction of Parturition</vt:lpstr>
      <vt:lpstr>Induction of Parturition in Cows </vt:lpstr>
      <vt:lpstr>Induction of Parturition in Cows </vt:lpstr>
      <vt:lpstr>Induction of Parturition in Cows </vt:lpstr>
      <vt:lpstr>Induction of Parturition in Cows </vt:lpstr>
      <vt:lpstr>Induction of Parturition in Cows </vt:lpstr>
      <vt:lpstr>Induction of Parturition in Cows </vt:lpstr>
      <vt:lpstr>Induction of Parturition in Cows </vt:lpstr>
      <vt:lpstr>Induction of Parturition in Cows </vt:lpstr>
      <vt:lpstr>PowerPoint Sunusu</vt:lpstr>
      <vt:lpstr>PowerPoint Sunusu</vt:lpstr>
      <vt:lpstr>Induction of Parturition in Cows </vt:lpstr>
      <vt:lpstr>Induction of Parturition in ewe </vt:lpstr>
      <vt:lpstr>Induction of Parturition in Goats </vt:lpstr>
      <vt:lpstr>Induction of Parturition in Goats </vt:lpstr>
      <vt:lpstr>Induction of Parturition in Goats </vt:lpstr>
      <vt:lpstr>Post- calving problems </vt:lpstr>
      <vt:lpstr>Haemorrhage</vt:lpstr>
      <vt:lpstr>Uterus rupture</vt:lpstr>
      <vt:lpstr>Uterine prolapse</vt:lpstr>
      <vt:lpstr>Milk fever</vt:lpstr>
      <vt:lpstr>Ketosis</vt:lpstr>
      <vt:lpstr>Retained placenta</vt:lpstr>
      <vt:lpstr>Metritis</vt:lpstr>
      <vt:lpstr>Downer’s cow syndrome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Parturition</dc:title>
  <dc:creator>Ashlee</dc:creator>
  <cp:lastModifiedBy>Halit</cp:lastModifiedBy>
  <cp:revision>56</cp:revision>
  <dcterms:created xsi:type="dcterms:W3CDTF">2007-02-17T20:47:21Z</dcterms:created>
  <dcterms:modified xsi:type="dcterms:W3CDTF">2020-01-03T11:12:40Z</dcterms:modified>
</cp:coreProperties>
</file>