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97"/>
    <p:restoredTop sz="95761"/>
  </p:normalViewPr>
  <p:slideViewPr>
    <p:cSldViewPr snapToGrid="0" snapToObjects="1">
      <p:cViewPr varScale="1">
        <p:scale>
          <a:sx n="110" d="100"/>
          <a:sy n="110" d="100"/>
        </p:scale>
        <p:origin x="4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62F8C1-9C66-814C-AA8F-34A9D81F276D}"/>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ilkeleri</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F38DF2C9-FB2D-5444-9E14-3DFC50C9B573}"/>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Toplumsal düzen kuralları IV</a:t>
            </a:r>
          </a:p>
        </p:txBody>
      </p:sp>
    </p:spTree>
    <p:extLst>
      <p:ext uri="{BB962C8B-B14F-4D97-AF65-F5344CB8AC3E}">
        <p14:creationId xmlns:p14="http://schemas.microsoft.com/office/powerpoint/2010/main" val="819293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 kurallarının toplumsal düzen kurallarından farklı olan yönü, onun yaptırımlarının kamu gücü ile donatılmış olmasıdır. Nitekim bu yönü, hukuk kurallarını, din, görgü ve ahlak kurallarından ayıran ana yönüdür.</a:t>
            </a:r>
          </a:p>
          <a:p>
            <a:r>
              <a:rPr lang="tr-TR" dirty="0">
                <a:latin typeface="Times New Roman" panose="02020603050405020304" pitchFamily="18" charset="0"/>
                <a:cs typeface="Times New Roman" panose="02020603050405020304" pitchFamily="18" charset="0"/>
              </a:rPr>
              <a:t>Yaptırım en genel anlamıyla, bir kişinin üzerine düşeni yapmaması sebebiyle uğrayacağı karşılıktır.</a:t>
            </a:r>
          </a:p>
        </p:txBody>
      </p:sp>
    </p:spTree>
    <p:extLst>
      <p:ext uri="{BB962C8B-B14F-4D97-AF65-F5344CB8AC3E}">
        <p14:creationId xmlns:p14="http://schemas.microsoft.com/office/powerpoint/2010/main" val="2580497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Hukukta yaptırım ise, hukuk kurallarının kişilere yüklediği yükümlülükleri kişilerin yerine getirmemeleri üzerine, onların bunları yerine getirmeleri için kamu gücü. Tarafından zorlanmalarıdır.</a:t>
            </a:r>
          </a:p>
          <a:p>
            <a:r>
              <a:rPr lang="tr-TR" dirty="0">
                <a:latin typeface="Times New Roman" panose="02020603050405020304" pitchFamily="18" charset="0"/>
                <a:cs typeface="Times New Roman" panose="02020603050405020304" pitchFamily="18" charset="0"/>
              </a:rPr>
              <a:t>Yaptırımın ana amacı kişinin hukuka uygun davranmasını ve dolayısıyla da hukuk kuralının amaçladığı sonucun gerçekleşebilmesidir.</a:t>
            </a:r>
          </a:p>
        </p:txBody>
      </p:sp>
    </p:spTree>
    <p:extLst>
      <p:ext uri="{BB962C8B-B14F-4D97-AF65-F5344CB8AC3E}">
        <p14:creationId xmlns:p14="http://schemas.microsoft.com/office/powerpoint/2010/main" val="498581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normAutofit fontScale="77500" lnSpcReduction="20000"/>
          </a:bodyPr>
          <a:lstStyle/>
          <a:p>
            <a:r>
              <a:rPr lang="tr-TR" dirty="0">
                <a:latin typeface="Times New Roman" panose="02020603050405020304" pitchFamily="18" charset="0"/>
                <a:cs typeface="Times New Roman" panose="02020603050405020304" pitchFamily="18" charset="0"/>
              </a:rPr>
              <a:t>Yaptırımların tarihi gelişimi:</a:t>
            </a:r>
          </a:p>
          <a:p>
            <a:r>
              <a:rPr lang="tr-TR" dirty="0">
                <a:latin typeface="Times New Roman" panose="02020603050405020304" pitchFamily="18" charset="0"/>
                <a:cs typeface="Times New Roman" panose="02020603050405020304" pitchFamily="18" charset="0"/>
              </a:rPr>
              <a:t>Bu konuda şu kararın ele alınmasında fayda </a:t>
            </a:r>
            <a:r>
              <a:rPr lang="tr-TR" dirty="0" err="1">
                <a:latin typeface="Times New Roman" panose="02020603050405020304" pitchFamily="18" charset="0"/>
                <a:cs typeface="Times New Roman" panose="02020603050405020304" pitchFamily="18" charset="0"/>
              </a:rPr>
              <a:t>bulunmaktadır:</a:t>
            </a:r>
            <a:r>
              <a:rPr lang="tr-TR" i="1" dirty="0" err="1"/>
              <a:t>“İlk</a:t>
            </a:r>
            <a:r>
              <a:rPr lang="tr-TR" i="1" dirty="0"/>
              <a:t> zamanların doğrudan doğruya suçludan öç alma, suçlu ile uzlaşma usullerinden sonra suçlulara topluluk tarafından ceza verilmeğe başlandığı zamanlarda suçtan zarar görenin suçlu hakkında hakime şikayette bulunması lazımdı. Çünkü o zamanın anlayışına göre suç yalnız aleyhine suç işleyeni ilgilendirirdi. Zaman ile topluluğun emniyet ve selametine dokunan suçlar da olduğu görüldü. Buna karşı da halktan herkesin şikayetçi olması kabul edildi. Zaman geçti, tafsilat konu dışı olur, suçtan zarar görenin muhtelif sebeplerle şikayet edememesinden veya şikayetçi bulunamamasından dolayı suçlar takipsiz ve suçlular cezasız kaldı. Bu halin, suç şahsa müteveccih olsa da topluluğun emniyet ve selametini bozduğu görüldü. Diğer taraftan zamanının dinî akidelerine aykırı düşen hareketlerin cezalandırılması istendi. Doğrudan takip ve tahkik usulü kuruldu. Bu usulde davacı, davayı tahkik eden </a:t>
            </a:r>
            <a:r>
              <a:rPr lang="tr-TR" i="1" dirty="0" err="1"/>
              <a:t>vs</a:t>
            </a:r>
            <a:r>
              <a:rPr lang="tr-TR" i="1" dirty="0"/>
              <a:t> en son hüküm veren hepsi ayni şahıs idi. Gün geldi, insanlar bu usule, bu usulün haksızlığına, zulmüne dayanamadılar. Bu usul de yıkıldı. Yerine konan dava usulünde yine davacı arandı ve bulundu. Amme </a:t>
            </a:r>
            <a:r>
              <a:rPr lang="tr-TR" i="1" dirty="0" err="1"/>
              <a:t>davacılığının</a:t>
            </a:r>
            <a:r>
              <a:rPr lang="tr-TR" i="1" dirty="0"/>
              <a:t> doğumunu, bundaki düşünüşleri ve bu </a:t>
            </a:r>
            <a:r>
              <a:rPr lang="tr-TR" i="1" dirty="0" err="1"/>
              <a:t>davacılığın</a:t>
            </a:r>
            <a:r>
              <a:rPr lang="tr-TR" i="1" dirty="0"/>
              <a:t> gelişmesini tarih boyunca söylemek uzun olur.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7317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normAutofit fontScale="92500" lnSpcReduction="20000"/>
          </a:bodyPr>
          <a:lstStyle/>
          <a:p>
            <a:r>
              <a:rPr lang="tr-TR" i="1" dirty="0"/>
              <a:t>Yalnız bahsimiz için şurası gerekli ve esastır ki cezada da davacı lazımdır. Dava esasına dayanan usul, sanığa haklarını korumak için kolaylıklar sağlar. Suçlar ya şahsa veya topluluğun emniyet ve selametine ve intizamına yöneltilmiş bulunur. Şahsa yöneltilenin topluluğu ve topluluğa yöneltilenin de netice itibariyle şahsı ilgilendireceğinden şüphe olunamaz. Şu halde bütün şümulüyle şahıs zararı (</a:t>
            </a:r>
            <a:r>
              <a:rPr lang="tr-TR" i="1" dirty="0" err="1"/>
              <a:t>male</a:t>
            </a:r>
            <a:r>
              <a:rPr lang="tr-TR" i="1" dirty="0"/>
              <a:t>, cisme ve şeref ve haysiyete dokunarak ) galip olan suçlar şahsa yöneltilmiş ve daha çok amme emniyet ve selametini bozan suçlar da ammeye yöneltilmiş sayılır. Bu ayrıma göre suç kendisine yöneltilmiş olan taraf davacı olur. Bu netice, herkesin hakkını kendisine vermek ve tanımaktır. Suçtan zarar gören şahıs ise davayı o açar, adi hususî davacıdır. Davanın hedefi suçlunun cezalandırılmasıdır. Amme davacısı ona karışmağa, mecbur değildir. ( Ceza Usulü m. 347 ). Suçtan zarar gören cemiyet ise amme namına suçu ve suçluları takip ödevini üstüne alan memur davayı açar. Suçlunun ceza görmesini ister. Kanun yollarına gider. Bu da onun hakkıdır”.</a:t>
            </a:r>
            <a:endParaRPr lang="tr-TR" dirty="0"/>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228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Yaptırım türleri:</a:t>
            </a:r>
          </a:p>
          <a:p>
            <a:r>
              <a:rPr lang="tr-TR" dirty="0">
                <a:latin typeface="Times New Roman" panose="02020603050405020304" pitchFamily="18" charset="0"/>
                <a:cs typeface="Times New Roman" panose="02020603050405020304" pitchFamily="18" charset="0"/>
              </a:rPr>
              <a:t>Yaptırım türleri, hukukun alt dallarına göre çeşitlilik arz etmektedir. </a:t>
            </a:r>
          </a:p>
          <a:p>
            <a:r>
              <a:rPr lang="tr-TR" dirty="0">
                <a:latin typeface="Times New Roman" panose="02020603050405020304" pitchFamily="18" charset="0"/>
                <a:cs typeface="Times New Roman" panose="02020603050405020304" pitchFamily="18" charset="0"/>
              </a:rPr>
              <a:t>Ceza:</a:t>
            </a:r>
          </a:p>
          <a:p>
            <a:r>
              <a:rPr lang="tr-TR" dirty="0">
                <a:latin typeface="Times New Roman" panose="02020603050405020304" pitchFamily="18" charset="0"/>
                <a:cs typeface="Times New Roman" panose="02020603050405020304" pitchFamily="18" charset="0"/>
              </a:rPr>
              <a:t>Ceza hukukunda öngörülmüş olan hukuki yaptırımdır. Kişilerin, kamu otoritelerince çıkarılan kanunların suç saydığı fiiller sonucunda uğradıkları karşılıktır. Cezaların hem suçların gerçekleşmemesi için caydırıcı hem de toplumsal adalet hissini sağlayıcı işlevleri bulunmaktadır.</a:t>
            </a:r>
          </a:p>
        </p:txBody>
      </p:sp>
    </p:spTree>
    <p:extLst>
      <p:ext uri="{BB962C8B-B14F-4D97-AF65-F5344CB8AC3E}">
        <p14:creationId xmlns:p14="http://schemas.microsoft.com/office/powerpoint/2010/main" val="4234623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Zorla yaptırma:</a:t>
            </a:r>
          </a:p>
          <a:p>
            <a:r>
              <a:rPr lang="tr-TR" dirty="0">
                <a:latin typeface="Times New Roman" panose="02020603050405020304" pitchFamily="18" charset="0"/>
                <a:cs typeface="Times New Roman" panose="02020603050405020304" pitchFamily="18" charset="0"/>
              </a:rPr>
              <a:t>Kişinin yükümlülüklerini kendiliğinden yerine getirmemesi halinde, o yükümlülüklerin kamu otoritelerince kamu gücü kullanılarak yerine getirtilmesidir. Buna örnek olarak cebri icra verilebilir.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9122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Tazminat:</a:t>
            </a:r>
          </a:p>
          <a:p>
            <a:r>
              <a:rPr lang="tr-TR" dirty="0">
                <a:latin typeface="Times New Roman" panose="02020603050405020304" pitchFamily="18" charset="0"/>
                <a:cs typeface="Times New Roman" panose="02020603050405020304" pitchFamily="18" charset="0"/>
              </a:rPr>
              <a:t>Hukuka aykırı bir fiille bir başka kimsenin kişi ya da mal varlığında zarar meydana getiren kişinin, bu zararı gidermesi gerekir. Bu giderim borcuna tazminat borcu adı verilir. Tazminat borcu parasal olabileceği gibi, aynen tazmin şeklinde de olabilir.</a:t>
            </a:r>
          </a:p>
          <a:p>
            <a:r>
              <a:rPr lang="tr-TR" dirty="0">
                <a:latin typeface="Times New Roman" panose="02020603050405020304" pitchFamily="18" charset="0"/>
                <a:cs typeface="Times New Roman" panose="02020603050405020304" pitchFamily="18" charset="0"/>
              </a:rPr>
              <a:t>Kişinin uğradığı maddi zararların giderilmesinde maddi zararın, manevi zararların giderilmesinde ise manevi zararların tazmini borcu doğar.</a:t>
            </a:r>
          </a:p>
        </p:txBody>
      </p:sp>
    </p:spTree>
    <p:extLst>
      <p:ext uri="{BB962C8B-B14F-4D97-AF65-F5344CB8AC3E}">
        <p14:creationId xmlns:p14="http://schemas.microsoft.com/office/powerpoint/2010/main" val="3776031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Geçersizlik:</a:t>
            </a:r>
          </a:p>
          <a:p>
            <a:r>
              <a:rPr lang="tr-TR" dirty="0">
                <a:latin typeface="Times New Roman" panose="02020603050405020304" pitchFamily="18" charset="0"/>
                <a:cs typeface="Times New Roman" panose="02020603050405020304" pitchFamily="18" charset="0"/>
              </a:rPr>
              <a:t>Kişilerin yaptıkları hukuki işlemlerdeki unsurlardan bazılarının eksikliği halinde o hukuki işlemler geçersiz hale gelirler, hukuken hüküm ifade etmezler, sonuçlarını doğurmazlar.</a:t>
            </a:r>
          </a:p>
          <a:p>
            <a:r>
              <a:rPr lang="tr-TR" dirty="0">
                <a:latin typeface="Times New Roman" panose="02020603050405020304" pitchFamily="18" charset="0"/>
                <a:cs typeface="Times New Roman" panose="02020603050405020304" pitchFamily="18" charset="0"/>
              </a:rPr>
              <a:t>Hukuki işlemin ana unsuru olan irade beyanın eksikliği halinde yokluk, geçerlilik şartlarının eksikliği halinde kesin hükümsüzlük (butlan), tamamlayıcı unsurların eksikliği halinde ise noksan (eksiklik) şekillerinde hukuki işlem geçersiz olur. Kanun koyucu bazı durumlar için özel olarak iptal edilebilirler şeklinde bir geçersizlik de öngörmüştür.</a:t>
            </a:r>
          </a:p>
        </p:txBody>
      </p:sp>
    </p:spTree>
    <p:extLst>
      <p:ext uri="{BB962C8B-B14F-4D97-AF65-F5344CB8AC3E}">
        <p14:creationId xmlns:p14="http://schemas.microsoft.com/office/powerpoint/2010/main" val="44004058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274</TotalTime>
  <Words>722</Words>
  <Application>Microsoft Macintosh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ilkeleri</vt:lpstr>
      <vt:lpstr>Toplumsal düzen kuralları IV </vt:lpstr>
      <vt:lpstr>Toplumsal düzen kuralları IV </vt:lpstr>
      <vt:lpstr>Toplumsal düzen kuralları IV </vt:lpstr>
      <vt:lpstr>Toplumsal düzen kuralları IV </vt:lpstr>
      <vt:lpstr>Toplumsal düzen kuralları IV </vt:lpstr>
      <vt:lpstr>Toplumsal düzen kuralları IV </vt:lpstr>
      <vt:lpstr>Toplumsal düzen kuralları IV </vt:lpstr>
      <vt:lpstr>Toplumsal düzen kuralları IV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5</cp:revision>
  <dcterms:created xsi:type="dcterms:W3CDTF">2020-11-21T14:53:45Z</dcterms:created>
  <dcterms:modified xsi:type="dcterms:W3CDTF">2021-03-14T19:10:10Z</dcterms:modified>
</cp:coreProperties>
</file>