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66" r:id="rId4"/>
    <p:sldId id="267" r:id="rId5"/>
    <p:sldId id="268" r:id="rId6"/>
    <p:sldId id="270" r:id="rId7"/>
    <p:sldId id="271" r:id="rId8"/>
    <p:sldId id="272" r:id="rId9"/>
    <p:sldId id="258" r:id="rId10"/>
    <p:sldId id="273" r:id="rId11"/>
    <p:sldId id="257" r:id="rId12"/>
    <p:sldId id="259" r:id="rId13"/>
    <p:sldId id="260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27" autoAdjust="0"/>
  </p:normalViewPr>
  <p:slideViewPr>
    <p:cSldViewPr snapToGrid="0">
      <p:cViewPr>
        <p:scale>
          <a:sx n="50" d="100"/>
          <a:sy n="50" d="100"/>
        </p:scale>
        <p:origin x="-3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4DF59-4497-4FA2-860C-88CFF410B2D4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90C91-48CF-4D49-A775-307945F66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2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025C3-A12D-41A3-9CA4-50DAE6C08E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643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025C3-A12D-41A3-9CA4-50DAE6C08E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038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025C3-A12D-41A3-9CA4-50DAE6C08E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14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025C3-A12D-41A3-9CA4-50DAE6C08E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760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025C3-A12D-41A3-9CA4-50DAE6C08E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81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025C3-A12D-41A3-9CA4-50DAE6C08E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04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025C3-A12D-41A3-9CA4-50DAE6C08E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323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Notebook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025C3-A12D-41A3-9CA4-50DAE6C08E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352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 was central to the experience of Greeks and Romans in the classical era.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Greek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engaged in military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operations most years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025C3-A12D-41A3-9CA4-50DAE6C08E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09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025C3-A12D-41A3-9CA4-50DAE6C08E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690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025C3-A12D-41A3-9CA4-50DAE6C08E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34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81212-D151-426B-8127-38F759B3F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51504-7BDC-4788-8801-2F8BB485F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BAE3D-4FD7-4AD4-8234-C6BDBC7B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DBDC-6498-4DFB-9C18-9A92C59720C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2075D-F6E8-425E-8C28-553F208C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266A3-2CA2-4C32-AFAA-B4F34458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BB85-6D2C-47CD-9E26-92285AA77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67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72C-527D-4D60-9A15-30A01B69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400C4-10BA-4C28-8CA0-87D69EABE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65C56-7A6F-411B-9E2A-648D2E95B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DBDC-6498-4DFB-9C18-9A92C59720C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9C6E4-A374-411D-8A41-8039994C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7145C-F8AC-40D1-833C-ABCD1534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BB85-6D2C-47CD-9E26-92285AA77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98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04EDBC-841F-46F1-9FFD-B1DB95674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7EB41-FF34-4F19-9603-3542EDBD9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2A843-9F45-4DAD-AC21-FC38F5C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DBDC-6498-4DFB-9C18-9A92C59720C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059DA-9CDC-4E8A-8E50-9077FCDD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089DB-A84C-45A2-B164-E62F70EF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BB85-6D2C-47CD-9E26-92285AA77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80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76F4E43E-B3E3-4581-BF19-8E81CE2259A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13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E43E-B3E3-4581-BF19-8E81CE2259A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93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F4E43E-B3E3-4581-BF19-8E81CE2259A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735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E43E-B3E3-4581-BF19-8E81CE2259A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36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E43E-B3E3-4581-BF19-8E81CE2259A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058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E43E-B3E3-4581-BF19-8E81CE2259A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459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E43E-B3E3-4581-BF19-8E81CE2259A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10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6F4E43E-B3E3-4581-BF19-8E81CE2259A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78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9BCD6-6A3A-4BA4-BACB-3701D0B5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A8E3C-82AF-4C5E-A1F6-56B644ECC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B9F7C-F17C-4756-AF20-15B4A254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DBDC-6498-4DFB-9C18-9A92C59720C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5864E-439B-4EC5-A3DF-2833850F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FE51E-F395-4B45-B4AA-1863E1AC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BB85-6D2C-47CD-9E26-92285AA77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782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76F4E43E-B3E3-4581-BF19-8E81CE2259A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183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E43E-B3E3-4581-BF19-8E81CE2259A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345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76F4E43E-B3E3-4581-BF19-8E81CE2259A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0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4C6E-3255-479E-8414-D2E8177F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A969-5E28-4801-8F3B-6C53533D4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EDA2-C381-436B-B8A4-862B5C9D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DBDC-6498-4DFB-9C18-9A92C59720C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6AB2C-24C6-4B18-84FF-CF0A0DA3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EF19A-B9D3-4823-91C0-57BD7CA1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BB85-6D2C-47CD-9E26-92285AA77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68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07CF-1CBC-48CB-98D9-9E4E2E8B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8DC5B-2910-451D-8D4E-D03B544FC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CB03D-986C-4A49-89BD-EE19EE9F8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01A03-1D0B-40F4-BB09-053F9602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DBDC-6498-4DFB-9C18-9A92C59720C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5B12B-E326-452A-886D-906EF6830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1E248-7A8F-4AD6-8A6C-7EF910C1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BB85-6D2C-47CD-9E26-92285AA77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58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C7C4-CD6C-4701-B3E1-836333EB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F9C7C-B79B-4382-8C35-592DC15B7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605D3-FCEA-4D09-A9DE-2E52BD45E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127E6-0A9D-4D0B-A737-E1D596EE1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6C5E4-59C6-49B8-A21D-0B9E2AB91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CD21D7-549B-4301-BD82-8735E19E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DBDC-6498-4DFB-9C18-9A92C59720C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CC0EA-1019-40B3-A488-8D105F26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FF2D36-B1F0-4A89-83D4-D2BD76FB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BB85-6D2C-47CD-9E26-92285AA77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1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50CA2-3CDD-45D1-ADB5-49DAF16F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B1AF2-D2A2-432D-9105-A3A231F0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DBDC-6498-4DFB-9C18-9A92C59720C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04178-8172-4623-8CEE-EBA94392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42A7C-332D-4226-91F5-0789D383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BB85-6D2C-47CD-9E26-92285AA77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03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737D1C-6651-405A-9B4F-2C9F68C22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DBDC-6498-4DFB-9C18-9A92C59720C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785C9-A8E5-4A5C-AD1A-434EF12E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E904C-EA7D-4FFF-9D24-E44CC1F80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BB85-6D2C-47CD-9E26-92285AA77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64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28E86-FCC1-467D-96E6-DA0AC6E1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45B99-FB89-440B-931D-5B8AA74E7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D8E54-B667-457C-BD3F-C338FEECD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635BB-9857-4A12-8A2B-ECAE866CD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DBDC-6498-4DFB-9C18-9A92C59720C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033E7-9176-4BB1-B852-91632072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1C7C2-E7D2-4C06-AD0A-D212AABD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BB85-6D2C-47CD-9E26-92285AA77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29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C6550-043F-4CAE-862C-E706A6D4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B33DD3-8187-4E77-8BA1-EEBBAB773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1EBE0-C8FB-4C6E-8BF1-6A8483362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881D2-4408-42EE-A400-66506344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DBDC-6498-4DFB-9C18-9A92C59720C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F9490-2733-42A5-B250-FA01859A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0B9DE-BEEB-40B9-A1D7-CB1946F5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BB85-6D2C-47CD-9E26-92285AA77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81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49E6CB-D2B7-4063-98AA-53757FC3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E9538-2B77-4188-B680-9981CD201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48991-567D-40FC-92D3-DB42A2FEA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3DBDC-6498-4DFB-9C18-9A92C59720C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6A822-6CBB-4942-AFB5-37D4B4676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D2080-36EC-4D13-BFA2-CFFDD9C6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9BB85-6D2C-47CD-9E26-92285AA77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46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6F4E43E-B3E3-4581-BF19-8E81CE2259A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3F814F9-B168-4354-AA98-623F9F82804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00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photo, dog, different&#10;&#10;Description automatically generated">
            <a:extLst>
              <a:ext uri="{FF2B5EF4-FFF2-40B4-BE49-F238E27FC236}">
                <a16:creationId xmlns:a16="http://schemas.microsoft.com/office/drawing/2014/main" id="{A715E820-E4DD-4F6A-A2FB-EF22CB772B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4" b="16716"/>
          <a:stretch/>
        </p:blipFill>
        <p:spPr>
          <a:xfrm>
            <a:off x="-231" y="10"/>
            <a:ext cx="12192000" cy="455102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10F0297-FEF4-4E6B-9809-BB2DC8066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1" y="4551038"/>
            <a:ext cx="12192231" cy="230696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72FB0-467B-490D-93C8-299C44779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735" y="4974036"/>
            <a:ext cx="6888864" cy="1263478"/>
          </a:xfrm>
        </p:spPr>
        <p:txBody>
          <a:bodyPr anchor="ctr">
            <a:normAutofit/>
          </a:bodyPr>
          <a:lstStyle/>
          <a:p>
            <a:pPr algn="r"/>
            <a:r>
              <a:rPr lang="tr-TR" dirty="0"/>
              <a:t>THE HEROIC 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04CEA-95A6-4BF9-B4A5-7B9A4D7E9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3280" y="4974036"/>
            <a:ext cx="3911150" cy="1263478"/>
          </a:xfrm>
        </p:spPr>
        <p:txBody>
          <a:bodyPr anchor="ctr">
            <a:normAutofit/>
          </a:bodyPr>
          <a:lstStyle/>
          <a:p>
            <a:r>
              <a:rPr lang="tr-TR" dirty="0"/>
              <a:t>Dr. Funda HAY</a:t>
            </a:r>
          </a:p>
          <a:p>
            <a:r>
              <a:rPr lang="tr-TR" dirty="0"/>
              <a:t>fhay@ankara.edu.tr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E3062D-7269-40D3-A48B-577B21ED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 rot="16200000">
            <a:off x="7294942" y="5605776"/>
            <a:ext cx="69494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197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2DE35105-F76B-4DEC-B98A-532304EA4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1859" y="643467"/>
            <a:ext cx="7488599" cy="5571066"/>
          </a:xfrm>
          <a:prstGeom prst="roundRect">
            <a:avLst>
              <a:gd name="adj" fmla="val 2462"/>
            </a:avLst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fabric&#10;&#10;Description automatically generated">
            <a:extLst>
              <a:ext uri="{FF2B5EF4-FFF2-40B4-BE49-F238E27FC236}">
                <a16:creationId xmlns:a16="http://schemas.microsoft.com/office/drawing/2014/main" id="{A8E0BFAC-3D18-4A86-9A2B-8E69705C5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24" y="965200"/>
            <a:ext cx="6603998" cy="4927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14C525-BF59-4ADD-9514-B94DB27D9863}"/>
              </a:ext>
            </a:extLst>
          </p:cNvPr>
          <p:cNvSpPr txBox="1"/>
          <p:nvPr/>
        </p:nvSpPr>
        <p:spPr>
          <a:xfrm>
            <a:off x="6003826" y="6351600"/>
            <a:ext cx="392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Peloponnesian War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Thucydides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85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68D840B8-8530-4EEA-A2AC-AE26A334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1859" y="643467"/>
            <a:ext cx="7488599" cy="5571066"/>
          </a:xfrm>
          <a:prstGeom prst="roundRect">
            <a:avLst>
              <a:gd name="adj" fmla="val 2462"/>
            </a:avLst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building, mammal, outdoor, standing&#10;&#10;Description automatically generated">
            <a:extLst>
              <a:ext uri="{FF2B5EF4-FFF2-40B4-BE49-F238E27FC236}">
                <a16:creationId xmlns:a16="http://schemas.microsoft.com/office/drawing/2014/main" id="{F1A28825-DA06-4860-AD05-9B77E3193D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8"/>
          <a:stretch/>
        </p:blipFill>
        <p:spPr>
          <a:xfrm>
            <a:off x="4522123" y="965200"/>
            <a:ext cx="6866601" cy="4927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41BF04-364C-475A-8959-5747D41DF6EC}"/>
              </a:ext>
            </a:extLst>
          </p:cNvPr>
          <p:cNvSpPr txBox="1"/>
          <p:nvPr/>
        </p:nvSpPr>
        <p:spPr>
          <a:xfrm>
            <a:off x="6096000" y="6351600"/>
            <a:ext cx="285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Trojan War in Homer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’s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4937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13">
            <a:extLst>
              <a:ext uri="{FF2B5EF4-FFF2-40B4-BE49-F238E27FC236}">
                <a16:creationId xmlns:a16="http://schemas.microsoft.com/office/drawing/2014/main" id="{2DE35105-F76B-4DEC-B98A-532304EA4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1859" y="643467"/>
            <a:ext cx="7488599" cy="5571066"/>
          </a:xfrm>
          <a:prstGeom prst="roundRect">
            <a:avLst>
              <a:gd name="adj" fmla="val 2462"/>
            </a:avLst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32078D76-2B38-4E7D-9B3C-2F7768EF5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58" y="643467"/>
            <a:ext cx="3810000" cy="5541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045B59-D8E9-448D-BCB3-A1D31325F2BE}"/>
              </a:ext>
            </a:extLst>
          </p:cNvPr>
          <p:cNvSpPr txBox="1"/>
          <p:nvPr/>
        </p:nvSpPr>
        <p:spPr>
          <a:xfrm>
            <a:off x="3564596" y="1023867"/>
            <a:ext cx="3793678" cy="3349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849950-CCAA-459E-9669-1CC06E186EB7}"/>
              </a:ext>
            </a:extLst>
          </p:cNvPr>
          <p:cNvSpPr/>
          <p:nvPr/>
        </p:nvSpPr>
        <p:spPr>
          <a:xfrm>
            <a:off x="1320487" y="5813902"/>
            <a:ext cx="2720873" cy="371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Trojan Women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Euripides</a:t>
            </a:r>
          </a:p>
        </p:txBody>
      </p:sp>
    </p:spTree>
    <p:extLst>
      <p:ext uri="{BB962C8B-B14F-4D97-AF65-F5344CB8AC3E}">
        <p14:creationId xmlns:p14="http://schemas.microsoft.com/office/powerpoint/2010/main" val="387128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21623799-6B7F-41B1-B7B4-F78C2828C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967C15C7-3131-4066-AB4E-483601721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664FD385-BAB9-4368-8D28-0D361A9F5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E6A741B7-D871-4BE0-AE84-6ABD96DF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53" name="Freeform 57">
            <a:extLst>
              <a:ext uri="{FF2B5EF4-FFF2-40B4-BE49-F238E27FC236}">
                <a16:creationId xmlns:a16="http://schemas.microsoft.com/office/drawing/2014/main" id="{9A396EE4-73AE-42F5-B20D-3AC542A59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DA05887-E135-471E-BF04-F3572A305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56" name="Freeform 206">
              <a:extLst>
                <a:ext uri="{FF2B5EF4-FFF2-40B4-BE49-F238E27FC236}">
                  <a16:creationId xmlns:a16="http://schemas.microsoft.com/office/drawing/2014/main" id="{2526E7F7-EE92-4AED-8B13-22818008E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7" name="Freeform 211">
              <a:extLst>
                <a:ext uri="{FF2B5EF4-FFF2-40B4-BE49-F238E27FC236}">
                  <a16:creationId xmlns:a16="http://schemas.microsoft.com/office/drawing/2014/main" id="{EDF5FBA7-23EA-4304-96CB-E695B5B12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1D9F16C-94B8-4AD0-8D90-B71DD3F55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F654571F-D8C6-4FBC-8661-887F5AE1E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761A8729-C9BC-4D7B-B0E3-3F8BB73E0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" y="6615"/>
            <a:ext cx="12187263" cy="68580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C470100B-B6D4-4558-A832-946D354B8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ounded Rectangle 7">
            <a:extLst>
              <a:ext uri="{FF2B5EF4-FFF2-40B4-BE49-F238E27FC236}">
                <a16:creationId xmlns:a16="http://schemas.microsoft.com/office/drawing/2014/main" id="{5BAC5087-B362-46E8-8DF2-F5E7956DD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 18">
            <a:extLst>
              <a:ext uri="{FF2B5EF4-FFF2-40B4-BE49-F238E27FC236}">
                <a16:creationId xmlns:a16="http://schemas.microsoft.com/office/drawing/2014/main" id="{A37732D7-C03E-4955-B9D4-35B3BD360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Placeholder 9" descr="A picture containing cup, tattoo&#10;&#10;Description automatically generated">
            <a:extLst>
              <a:ext uri="{FF2B5EF4-FFF2-40B4-BE49-F238E27FC236}">
                <a16:creationId xmlns:a16="http://schemas.microsoft.com/office/drawing/2014/main" id="{FAD2E0BA-B4B6-4E8A-B301-74D33CBC29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r="1" b="7945"/>
          <a:stretch/>
        </p:blipFill>
        <p:spPr>
          <a:xfrm>
            <a:off x="5337548" y="670965"/>
            <a:ext cx="6189620" cy="5516602"/>
          </a:xfrm>
          <a:prstGeom prst="rect">
            <a:avLst/>
          </a:prstGeom>
        </p:spPr>
      </p:pic>
      <p:sp>
        <p:nvSpPr>
          <p:cNvPr id="70" name="Rounded Rectangle 8">
            <a:extLst>
              <a:ext uri="{FF2B5EF4-FFF2-40B4-BE49-F238E27FC236}">
                <a16:creationId xmlns:a16="http://schemas.microsoft.com/office/drawing/2014/main" id="{966DF526-D5B1-4408-892B-11BD9F4B1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F50DA-5E2E-4D5E-B259-F0767EF5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236" y="1023867"/>
            <a:ext cx="3793678" cy="334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3900" dirty="0">
                <a:solidFill>
                  <a:schemeClr val="bg2"/>
                </a:solidFill>
              </a:rPr>
              <a:t>Fame</a:t>
            </a:r>
            <a:br>
              <a:rPr lang="en-US" sz="3900" dirty="0">
                <a:solidFill>
                  <a:schemeClr val="bg2"/>
                </a:solidFill>
              </a:rPr>
            </a:br>
            <a:r>
              <a:rPr lang="en-US" sz="3900" dirty="0">
                <a:solidFill>
                  <a:schemeClr val="bg2"/>
                </a:solidFill>
              </a:rPr>
              <a:t>glory</a:t>
            </a:r>
            <a:br>
              <a:rPr lang="en-US" sz="3900" dirty="0">
                <a:solidFill>
                  <a:schemeClr val="bg2"/>
                </a:solidFill>
              </a:rPr>
            </a:br>
            <a:r>
              <a:rPr lang="en-US" sz="3900" dirty="0">
                <a:solidFill>
                  <a:schemeClr val="bg2"/>
                </a:solidFill>
              </a:rPr>
              <a:t>wealth</a:t>
            </a:r>
            <a:br>
              <a:rPr lang="en-US" sz="3900" dirty="0">
                <a:solidFill>
                  <a:schemeClr val="bg2"/>
                </a:solidFill>
              </a:rPr>
            </a:br>
            <a:r>
              <a:rPr lang="en-US" sz="3900" dirty="0">
                <a:solidFill>
                  <a:schemeClr val="bg2"/>
                </a:solidFill>
              </a:rPr>
              <a:t>power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AE03E22-BD2D-4737-87EE-13EE48DE5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110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62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779D65-C68C-42F6-AB48-7F5CE902BA69}"/>
              </a:ext>
            </a:extLst>
          </p:cNvPr>
          <p:cNvSpPr txBox="1"/>
          <p:nvPr/>
        </p:nvSpPr>
        <p:spPr>
          <a:xfrm>
            <a:off x="2481588" y="916862"/>
            <a:ext cx="93535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Hesiod divided the phases of the human beings into five stages, each of which is represented by a separate race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the Golden Race, who were blessed with every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joy and knew nothing of sorrow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The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Silver Race, far inferior to their predecessors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The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Race of Bronze, who had all their implements and weapons of bronze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The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Race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of 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Iron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51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9DFB09-D894-4BFD-BAFE-3042CFF0C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306AF4-0B70-4A1F-9120-98D23F58F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rgbClr val="484A56"/>
              <a:srgbClr val="484A56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956DDF7-7F41-4387-96F3-F5EACC7CA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160" y="512064"/>
            <a:ext cx="11155680" cy="5833872"/>
          </a:xfrm>
          <a:prstGeom prst="roundRect">
            <a:avLst>
              <a:gd name="adj" fmla="val 61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4AD8082C-1C76-453B-817F-ACE1C34C9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061" y="678046"/>
            <a:ext cx="10821878" cy="5501909"/>
          </a:xfrm>
          <a:prstGeom prst="roundRect">
            <a:avLst>
              <a:gd name="adj" fmla="val 4760"/>
            </a:avLst>
          </a:prstGeom>
          <a:solidFill>
            <a:srgbClr val="FFFFFF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140351F7-4FF6-4E2D-996D-0D9E11FF3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73" y="883855"/>
            <a:ext cx="9049406" cy="50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9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2DE35105-F76B-4DEC-B98A-532304EA4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1859" y="643467"/>
            <a:ext cx="7488599" cy="5571066"/>
          </a:xfrm>
          <a:prstGeom prst="roundRect">
            <a:avLst>
              <a:gd name="adj" fmla="val 2462"/>
            </a:avLst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book, text, large, sitting&#10;&#10;Description automatically generated">
            <a:extLst>
              <a:ext uri="{FF2B5EF4-FFF2-40B4-BE49-F238E27FC236}">
                <a16:creationId xmlns:a16="http://schemas.microsoft.com/office/drawing/2014/main" id="{53171FE9-2BE6-4C28-83B8-51D1BF156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50" y="965200"/>
            <a:ext cx="6548347" cy="4927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153008-D399-4D36-9079-1D87B2CE8136}"/>
              </a:ext>
            </a:extLst>
          </p:cNvPr>
          <p:cNvSpPr txBox="1"/>
          <p:nvPr/>
        </p:nvSpPr>
        <p:spPr>
          <a:xfrm>
            <a:off x="657674" y="1659285"/>
            <a:ext cx="33501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«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a godlike race of Hero men who are called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</a:b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Demigods, who of old peopled the boundless earth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.»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49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E6FCCD-21CC-4F1D-A977-4FA4F18216F9}"/>
              </a:ext>
            </a:extLst>
          </p:cNvPr>
          <p:cNvSpPr txBox="1"/>
          <p:nvPr/>
        </p:nvSpPr>
        <p:spPr>
          <a:xfrm>
            <a:off x="1901123" y="1659285"/>
            <a:ext cx="97276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W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orks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o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n 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the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Heroic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Age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, both poetic and prose, contain frequent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incidental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references to the same stories, testifying thereby to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their popularity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The Greek Heroic Age is wholly prehistoric.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The persons and events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recorded in the poems are known to us only from native tradition.</a:t>
            </a:r>
          </a:p>
        </p:txBody>
      </p:sp>
    </p:spTree>
    <p:extLst>
      <p:ext uri="{BB962C8B-B14F-4D97-AF65-F5344CB8AC3E}">
        <p14:creationId xmlns:p14="http://schemas.microsoft.com/office/powerpoint/2010/main" val="12907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90A82FB2-64DD-4E29-9D75-403588781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2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37D5B-4A5A-419C-82FE-F011D812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>
                <a:solidFill>
                  <a:schemeClr val="tx1"/>
                </a:solidFill>
              </a:rPr>
              <a:t>In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the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Heroic Age</a:t>
            </a:r>
            <a:r>
              <a:rPr lang="tr-TR" b="1" dirty="0">
                <a:solidFill>
                  <a:schemeClr val="tx1"/>
                </a:solidFill>
              </a:rPr>
              <a:t>, </a:t>
            </a:r>
            <a:r>
              <a:rPr lang="en-GB" b="1" dirty="0">
                <a:solidFill>
                  <a:schemeClr val="tx1"/>
                </a:solidFill>
              </a:rPr>
              <a:t>literature begin</a:t>
            </a:r>
            <a:r>
              <a:rPr lang="tr-TR" b="1" dirty="0">
                <a:solidFill>
                  <a:schemeClr val="tx1"/>
                </a:solidFill>
              </a:rPr>
              <a:t>s</a:t>
            </a:r>
            <a:r>
              <a:rPr lang="en-GB" b="1" dirty="0">
                <a:solidFill>
                  <a:schemeClr val="tx1"/>
                </a:solidFill>
              </a:rPr>
              <a:t> with heroic poems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Content Placeholder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78DD4B8E-E4CB-4B2E-96CC-65D2D7415B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2434431"/>
            <a:ext cx="3657601" cy="3657601"/>
          </a:xfrm>
        </p:spPr>
      </p:pic>
      <p:pic>
        <p:nvPicPr>
          <p:cNvPr id="8" name="Content Placeholder 7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92A80E45-9733-4368-AFFF-547D1A5024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7905750" y="2417255"/>
            <a:ext cx="3257550" cy="3674777"/>
          </a:xfrm>
        </p:spPr>
      </p:pic>
    </p:spTree>
    <p:extLst>
      <p:ext uri="{BB962C8B-B14F-4D97-AF65-F5344CB8AC3E}">
        <p14:creationId xmlns:p14="http://schemas.microsoft.com/office/powerpoint/2010/main" val="62309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FF5C4964-2B7E-4B79-997B-3F4FF3B09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41CCC2DF-9B64-4AD5-9D3B-E9165DDD9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A84C4C7F-9B81-4DF4-BFD1-9A4A8988F8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3DC49E10-BF5A-413B-B929-A3A2EEA4C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1" name="Freeform 57">
            <a:extLst>
              <a:ext uri="{FF2B5EF4-FFF2-40B4-BE49-F238E27FC236}">
                <a16:creationId xmlns:a16="http://schemas.microsoft.com/office/drawing/2014/main" id="{4C99D49E-2BAF-489F-A5F6-6B484E232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BBE7040-4A1B-4F7D-A576-C1CC7361A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44" name="Freeform 206">
              <a:extLst>
                <a:ext uri="{FF2B5EF4-FFF2-40B4-BE49-F238E27FC236}">
                  <a16:creationId xmlns:a16="http://schemas.microsoft.com/office/drawing/2014/main" id="{A5C39BD9-8F21-4C56-830A-49B31CA6C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5" name="Freeform 211">
              <a:extLst>
                <a:ext uri="{FF2B5EF4-FFF2-40B4-BE49-F238E27FC236}">
                  <a16:creationId xmlns:a16="http://schemas.microsoft.com/office/drawing/2014/main" id="{33D7514E-4DA7-4B17-B932-12DB88EAA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3787B3C-7589-4D19-98F6-25F0E6BA8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A0231D3-CC2F-409A-B036-FB2246FC7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A06624E-E443-4592-9AED-7CE218BD2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2" name="Rounded Rectangle 7">
            <a:extLst>
              <a:ext uri="{FF2B5EF4-FFF2-40B4-BE49-F238E27FC236}">
                <a16:creationId xmlns:a16="http://schemas.microsoft.com/office/drawing/2014/main" id="{B2B25AC6-3D3C-49A0-A553-59EEF68B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18">
            <a:extLst>
              <a:ext uri="{FF2B5EF4-FFF2-40B4-BE49-F238E27FC236}">
                <a16:creationId xmlns:a16="http://schemas.microsoft.com/office/drawing/2014/main" id="{D6104D2A-F099-4832-8DA3-B58F7750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8">
            <a:extLst>
              <a:ext uri="{FF2B5EF4-FFF2-40B4-BE49-F238E27FC236}">
                <a16:creationId xmlns:a16="http://schemas.microsoft.com/office/drawing/2014/main" id="{12D811BC-E69A-41B2-93E5-2F7219C76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8409D-CA03-4C2E-B4F1-11263E86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45" y="1431831"/>
            <a:ext cx="4230952" cy="28588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3600" b="1" dirty="0">
                <a:solidFill>
                  <a:srgbClr val="FEFCF7"/>
                </a:solidFill>
              </a:rPr>
              <a:t>THE IMPORTANCE OF WAR IN THE HEROIC AGE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4B60D76-4B4C-459C-A0A8-89D092FD2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110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 Same Side Corner Rectangle 3">
            <a:extLst>
              <a:ext uri="{FF2B5EF4-FFF2-40B4-BE49-F238E27FC236}">
                <a16:creationId xmlns:a16="http://schemas.microsoft.com/office/drawing/2014/main" id="{55D1FBB0-B8BB-4A78-9540-167908817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6458" y="710510"/>
            <a:ext cx="5516601" cy="5437518"/>
          </a:xfrm>
          <a:prstGeom prst="round2SameRect">
            <a:avLst>
              <a:gd name="adj1" fmla="val 2412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able, vessel, sitting, displayed&#10;&#10;Description automatically generated">
            <a:extLst>
              <a:ext uri="{FF2B5EF4-FFF2-40B4-BE49-F238E27FC236}">
                <a16:creationId xmlns:a16="http://schemas.microsoft.com/office/drawing/2014/main" id="{345C0F80-7157-4777-BF8F-40475DFCE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79" y="2014017"/>
            <a:ext cx="4178545" cy="28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0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68D840B8-8530-4EEA-A2AC-AE26A334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1859" y="643467"/>
            <a:ext cx="7488599" cy="5571066"/>
          </a:xfrm>
          <a:prstGeom prst="roundRect">
            <a:avLst>
              <a:gd name="adj" fmla="val 2462"/>
            </a:avLst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object, group, filled, engine&#10;&#10;Description automatically generated">
            <a:extLst>
              <a:ext uri="{FF2B5EF4-FFF2-40B4-BE49-F238E27FC236}">
                <a16:creationId xmlns:a16="http://schemas.microsoft.com/office/drawing/2014/main" id="{679818F5-523F-4F01-B01A-13CC8BC5CA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70" b="-1"/>
          <a:stretch/>
        </p:blipFill>
        <p:spPr>
          <a:xfrm>
            <a:off x="4522123" y="965200"/>
            <a:ext cx="6866601" cy="4927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3DF324-906B-409C-BB0B-22686982112A}"/>
              </a:ext>
            </a:extLst>
          </p:cNvPr>
          <p:cNvSpPr txBox="1"/>
          <p:nvPr/>
        </p:nvSpPr>
        <p:spPr>
          <a:xfrm>
            <a:off x="1009650" y="980017"/>
            <a:ext cx="28904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In the Greek city the norm was for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the city’s armies to be made up of citizens: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indeed, to be a citizen one had to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be prepared to fight in the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army.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76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272</Words>
  <Application>Microsoft Office PowerPoint</Application>
  <PresentationFormat>Widescreen</PresentationFormat>
  <Paragraphs>32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Schoolbook</vt:lpstr>
      <vt:lpstr>Corbel</vt:lpstr>
      <vt:lpstr>Office Theme</vt:lpstr>
      <vt:lpstr>Feathered</vt:lpstr>
      <vt:lpstr>THE HEROIC 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Heroic Age, literature begins with heroic poems </vt:lpstr>
      <vt:lpstr>THE IMPORTANCE OF WAR IN THE HEROIC AGE</vt:lpstr>
      <vt:lpstr>PowerPoint Presentation</vt:lpstr>
      <vt:lpstr>PowerPoint Presentation</vt:lpstr>
      <vt:lpstr>PowerPoint Presentation</vt:lpstr>
      <vt:lpstr>PowerPoint Presentation</vt:lpstr>
      <vt:lpstr>Fame glory wealth power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HEROIC AGE</dc:title>
  <dc:creator>Author</dc:creator>
  <cp:lastModifiedBy>Author</cp:lastModifiedBy>
  <cp:revision>2</cp:revision>
  <dcterms:created xsi:type="dcterms:W3CDTF">2021-09-29T12:06:08Z</dcterms:created>
  <dcterms:modified xsi:type="dcterms:W3CDTF">2021-10-06T09:38:24Z</dcterms:modified>
</cp:coreProperties>
</file>