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1" r:id="rId3"/>
    <p:sldId id="273" r:id="rId4"/>
    <p:sldId id="276" r:id="rId5"/>
    <p:sldId id="274" r:id="rId6"/>
    <p:sldId id="270" r:id="rId7"/>
    <p:sldId id="272" r:id="rId8"/>
    <p:sldId id="27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8F7A-9C4A-9C40-9656-4EA988C4EB7F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A50E6-01D2-984A-9192-23D391032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631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8F7A-9C4A-9C40-9656-4EA988C4EB7F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A50E6-01D2-984A-9192-23D391032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50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8F7A-9C4A-9C40-9656-4EA988C4EB7F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A50E6-01D2-984A-9192-23D391032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25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8F7A-9C4A-9C40-9656-4EA988C4EB7F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A50E6-01D2-984A-9192-23D391032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448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8F7A-9C4A-9C40-9656-4EA988C4EB7F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A50E6-01D2-984A-9192-23D391032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697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8F7A-9C4A-9C40-9656-4EA988C4EB7F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A50E6-01D2-984A-9192-23D391032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142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8F7A-9C4A-9C40-9656-4EA988C4EB7F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A50E6-01D2-984A-9192-23D391032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5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8F7A-9C4A-9C40-9656-4EA988C4EB7F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A50E6-01D2-984A-9192-23D391032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94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8F7A-9C4A-9C40-9656-4EA988C4EB7F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A50E6-01D2-984A-9192-23D391032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31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8F7A-9C4A-9C40-9656-4EA988C4EB7F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A50E6-01D2-984A-9192-23D391032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642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8F7A-9C4A-9C40-9656-4EA988C4EB7F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A50E6-01D2-984A-9192-23D391032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139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58F7A-9C4A-9C40-9656-4EA988C4EB7F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A50E6-01D2-984A-9192-23D391032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13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tr.wikipedia.org/wiki/31_A%C4%9Fustos" TargetMode="External"/><Relationship Id="rId13" Type="http://schemas.openxmlformats.org/officeDocument/2006/relationships/hyperlink" Target="https://tr.wikipedia.org/wiki/Gayri_safi_yurti%C3%A7i_has%C4%B1la" TargetMode="External"/><Relationship Id="rId18" Type="http://schemas.openxmlformats.org/officeDocument/2006/relationships/hyperlink" Target="https://tr.wikipedia.org/wiki/ISO_4217" TargetMode="External"/><Relationship Id="rId3" Type="http://schemas.openxmlformats.org/officeDocument/2006/relationships/hyperlink" Target="https://tr.wikipedia.org/wiki/K%C4%B1rg%C4%B1zca" TargetMode="External"/><Relationship Id="rId7" Type="http://schemas.openxmlformats.org/officeDocument/2006/relationships/hyperlink" Target="https://tr.wikipedia.org/wiki/Kategori:Kurulu%C5%9F_y%C4%B1llar%C4%B1na_g%C3%B6re_b%C3%B6lgeler_ve_%C3%BClkeler" TargetMode="External"/><Relationship Id="rId12" Type="http://schemas.openxmlformats.org/officeDocument/2006/relationships/hyperlink" Target="https://tr.wikipedia.org/wiki/N%C3%BCfus" TargetMode="External"/><Relationship Id="rId17" Type="http://schemas.openxmlformats.org/officeDocument/2006/relationships/hyperlink" Target="https://tr.wikipedia.org/wiki/K%C4%B1rg%C4%B1zistan_Somu" TargetMode="External"/><Relationship Id="rId2" Type="http://schemas.openxmlformats.org/officeDocument/2006/relationships/hyperlink" Target="https://tr.wikipedia.org/wiki/Bi%C5%9Fkek" TargetMode="External"/><Relationship Id="rId16" Type="http://schemas.openxmlformats.org/officeDocument/2006/relationships/hyperlink" Target="https://tr.wikipedia.org/wiki/Par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r.wikipedia.org/wiki/Ba%C5%9Fkan" TargetMode="External"/><Relationship Id="rId11" Type="http://schemas.openxmlformats.org/officeDocument/2006/relationships/hyperlink" Target="https://tr.wikipedia.org/wiki/Y%C3%BCz%C3%B6l%C3%A7%C3%BCmlerine_g%C3%B6re_%C3%BClkeler_listesi" TargetMode="External"/><Relationship Id="rId5" Type="http://schemas.openxmlformats.org/officeDocument/2006/relationships/hyperlink" Target="https://tr.wikipedia.org/wiki/Y%C3%B6netim_bi%C3%A7imleri" TargetMode="External"/><Relationship Id="rId15" Type="http://schemas.openxmlformats.org/officeDocument/2006/relationships/hyperlink" Target="https://tr.wikipedia.org/wiki/Per_capita" TargetMode="External"/><Relationship Id="rId10" Type="http://schemas.openxmlformats.org/officeDocument/2006/relationships/hyperlink" Target="https://tr.wikipedia.org/wiki/25_Aral%C4%B1k" TargetMode="External"/><Relationship Id="rId19" Type="http://schemas.openxmlformats.org/officeDocument/2006/relationships/hyperlink" Target="https://tr.wikipedia.org/wiki/%C4%B0slam" TargetMode="External"/><Relationship Id="rId4" Type="http://schemas.openxmlformats.org/officeDocument/2006/relationships/hyperlink" Target="https://tr.wikipedia.org/wiki/Rus%C3%A7a" TargetMode="External"/><Relationship Id="rId9" Type="http://schemas.openxmlformats.org/officeDocument/2006/relationships/hyperlink" Target="https://tr.wikipedia.org/wiki/1991" TargetMode="External"/><Relationship Id="rId14" Type="http://schemas.openxmlformats.org/officeDocument/2006/relationships/hyperlink" Target="https://tr.wikipedia.org/wiki/Sat%C4%B1n_alma_g%C3%BCc%C3%BC_paritesi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tr.wikipedia.org/wiki/T%C3%BCrkmenistan" TargetMode="External"/><Relationship Id="rId13" Type="http://schemas.openxmlformats.org/officeDocument/2006/relationships/hyperlink" Target="https://tr.wikipedia.org/wiki/%C3%87in_Halk_Cumhuriyeti" TargetMode="External"/><Relationship Id="rId18" Type="http://schemas.openxmlformats.org/officeDocument/2006/relationships/hyperlink" Target="https://tr.wikipedia.org/wiki/Narin_%C4%B0li" TargetMode="External"/><Relationship Id="rId3" Type="http://schemas.openxmlformats.org/officeDocument/2006/relationships/hyperlink" Target="https://tr.wikipedia.org/wiki/Azerbaycan" TargetMode="External"/><Relationship Id="rId21" Type="http://schemas.openxmlformats.org/officeDocument/2006/relationships/hyperlink" Target="https://tr.wikipedia.org/wiki/Iss%C4%B1k-G%C3%B6l_%C4%B0li" TargetMode="External"/><Relationship Id="rId7" Type="http://schemas.openxmlformats.org/officeDocument/2006/relationships/hyperlink" Target="https://tr.wikipedia.org/wiki/T%C3%BCrkiye" TargetMode="External"/><Relationship Id="rId12" Type="http://schemas.openxmlformats.org/officeDocument/2006/relationships/hyperlink" Target="https://tr.wikipedia.org/wiki/Tacikistan" TargetMode="External"/><Relationship Id="rId17" Type="http://schemas.openxmlformats.org/officeDocument/2006/relationships/hyperlink" Target="https://tr.wikipedia.org/wiki/Celal-Abad_%C4%B0li" TargetMode="External"/><Relationship Id="rId2" Type="http://schemas.openxmlformats.org/officeDocument/2006/relationships/hyperlink" Target="https://tr.wikipedia.org/wiki/Rus%C3%A7a" TargetMode="External"/><Relationship Id="rId16" Type="http://schemas.openxmlformats.org/officeDocument/2006/relationships/hyperlink" Target="https://tr.wikipedia.org/wiki/%C3%87uy_%C4%B0li" TargetMode="External"/><Relationship Id="rId20" Type="http://schemas.openxmlformats.org/officeDocument/2006/relationships/hyperlink" Target="https://tr.wikipedia.org/wiki/Talas_%C4%B0l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r.wikipedia.org/wiki/%C3%96zbekistan" TargetMode="External"/><Relationship Id="rId11" Type="http://schemas.openxmlformats.org/officeDocument/2006/relationships/hyperlink" Target="https://tr.wikipedia.org/wiki/T%C3%BCrk_K%C3%BClt%C3%BCr_ve_Sanatlar%C4%B1_Ortak_Y%C3%B6netimi" TargetMode="External"/><Relationship Id="rId5" Type="http://schemas.openxmlformats.org/officeDocument/2006/relationships/hyperlink" Target="https://tr.wikipedia.org/wiki/Kuzey_K%C4%B1br%C4%B1s_T%C3%BCrk_Cumhuriyeti" TargetMode="External"/><Relationship Id="rId15" Type="http://schemas.openxmlformats.org/officeDocument/2006/relationships/hyperlink" Target="https://tr.wikipedia.org/wiki/Batken_%C4%B0li" TargetMode="External"/><Relationship Id="rId10" Type="http://schemas.openxmlformats.org/officeDocument/2006/relationships/hyperlink" Target="https://tr.wikipedia.org/wiki/T%C3%BCrk_Konseyi" TargetMode="External"/><Relationship Id="rId19" Type="http://schemas.openxmlformats.org/officeDocument/2006/relationships/hyperlink" Target="https://tr.wikipedia.org/wiki/O%C5%9F_%C4%B0li" TargetMode="External"/><Relationship Id="rId4" Type="http://schemas.openxmlformats.org/officeDocument/2006/relationships/hyperlink" Target="https://tr.wikipedia.org/wiki/Kazakistan" TargetMode="External"/><Relationship Id="rId9" Type="http://schemas.openxmlformats.org/officeDocument/2006/relationships/hyperlink" Target="https://tr.wikipedia.org/wiki/T%C3%BCrk_devletleri_listesi" TargetMode="External"/><Relationship Id="rId14" Type="http://schemas.openxmlformats.org/officeDocument/2006/relationships/hyperlink" Target="https://tr.wikipedia.org/wiki/Bi%C5%9Fkek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tr.wikipedia.org/wiki/Meyve" TargetMode="External"/><Relationship Id="rId3" Type="http://schemas.openxmlformats.org/officeDocument/2006/relationships/hyperlink" Target="https://tr.wikipedia.org/wiki/Pamuk" TargetMode="External"/><Relationship Id="rId7" Type="http://schemas.openxmlformats.org/officeDocument/2006/relationships/hyperlink" Target="https://tr.wikipedia.org/wiki/Sebze" TargetMode="External"/><Relationship Id="rId2" Type="http://schemas.openxmlformats.org/officeDocument/2006/relationships/hyperlink" Target="https://tr.wikipedia.org/wiki/Bu%C4%9Fda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r.wikipedia.org/wiki/T%C3%BCt%C3%BCn" TargetMode="External"/><Relationship Id="rId11" Type="http://schemas.openxmlformats.org/officeDocument/2006/relationships/hyperlink" Target="https://tr.wikipedia.org/wiki/Ar%C4%B1" TargetMode="External"/><Relationship Id="rId5" Type="http://schemas.openxmlformats.org/officeDocument/2006/relationships/hyperlink" Target="https://tr.wikipedia.org/wiki/M%C4%B1s%C4%B1r" TargetMode="External"/><Relationship Id="rId10" Type="http://schemas.openxmlformats.org/officeDocument/2006/relationships/hyperlink" Target="https://tr.wikipedia.org/wiki/Tav%C5%9Fan" TargetMode="External"/><Relationship Id="rId4" Type="http://schemas.openxmlformats.org/officeDocument/2006/relationships/hyperlink" Target="https://tr.wikipedia.org/wiki/%C5%9Eekerpancar%C4%B1" TargetMode="External"/><Relationship Id="rId9" Type="http://schemas.openxmlformats.org/officeDocument/2006/relationships/hyperlink" Target="https://tr.wikipedia.org/wiki/A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2695"/>
            <a:ext cx="7772400" cy="1056285"/>
          </a:xfrm>
        </p:spPr>
        <p:txBody>
          <a:bodyPr/>
          <a:lstStyle/>
          <a:p>
            <a:r>
              <a:rPr lang="en-US" dirty="0" err="1" smtClean="0"/>
              <a:t>Kırgızistan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832393" y="37976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822" y="2197100"/>
            <a:ext cx="7153216" cy="4178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320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Kırgızistan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10500" r="-1050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76489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75589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17360"/>
            <a:ext cx="8229600" cy="3747301"/>
          </a:xfrm>
        </p:spPr>
        <p:txBody>
          <a:bodyPr>
            <a:normAutofit/>
          </a:bodyPr>
          <a:lstStyle/>
          <a:p>
            <a:r>
              <a:rPr lang="en-US" dirty="0" err="1"/>
              <a:t>Kırgızistan</a:t>
            </a:r>
            <a:r>
              <a:rPr lang="en-US" dirty="0"/>
              <a:t> </a:t>
            </a:r>
            <a:r>
              <a:rPr lang="en-US" dirty="0" err="1" smtClean="0"/>
              <a:t>bayrağı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/>
              <a:t>Kırmızı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zemin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40 </a:t>
            </a:r>
            <a:r>
              <a:rPr lang="en-US" dirty="0" err="1"/>
              <a:t>kollu</a:t>
            </a:r>
            <a:r>
              <a:rPr lang="en-US" dirty="0"/>
              <a:t> sarı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güneş</a:t>
            </a:r>
            <a:r>
              <a:rPr lang="en-US" dirty="0"/>
              <a:t> </a:t>
            </a:r>
            <a:r>
              <a:rPr lang="en-US" dirty="0" err="1"/>
              <a:t>sembolünün</a:t>
            </a:r>
            <a:r>
              <a:rPr lang="en-US" dirty="0"/>
              <a:t> </a:t>
            </a:r>
            <a:r>
              <a:rPr lang="en-US" dirty="0" err="1"/>
              <a:t>içindeki</a:t>
            </a:r>
            <a:r>
              <a:rPr lang="en-US" dirty="0"/>
              <a:t> </a:t>
            </a:r>
            <a:r>
              <a:rPr lang="en-US" dirty="0" err="1"/>
              <a:t>geleneksel</a:t>
            </a:r>
            <a:r>
              <a:rPr lang="en-US" dirty="0"/>
              <a:t> Kırgız </a:t>
            </a:r>
            <a:r>
              <a:rPr lang="en-US" dirty="0" err="1" smtClean="0"/>
              <a:t>çadırı</a:t>
            </a:r>
            <a:r>
              <a:rPr lang="en-US" dirty="0" smtClean="0"/>
              <a:t> </a:t>
            </a:r>
            <a:r>
              <a:rPr lang="en-US" dirty="0" err="1"/>
              <a:t>simgesinden</a:t>
            </a:r>
            <a:r>
              <a:rPr lang="en-US" dirty="0"/>
              <a:t> </a:t>
            </a:r>
            <a:r>
              <a:rPr lang="en-US" dirty="0" err="1" smtClean="0"/>
              <a:t>oluşur</a:t>
            </a:r>
            <a:r>
              <a:rPr lang="en-US" dirty="0" smtClean="0"/>
              <a:t>. </a:t>
            </a:r>
            <a:r>
              <a:rPr lang="en-US" dirty="0" err="1" smtClean="0"/>
              <a:t>Bayraktaki</a:t>
            </a:r>
            <a:r>
              <a:rPr lang="en-US" dirty="0" smtClean="0"/>
              <a:t> </a:t>
            </a:r>
            <a:r>
              <a:rPr lang="en-US" dirty="0" err="1"/>
              <a:t>güneşin</a:t>
            </a:r>
            <a:r>
              <a:rPr lang="en-US" dirty="0"/>
              <a:t> 40 </a:t>
            </a:r>
            <a:r>
              <a:rPr lang="en-US" dirty="0" err="1"/>
              <a:t>kolu</a:t>
            </a:r>
            <a:r>
              <a:rPr lang="en-US" dirty="0"/>
              <a:t> </a:t>
            </a:r>
            <a:r>
              <a:rPr lang="en-US" dirty="0" err="1"/>
              <a:t>Manas</a:t>
            </a:r>
            <a:r>
              <a:rPr lang="en-US" dirty="0"/>
              <a:t> </a:t>
            </a:r>
            <a:r>
              <a:rPr lang="en-US" dirty="0" err="1"/>
              <a:t>destanındaki</a:t>
            </a:r>
            <a:r>
              <a:rPr lang="en-US" dirty="0"/>
              <a:t> 40 </a:t>
            </a:r>
            <a:r>
              <a:rPr lang="en-US" dirty="0" err="1"/>
              <a:t>Türk</a:t>
            </a:r>
            <a:r>
              <a:rPr lang="en-US" dirty="0"/>
              <a:t> </a:t>
            </a:r>
            <a:r>
              <a:rPr lang="en-US" dirty="0" err="1"/>
              <a:t>boyunu</a:t>
            </a:r>
            <a:r>
              <a:rPr lang="en-US" dirty="0"/>
              <a:t> </a:t>
            </a:r>
            <a:r>
              <a:rPr lang="en-US" dirty="0" err="1"/>
              <a:t>simgeler</a:t>
            </a:r>
            <a:r>
              <a:rPr lang="en-US" dirty="0"/>
              <a:t> </a:t>
            </a:r>
            <a:r>
              <a:rPr lang="en-US" dirty="0" err="1"/>
              <a:t>krmızı</a:t>
            </a:r>
            <a:r>
              <a:rPr lang="en-US" dirty="0"/>
              <a:t> </a:t>
            </a:r>
            <a:r>
              <a:rPr lang="en-US" dirty="0" err="1"/>
              <a:t>renk</a:t>
            </a:r>
            <a:r>
              <a:rPr lang="en-US" dirty="0"/>
              <a:t> </a:t>
            </a:r>
            <a:r>
              <a:rPr lang="en-US" dirty="0" err="1"/>
              <a:t>cesareti</a:t>
            </a:r>
            <a:r>
              <a:rPr lang="en-US" dirty="0"/>
              <a:t>, sarı </a:t>
            </a:r>
            <a:r>
              <a:rPr lang="en-US" dirty="0" err="1"/>
              <a:t>güneş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barış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zenginliği</a:t>
            </a:r>
            <a:r>
              <a:rPr lang="en-US" dirty="0"/>
              <a:t> </a:t>
            </a:r>
            <a:r>
              <a:rPr lang="en-US" dirty="0" err="1"/>
              <a:t>ifade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2036" y="274637"/>
            <a:ext cx="4463555" cy="2642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473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5748"/>
            <a:ext cx="8229600" cy="578443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Kırgızistan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455" y="880238"/>
            <a:ext cx="8839094" cy="5809574"/>
          </a:xfrm>
        </p:spPr>
        <p:txBody>
          <a:bodyPr numCol="2">
            <a:normAutofit fontScale="77500" lnSpcReduction="20000"/>
          </a:bodyPr>
          <a:lstStyle/>
          <a:p>
            <a:r>
              <a:rPr lang="tr-TR" b="1" dirty="0" smtClean="0"/>
              <a:t>Başkent</a:t>
            </a:r>
            <a:r>
              <a:rPr lang="en-US" dirty="0" smtClean="0"/>
              <a:t>: </a:t>
            </a:r>
            <a:r>
              <a:rPr lang="tr-TR" dirty="0" smtClean="0">
                <a:hlinkClick r:id="rId2" tooltip="Bişkek"/>
              </a:rPr>
              <a:t>Bişkek</a:t>
            </a:r>
            <a:r>
              <a:rPr lang="tr-TR" dirty="0"/>
              <a:t/>
            </a:r>
            <a:br>
              <a:rPr lang="tr-TR" dirty="0"/>
            </a:br>
            <a:endParaRPr lang="en-US" dirty="0"/>
          </a:p>
          <a:p>
            <a:r>
              <a:rPr lang="tr-TR" b="1" dirty="0"/>
              <a:t>Resmî dil(</a:t>
            </a:r>
            <a:r>
              <a:rPr lang="tr-TR" b="1" dirty="0" err="1"/>
              <a:t>ler</a:t>
            </a:r>
            <a:r>
              <a:rPr lang="tr-TR" b="1" dirty="0" smtClean="0"/>
              <a:t>)</a:t>
            </a:r>
            <a:r>
              <a:rPr lang="en-US" dirty="0" smtClean="0"/>
              <a:t>: </a:t>
            </a:r>
            <a:r>
              <a:rPr lang="tr-TR" dirty="0" smtClean="0">
                <a:hlinkClick r:id="rId3" tooltip="Kırgızca"/>
              </a:rPr>
              <a:t>Kırgızca</a:t>
            </a:r>
            <a:r>
              <a:rPr lang="tr-TR" dirty="0"/>
              <a:t>, </a:t>
            </a:r>
            <a:r>
              <a:rPr lang="tr-TR" dirty="0" smtClean="0">
                <a:hlinkClick r:id="rId4" tooltip="Rusça"/>
              </a:rPr>
              <a:t>Rusça</a:t>
            </a:r>
            <a:endParaRPr lang="tr-TR" b="1" dirty="0" smtClean="0">
              <a:hlinkClick r:id="rId5" tooltip="Yönetim biçimleri"/>
            </a:endParaRPr>
          </a:p>
          <a:p>
            <a:endParaRPr lang="tr-TR" b="1" dirty="0" smtClean="0">
              <a:hlinkClick r:id="rId5" tooltip="Yönetim biçimleri"/>
            </a:endParaRPr>
          </a:p>
          <a:p>
            <a:r>
              <a:rPr lang="tr-TR" b="1" dirty="0" smtClean="0">
                <a:hlinkClick r:id="rId5" tooltip="Yönetim biçimleri"/>
              </a:rPr>
              <a:t>Yönetim biçimi</a:t>
            </a:r>
            <a:r>
              <a:rPr lang="en-US" dirty="0" smtClean="0"/>
              <a:t>: </a:t>
            </a:r>
            <a:r>
              <a:rPr lang="tr-TR" dirty="0" smtClean="0"/>
              <a:t>Parlamenter </a:t>
            </a:r>
            <a:r>
              <a:rPr lang="tr-TR" dirty="0"/>
              <a:t>cumhuriyet</a:t>
            </a:r>
            <a:endParaRPr lang="en-US" dirty="0"/>
          </a:p>
          <a:p>
            <a:pPr marL="0" indent="0">
              <a:buNone/>
            </a:pPr>
            <a:r>
              <a:rPr lang="tr-TR" dirty="0"/>
              <a:t> </a:t>
            </a:r>
            <a:endParaRPr lang="tr-TR" dirty="0" smtClean="0"/>
          </a:p>
          <a:p>
            <a:r>
              <a:rPr lang="tr-TR" dirty="0" smtClean="0">
                <a:hlinkClick r:id="rId6" tooltip="Başkan"/>
              </a:rPr>
              <a:t>Başkan</a:t>
            </a:r>
            <a:endParaRPr lang="en-US" dirty="0"/>
          </a:p>
          <a:p>
            <a:r>
              <a:rPr lang="tr-TR" dirty="0"/>
              <a:t>Almazbek Atambayev</a:t>
            </a:r>
            <a:endParaRPr lang="en-US" dirty="0"/>
          </a:p>
          <a:p>
            <a:endParaRPr lang="tr-TR" b="1" dirty="0" smtClean="0">
              <a:hlinkClick r:id="rId7" tooltip="Kategori:Kuruluş yıllarına göre bölgeler ve ülkeler"/>
            </a:endParaRPr>
          </a:p>
          <a:p>
            <a:r>
              <a:rPr lang="tr-TR" b="1" dirty="0" smtClean="0">
                <a:hlinkClick r:id="rId7" tooltip="Kategori:Kuruluş yıllarına göre bölgeler ve ülkeler"/>
              </a:rPr>
              <a:t>Kuruluş</a:t>
            </a:r>
            <a:r>
              <a:rPr lang="tr-TR" dirty="0"/>
              <a:t> </a:t>
            </a:r>
            <a:endParaRPr lang="tr-TR" dirty="0" smtClean="0"/>
          </a:p>
          <a:p>
            <a:r>
              <a:rPr lang="tr-TR" dirty="0" smtClean="0"/>
              <a:t>- İlan</a:t>
            </a:r>
            <a:r>
              <a:rPr lang="en-US" dirty="0"/>
              <a:t> </a:t>
            </a:r>
            <a:r>
              <a:rPr lang="tr-TR" dirty="0" smtClean="0">
                <a:hlinkClick r:id="rId8" tooltip="31 Ağustos"/>
              </a:rPr>
              <a:t>31 </a:t>
            </a:r>
            <a:r>
              <a:rPr lang="tr-TR" dirty="0">
                <a:hlinkClick r:id="rId8" tooltip="31 Ağustos"/>
              </a:rPr>
              <a:t>Ağustos</a:t>
            </a:r>
            <a:r>
              <a:rPr lang="tr-TR" dirty="0"/>
              <a:t> </a:t>
            </a:r>
            <a:r>
              <a:rPr lang="tr-TR" dirty="0" smtClean="0">
                <a:hlinkClick r:id="rId9" tooltip="1991"/>
              </a:rPr>
              <a:t>1991</a:t>
            </a:r>
            <a:endParaRPr lang="tr-TR" dirty="0" smtClean="0"/>
          </a:p>
          <a:p>
            <a:r>
              <a:rPr lang="tr-TR" dirty="0" smtClean="0"/>
              <a:t>- Tanınma</a:t>
            </a:r>
            <a:r>
              <a:rPr lang="en-US" dirty="0"/>
              <a:t> </a:t>
            </a:r>
            <a:r>
              <a:rPr lang="tr-TR" dirty="0" smtClean="0">
                <a:hlinkClick r:id="rId10" tooltip="25 Aralık"/>
              </a:rPr>
              <a:t>25 </a:t>
            </a:r>
            <a:r>
              <a:rPr lang="tr-TR" dirty="0">
                <a:hlinkClick r:id="rId10" tooltip="25 Aralık"/>
              </a:rPr>
              <a:t>Aralık</a:t>
            </a:r>
            <a:r>
              <a:rPr lang="tr-TR" dirty="0"/>
              <a:t> </a:t>
            </a:r>
            <a:r>
              <a:rPr lang="tr-TR" dirty="0">
                <a:hlinkClick r:id="rId9" tooltip="1991"/>
              </a:rPr>
              <a:t>1991</a:t>
            </a:r>
            <a:endParaRPr lang="en-US" dirty="0"/>
          </a:p>
          <a:p>
            <a:endParaRPr lang="tr-TR" b="1" dirty="0" smtClean="0">
              <a:hlinkClick r:id="rId11" tooltip="Yüzölçümlerine göre ülkeler listesi"/>
            </a:endParaRPr>
          </a:p>
          <a:p>
            <a:r>
              <a:rPr lang="tr-TR" b="1" dirty="0" smtClean="0">
                <a:hlinkClick r:id="rId11" tooltip="Yüzölçümlerine göre ülkeler listesi"/>
              </a:rPr>
              <a:t>Yüzölçümü</a:t>
            </a:r>
            <a:r>
              <a:rPr lang="en-US" dirty="0" smtClean="0"/>
              <a:t>: </a:t>
            </a:r>
            <a:r>
              <a:rPr lang="tr-TR" dirty="0" smtClean="0"/>
              <a:t>199.951 </a:t>
            </a:r>
            <a:r>
              <a:rPr lang="tr-TR" dirty="0"/>
              <a:t>km² </a:t>
            </a:r>
            <a:endParaRPr lang="en-US" dirty="0"/>
          </a:p>
          <a:p>
            <a:endParaRPr lang="tr-TR" b="1" dirty="0" smtClean="0">
              <a:hlinkClick r:id="rId12" tooltip="Nüfus"/>
            </a:endParaRPr>
          </a:p>
          <a:p>
            <a:r>
              <a:rPr lang="tr-TR" b="1" dirty="0" smtClean="0">
                <a:hlinkClick r:id="rId12" tooltip="Nüfus"/>
              </a:rPr>
              <a:t>Nüfus</a:t>
            </a:r>
            <a:r>
              <a:rPr lang="en-US" dirty="0"/>
              <a:t>:</a:t>
            </a:r>
            <a:r>
              <a:rPr lang="tr-TR" dirty="0" smtClean="0"/>
              <a:t> (2009)</a:t>
            </a:r>
            <a:r>
              <a:rPr lang="en-US" dirty="0" smtClean="0"/>
              <a:t> </a:t>
            </a:r>
            <a:r>
              <a:rPr lang="tr-TR" dirty="0" smtClean="0"/>
              <a:t>5.482.000</a:t>
            </a:r>
            <a:endParaRPr lang="en-US" dirty="0"/>
          </a:p>
          <a:p>
            <a:endParaRPr lang="tr-TR" b="1" dirty="0" smtClean="0">
              <a:hlinkClick r:id="rId13" tooltip="Gayri safi yurtiçi hasıla"/>
            </a:endParaRPr>
          </a:p>
          <a:p>
            <a:r>
              <a:rPr lang="tr-TR" b="1" dirty="0" smtClean="0">
                <a:hlinkClick r:id="rId13" tooltip="Gayri safi yurtiçi hasıla"/>
              </a:rPr>
              <a:t>GSYİH</a:t>
            </a:r>
            <a:r>
              <a:rPr lang="tr-TR" dirty="0"/>
              <a:t> (</a:t>
            </a:r>
            <a:r>
              <a:rPr lang="tr-TR" dirty="0">
                <a:hlinkClick r:id="rId14" tooltip="Satın alma gücü paritesi"/>
              </a:rPr>
              <a:t>SAGP</a:t>
            </a:r>
            <a:r>
              <a:rPr lang="tr-TR" dirty="0"/>
              <a:t>)</a:t>
            </a:r>
            <a:endParaRPr lang="en-US" dirty="0"/>
          </a:p>
          <a:p>
            <a:r>
              <a:rPr lang="tr-TR" dirty="0" smtClean="0"/>
              <a:t>2005</a:t>
            </a:r>
            <a:r>
              <a:rPr lang="tr-TR" dirty="0"/>
              <a:t> </a:t>
            </a:r>
            <a:r>
              <a:rPr lang="tr-TR" dirty="0" smtClean="0"/>
              <a:t>-12.016 </a:t>
            </a:r>
            <a:r>
              <a:rPr lang="tr-TR" dirty="0"/>
              <a:t>milyar$</a:t>
            </a:r>
            <a:endParaRPr lang="en-US" dirty="0"/>
          </a:p>
          <a:p>
            <a:r>
              <a:rPr lang="tr-TR" dirty="0"/>
              <a:t> - </a:t>
            </a:r>
            <a:r>
              <a:rPr lang="tr-TR" dirty="0">
                <a:hlinkClick r:id="rId15" tooltip="Per capita"/>
              </a:rPr>
              <a:t>Kişi </a:t>
            </a:r>
            <a:r>
              <a:rPr lang="tr-TR" dirty="0" smtClean="0">
                <a:hlinkClick r:id="rId15" tooltip="Per capita"/>
              </a:rPr>
              <a:t>başına</a:t>
            </a:r>
            <a:r>
              <a:rPr lang="en-US" dirty="0" smtClean="0"/>
              <a:t>: </a:t>
            </a:r>
            <a:r>
              <a:rPr lang="tr-TR" dirty="0" smtClean="0"/>
              <a:t>2,248</a:t>
            </a:r>
            <a:r>
              <a:rPr lang="tr-TR" dirty="0"/>
              <a:t>$</a:t>
            </a:r>
            <a:endParaRPr lang="en-US" dirty="0"/>
          </a:p>
          <a:p>
            <a:r>
              <a:rPr lang="tr-TR" b="1" dirty="0">
                <a:hlinkClick r:id="rId16" tooltip="Para"/>
              </a:rPr>
              <a:t>Para </a:t>
            </a:r>
            <a:r>
              <a:rPr lang="tr-TR" b="1" dirty="0" smtClean="0">
                <a:hlinkClick r:id="rId16" tooltip="Para"/>
              </a:rPr>
              <a:t>birimi</a:t>
            </a:r>
            <a:r>
              <a:rPr lang="en-US" dirty="0" smtClean="0"/>
              <a:t>: </a:t>
            </a:r>
            <a:r>
              <a:rPr lang="tr-TR" dirty="0" smtClean="0">
                <a:hlinkClick r:id="rId17" tooltip="Kırgızistan Somu"/>
              </a:rPr>
              <a:t>Som</a:t>
            </a:r>
            <a:r>
              <a:rPr lang="tr-TR" dirty="0"/>
              <a:t> (</a:t>
            </a:r>
            <a:r>
              <a:rPr lang="tr-TR" dirty="0">
                <a:hlinkClick r:id="rId18" tooltip="ISO 4217"/>
              </a:rPr>
              <a:t>KGS</a:t>
            </a:r>
            <a:r>
              <a:rPr lang="tr-TR" dirty="0" smtClean="0"/>
              <a:t>)</a:t>
            </a:r>
          </a:p>
          <a:p>
            <a:endParaRPr lang="en-US" dirty="0" smtClean="0"/>
          </a:p>
          <a:p>
            <a:r>
              <a:rPr lang="en-US" b="1" dirty="0" smtClean="0"/>
              <a:t>Din: </a:t>
            </a:r>
            <a:r>
              <a:rPr lang="en-US" dirty="0" err="1"/>
              <a:t>R</a:t>
            </a:r>
            <a:r>
              <a:rPr lang="en-US" dirty="0" err="1" smtClean="0"/>
              <a:t>esmi</a:t>
            </a:r>
            <a:r>
              <a:rPr lang="en-US" dirty="0" smtClean="0"/>
              <a:t> </a:t>
            </a:r>
            <a:r>
              <a:rPr lang="en-US" dirty="0" err="1"/>
              <a:t>dini</a:t>
            </a:r>
            <a:r>
              <a:rPr lang="en-US" dirty="0"/>
              <a:t> </a:t>
            </a:r>
            <a:r>
              <a:rPr lang="en-US" dirty="0" err="1">
                <a:hlinkClick r:id="rId19" tooltip="İslam"/>
              </a:rPr>
              <a:t>İslam</a:t>
            </a:r>
            <a:r>
              <a:rPr lang="en-US" dirty="0" err="1"/>
              <a:t>'dır</a:t>
            </a:r>
            <a:r>
              <a:rPr lang="en-US" dirty="0"/>
              <a:t>. </a:t>
            </a:r>
            <a:r>
              <a:rPr lang="en-US" dirty="0" err="1"/>
              <a:t>Müslüman</a:t>
            </a:r>
            <a:r>
              <a:rPr lang="en-US" dirty="0"/>
              <a:t> </a:t>
            </a:r>
            <a:r>
              <a:rPr lang="en-US" dirty="0" err="1"/>
              <a:t>oranı</a:t>
            </a:r>
            <a:r>
              <a:rPr lang="en-US" dirty="0"/>
              <a:t> %76'dir. </a:t>
            </a:r>
            <a:r>
              <a:rPr lang="en-US" dirty="0" err="1"/>
              <a:t>Ülkede</a:t>
            </a:r>
            <a:r>
              <a:rPr lang="en-US" dirty="0"/>
              <a:t> %18 </a:t>
            </a:r>
            <a:r>
              <a:rPr lang="en-US" dirty="0" err="1"/>
              <a:t>Hristiyan</a:t>
            </a:r>
            <a:r>
              <a:rPr lang="en-US" dirty="0"/>
              <a:t>, %2 </a:t>
            </a:r>
            <a:r>
              <a:rPr lang="en-US" dirty="0" err="1"/>
              <a:t>Budist</a:t>
            </a:r>
            <a:r>
              <a:rPr lang="en-US" dirty="0"/>
              <a:t>, %4 </a:t>
            </a:r>
            <a:r>
              <a:rPr lang="en-US" dirty="0" err="1"/>
              <a:t>Ateist</a:t>
            </a:r>
            <a:r>
              <a:rPr lang="en-US" dirty="0"/>
              <a:t> </a:t>
            </a:r>
            <a:r>
              <a:rPr lang="en-US" dirty="0" err="1"/>
              <a:t>bulunur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83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1142"/>
            <a:ext cx="8229600" cy="471997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Kırgızistan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625" y="723156"/>
            <a:ext cx="8900965" cy="6053367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err="1"/>
              <a:t>Kırgızistan</a:t>
            </a:r>
            <a:r>
              <a:rPr lang="en-US" dirty="0"/>
              <a:t> </a:t>
            </a:r>
            <a:r>
              <a:rPr lang="en-US" dirty="0" smtClean="0"/>
              <a:t>(</a:t>
            </a:r>
            <a:r>
              <a:rPr lang="en-US" dirty="0" err="1" smtClean="0"/>
              <a:t>Кыргызстан</a:t>
            </a:r>
            <a:r>
              <a:rPr lang="en-US" dirty="0" smtClean="0"/>
              <a:t>, </a:t>
            </a:r>
            <a:r>
              <a:rPr lang="en-US" i="1" dirty="0" smtClean="0"/>
              <a:t>Kırgızstan</a:t>
            </a:r>
            <a:r>
              <a:rPr lang="en-US" dirty="0"/>
              <a:t>; </a:t>
            </a:r>
            <a:r>
              <a:rPr lang="en-US" dirty="0">
                <a:hlinkClick r:id="rId2" tooltip="Rusça"/>
              </a:rPr>
              <a:t>Rusça</a:t>
            </a:r>
            <a:r>
              <a:rPr lang="en-US" dirty="0"/>
              <a:t>: </a:t>
            </a:r>
            <a:r>
              <a:rPr lang="en-US" dirty="0" err="1"/>
              <a:t>Киргизия</a:t>
            </a:r>
            <a:r>
              <a:rPr lang="en-US" dirty="0"/>
              <a:t>, </a:t>
            </a:r>
            <a:r>
              <a:rPr lang="en-US" i="1" dirty="0" err="1" smtClean="0"/>
              <a:t>Kirgiziya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Kırgızistan</a:t>
            </a:r>
            <a:r>
              <a:rPr lang="en-US" dirty="0"/>
              <a:t>, (</a:t>
            </a:r>
            <a:r>
              <a:rPr lang="en-US" dirty="0" err="1">
                <a:hlinkClick r:id="rId3" tooltip="Azerbaycan"/>
              </a:rPr>
              <a:t>Azerbaycan</a:t>
            </a:r>
            <a:r>
              <a:rPr lang="en-US" dirty="0" err="1"/>
              <a:t>,</a:t>
            </a:r>
            <a:r>
              <a:rPr lang="en-US" dirty="0" err="1">
                <a:hlinkClick r:id="rId4" tooltip="Kazakistan"/>
              </a:rPr>
              <a:t>Kazakistan</a:t>
            </a:r>
            <a:r>
              <a:rPr lang="en-US" dirty="0"/>
              <a:t>, </a:t>
            </a:r>
            <a:r>
              <a:rPr lang="en-US" dirty="0">
                <a:hlinkClick r:id="rId5" tooltip="Kuzey Kıbrıs Türk Cumhuriyeti"/>
              </a:rPr>
              <a:t>Kuzey Kıbrıs Türk Cumhuriyeti</a:t>
            </a:r>
            <a:r>
              <a:rPr lang="en-US" dirty="0"/>
              <a:t>, </a:t>
            </a:r>
            <a:r>
              <a:rPr lang="en-US" dirty="0">
                <a:hlinkClick r:id="rId6" tooltip="Özbekistan"/>
              </a:rPr>
              <a:t>Özbekistan</a:t>
            </a:r>
            <a:r>
              <a:rPr lang="en-US" dirty="0"/>
              <a:t>, </a:t>
            </a:r>
            <a:r>
              <a:rPr lang="en-US" dirty="0">
                <a:hlinkClick r:id="rId7" tooltip="Türkiye"/>
              </a:rPr>
              <a:t>Türkiye</a:t>
            </a:r>
            <a:r>
              <a:rPr lang="en-US" dirty="0"/>
              <a:t>, </a:t>
            </a:r>
            <a:r>
              <a:rPr lang="en-US" dirty="0" err="1"/>
              <a:t>ve</a:t>
            </a:r>
            <a:r>
              <a:rPr lang="en-US" dirty="0" err="1">
                <a:hlinkClick r:id="rId8" tooltip="Türkmenistan"/>
              </a:rPr>
              <a:t>Türkmenistan</a:t>
            </a:r>
            <a:r>
              <a:rPr lang="en-US" dirty="0"/>
              <a:t> 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) </a:t>
            </a:r>
            <a:r>
              <a:rPr lang="en-US" dirty="0" err="1"/>
              <a:t>günümüzdeki</a:t>
            </a:r>
            <a:r>
              <a:rPr lang="en-US" dirty="0"/>
              <a:t> </a:t>
            </a:r>
            <a:r>
              <a:rPr lang="en-US" dirty="0" err="1"/>
              <a:t>yedi</a:t>
            </a:r>
            <a:r>
              <a:rPr lang="en-US" dirty="0"/>
              <a:t> </a:t>
            </a:r>
            <a:r>
              <a:rPr lang="en-US" dirty="0" err="1"/>
              <a:t>bağımsız</a:t>
            </a:r>
            <a:r>
              <a:rPr lang="en-US" dirty="0"/>
              <a:t> </a:t>
            </a:r>
            <a:r>
              <a:rPr lang="en-US" dirty="0">
                <a:hlinkClick r:id="rId9" tooltip="Türk devletleri listesi"/>
              </a:rPr>
              <a:t>Türk devletlerinden</a:t>
            </a:r>
            <a:r>
              <a:rPr lang="en-US" dirty="0"/>
              <a:t> </a:t>
            </a:r>
            <a:r>
              <a:rPr lang="en-US" dirty="0" err="1"/>
              <a:t>biri</a:t>
            </a:r>
            <a:r>
              <a:rPr lang="en-US" dirty="0"/>
              <a:t> </a:t>
            </a:r>
            <a:r>
              <a:rPr lang="en-US" dirty="0" err="1"/>
              <a:t>olup</a:t>
            </a:r>
            <a:r>
              <a:rPr lang="en-US" dirty="0"/>
              <a:t> </a:t>
            </a:r>
            <a:r>
              <a:rPr lang="en-US" dirty="0">
                <a:hlinkClick r:id="rId10" tooltip="Türk Konseyi"/>
              </a:rPr>
              <a:t>Türk Konseyi</a:t>
            </a:r>
            <a:r>
              <a:rPr lang="en-US" dirty="0"/>
              <a:t> </a:t>
            </a:r>
            <a:r>
              <a:rPr lang="en-US" dirty="0" err="1"/>
              <a:t>ve</a:t>
            </a:r>
            <a:r>
              <a:rPr lang="en-US" dirty="0"/>
              <a:t> </a:t>
            </a:r>
            <a:r>
              <a:rPr lang="en-US" dirty="0" err="1">
                <a:hlinkClick r:id="rId11" tooltip="Türk Kültür ve Sanatları Ortak Yönetimi"/>
              </a:rPr>
              <a:t>TÜRKSOY</a:t>
            </a:r>
            <a:r>
              <a:rPr lang="en-US" dirty="0" err="1"/>
              <a:t>'un</a:t>
            </a:r>
            <a:r>
              <a:rPr lang="en-US" dirty="0"/>
              <a:t> </a:t>
            </a:r>
            <a:r>
              <a:rPr lang="en-US" dirty="0" err="1"/>
              <a:t>üyesidir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Denize</a:t>
            </a:r>
            <a:r>
              <a:rPr lang="en-US" dirty="0" smtClean="0"/>
              <a:t> </a:t>
            </a:r>
            <a:r>
              <a:rPr lang="en-US" dirty="0" err="1"/>
              <a:t>kıyısı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ülkenin</a:t>
            </a:r>
            <a:r>
              <a:rPr lang="en-US" dirty="0"/>
              <a:t> </a:t>
            </a:r>
            <a:r>
              <a:rPr lang="en-US" dirty="0" err="1"/>
              <a:t>komşuları</a:t>
            </a:r>
            <a:r>
              <a:rPr lang="en-US" dirty="0"/>
              <a:t> </a:t>
            </a:r>
            <a:r>
              <a:rPr lang="en-US" dirty="0" err="1"/>
              <a:t>kuzeyde</a:t>
            </a:r>
            <a:r>
              <a:rPr lang="en-US" dirty="0"/>
              <a:t> </a:t>
            </a:r>
            <a:r>
              <a:rPr lang="en-US" dirty="0">
                <a:hlinkClick r:id="rId4" tooltip="Kazakistan"/>
              </a:rPr>
              <a:t>Kazakistan</a:t>
            </a:r>
            <a:r>
              <a:rPr lang="en-US" dirty="0"/>
              <a:t>; </a:t>
            </a:r>
            <a:r>
              <a:rPr lang="en-US" dirty="0" err="1" smtClean="0"/>
              <a:t>batıda</a:t>
            </a:r>
            <a:r>
              <a:rPr lang="en-US" dirty="0" smtClean="0"/>
              <a:t> </a:t>
            </a:r>
            <a:r>
              <a:rPr lang="en-US" dirty="0" smtClean="0">
                <a:hlinkClick r:id="rId6" tooltip="Özbekistan"/>
              </a:rPr>
              <a:t>Özbekistan</a:t>
            </a:r>
            <a:r>
              <a:rPr lang="en-US" dirty="0"/>
              <a:t>, </a:t>
            </a:r>
            <a:r>
              <a:rPr lang="en-US" dirty="0" err="1"/>
              <a:t>güneybatıda</a:t>
            </a:r>
            <a:r>
              <a:rPr lang="en-US" dirty="0"/>
              <a:t> </a:t>
            </a:r>
            <a:r>
              <a:rPr lang="en-US" dirty="0">
                <a:hlinkClick r:id="rId12" tooltip="Tacikistan"/>
              </a:rPr>
              <a:t>Tacikistan</a:t>
            </a:r>
            <a:r>
              <a:rPr lang="en-US" dirty="0"/>
              <a:t> 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güneydoğuda</a:t>
            </a:r>
            <a:r>
              <a:rPr lang="en-US" dirty="0"/>
              <a:t> </a:t>
            </a:r>
            <a:r>
              <a:rPr lang="en-US" dirty="0">
                <a:hlinkClick r:id="rId13" tooltip="Çin Halk Cumhuriyeti"/>
              </a:rPr>
              <a:t>Çin Halk </a:t>
            </a:r>
            <a:r>
              <a:rPr lang="en-US" dirty="0" err="1">
                <a:hlinkClick r:id="rId13" tooltip="Çin Halk Cumhuriyeti"/>
              </a:rPr>
              <a:t>Cumhuriyeti</a:t>
            </a:r>
            <a:r>
              <a:rPr lang="en-US" dirty="0" err="1"/>
              <a:t>'dir</a:t>
            </a:r>
            <a:r>
              <a:rPr lang="en-US" dirty="0"/>
              <a:t>.</a:t>
            </a:r>
          </a:p>
          <a:p>
            <a:r>
              <a:rPr lang="tr-TR" dirty="0"/>
              <a:t> </a:t>
            </a:r>
            <a:endParaRPr lang="tr-TR" dirty="0" smtClean="0"/>
          </a:p>
          <a:p>
            <a:r>
              <a:rPr lang="en-US" b="1" dirty="0" err="1" smtClean="0">
                <a:solidFill>
                  <a:srgbClr val="FF0000"/>
                </a:solidFill>
              </a:rPr>
              <a:t>Kırgızistan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İlleri</a:t>
            </a:r>
            <a:endParaRPr lang="tr-TR" b="1" dirty="0" smtClean="0">
              <a:solidFill>
                <a:srgbClr val="FF0000"/>
              </a:solidFill>
            </a:endParaRPr>
          </a:p>
          <a:p>
            <a:r>
              <a:rPr lang="en-US" dirty="0" err="1"/>
              <a:t>Başkent</a:t>
            </a:r>
            <a:r>
              <a:rPr lang="en-US" dirty="0"/>
              <a:t> </a:t>
            </a:r>
            <a:r>
              <a:rPr lang="en-US" u="sng" dirty="0">
                <a:hlinkClick r:id="rId14" tooltip="Bişkek"/>
              </a:rPr>
              <a:t>Bişkek</a:t>
            </a:r>
            <a:r>
              <a:rPr lang="en-US" dirty="0"/>
              <a:t> </a:t>
            </a:r>
            <a:r>
              <a:rPr lang="en-US" dirty="0" err="1"/>
              <a:t>dâhil</a:t>
            </a:r>
            <a:r>
              <a:rPr lang="en-US" dirty="0"/>
              <a:t> 8 </a:t>
            </a:r>
            <a:r>
              <a:rPr lang="en-US" dirty="0" err="1"/>
              <a:t>il</a:t>
            </a:r>
            <a:r>
              <a:rPr lang="en-US" dirty="0"/>
              <a:t> (oblast). </a:t>
            </a:r>
          </a:p>
          <a:p>
            <a:r>
              <a:rPr lang="en-US" dirty="0" err="1"/>
              <a:t>İller</a:t>
            </a:r>
            <a:r>
              <a:rPr lang="en-US" dirty="0"/>
              <a:t>, </a:t>
            </a:r>
            <a:r>
              <a:rPr lang="en-US" dirty="0" err="1"/>
              <a:t>başkent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merkezleri</a:t>
            </a:r>
            <a:r>
              <a:rPr lang="en-US" dirty="0"/>
              <a:t> 8:</a:t>
            </a:r>
          </a:p>
          <a:p>
            <a:pPr lvl="0"/>
            <a:r>
              <a:rPr lang="tr-TR" u="sng" dirty="0">
                <a:hlinkClick r:id="rId14" tooltip="Bişkek"/>
              </a:rPr>
              <a:t>1. Bişkek</a:t>
            </a:r>
            <a:r>
              <a:rPr lang="tr-TR" dirty="0"/>
              <a:t> (</a:t>
            </a:r>
            <a:r>
              <a:rPr lang="tr-TR" i="1" dirty="0"/>
              <a:t>eskiden</a:t>
            </a:r>
            <a:r>
              <a:rPr lang="tr-TR" dirty="0"/>
              <a:t> </a:t>
            </a:r>
            <a:r>
              <a:rPr lang="tr-TR" dirty="0" err="1"/>
              <a:t>Frunze</a:t>
            </a:r>
            <a:r>
              <a:rPr lang="tr-TR" dirty="0"/>
              <a:t>)</a:t>
            </a:r>
            <a:endParaRPr lang="en-US" dirty="0"/>
          </a:p>
          <a:p>
            <a:pPr lvl="0"/>
            <a:r>
              <a:rPr lang="tr-TR" u="sng" dirty="0">
                <a:hlinkClick r:id="rId15" tooltip="Batken İli"/>
              </a:rPr>
              <a:t>2. Batken</a:t>
            </a:r>
            <a:r>
              <a:rPr lang="tr-TR" dirty="0"/>
              <a:t> (</a:t>
            </a:r>
            <a:r>
              <a:rPr lang="tr-TR" u="sng" dirty="0"/>
              <a:t>Batken</a:t>
            </a:r>
            <a:r>
              <a:rPr lang="tr-TR" dirty="0"/>
              <a:t>)</a:t>
            </a:r>
            <a:endParaRPr lang="en-US" dirty="0"/>
          </a:p>
          <a:p>
            <a:pPr lvl="0"/>
            <a:r>
              <a:rPr lang="tr-TR" u="sng" dirty="0">
                <a:hlinkClick r:id="rId16" tooltip="Çuy İli"/>
              </a:rPr>
              <a:t>3. Çuy</a:t>
            </a:r>
            <a:r>
              <a:rPr lang="tr-TR" dirty="0"/>
              <a:t> (</a:t>
            </a:r>
            <a:r>
              <a:rPr lang="tr-TR" u="sng" dirty="0" err="1"/>
              <a:t>Tokmok</a:t>
            </a:r>
            <a:r>
              <a:rPr lang="tr-TR" dirty="0"/>
              <a:t>)</a:t>
            </a:r>
            <a:endParaRPr lang="en-US" dirty="0"/>
          </a:p>
          <a:p>
            <a:pPr lvl="0"/>
            <a:r>
              <a:rPr lang="tr-TR" u="sng" dirty="0">
                <a:hlinkClick r:id="rId17" tooltip="Celal-Abad İli"/>
              </a:rPr>
              <a:t>4. Calal-Abad</a:t>
            </a:r>
            <a:r>
              <a:rPr lang="tr-TR" dirty="0"/>
              <a:t> (</a:t>
            </a:r>
            <a:r>
              <a:rPr lang="tr-TR" u="sng" dirty="0"/>
              <a:t>Celal-</a:t>
            </a:r>
            <a:r>
              <a:rPr lang="tr-TR" u="sng" dirty="0" err="1"/>
              <a:t>Abad</a:t>
            </a:r>
            <a:r>
              <a:rPr lang="tr-TR" dirty="0"/>
              <a:t>)</a:t>
            </a:r>
            <a:endParaRPr lang="en-US" dirty="0"/>
          </a:p>
          <a:p>
            <a:pPr lvl="0"/>
            <a:r>
              <a:rPr lang="tr-TR" u="sng" dirty="0">
                <a:hlinkClick r:id="rId18" tooltip="Narin İli"/>
              </a:rPr>
              <a:t>5. Narın</a:t>
            </a:r>
            <a:r>
              <a:rPr lang="tr-TR" dirty="0"/>
              <a:t> (</a:t>
            </a:r>
            <a:r>
              <a:rPr lang="tr-TR" u="sng" dirty="0"/>
              <a:t>Narın</a:t>
            </a:r>
            <a:r>
              <a:rPr lang="tr-TR" dirty="0"/>
              <a:t>)</a:t>
            </a:r>
            <a:endParaRPr lang="en-US" dirty="0"/>
          </a:p>
          <a:p>
            <a:pPr lvl="0"/>
            <a:r>
              <a:rPr lang="tr-TR" u="sng" dirty="0">
                <a:hlinkClick r:id="rId19" tooltip="Oş İli"/>
              </a:rPr>
              <a:t>6. Oş</a:t>
            </a:r>
            <a:r>
              <a:rPr lang="tr-TR" dirty="0"/>
              <a:t> (</a:t>
            </a:r>
            <a:r>
              <a:rPr lang="tr-TR" u="sng" dirty="0" err="1"/>
              <a:t>Oş</a:t>
            </a:r>
            <a:r>
              <a:rPr lang="tr-TR" dirty="0"/>
              <a:t>)</a:t>
            </a:r>
            <a:endParaRPr lang="en-US" dirty="0"/>
          </a:p>
          <a:p>
            <a:pPr lvl="0"/>
            <a:r>
              <a:rPr lang="tr-TR" u="sng" dirty="0">
                <a:hlinkClick r:id="rId20" tooltip="Talas İli"/>
              </a:rPr>
              <a:t>7. Talas</a:t>
            </a:r>
            <a:r>
              <a:rPr lang="tr-TR" dirty="0"/>
              <a:t> (</a:t>
            </a:r>
            <a:r>
              <a:rPr lang="tr-TR" u="sng" dirty="0"/>
              <a:t>Talas</a:t>
            </a:r>
            <a:r>
              <a:rPr lang="tr-TR" dirty="0"/>
              <a:t>)</a:t>
            </a:r>
            <a:endParaRPr lang="en-US" dirty="0"/>
          </a:p>
          <a:p>
            <a:pPr lvl="0"/>
            <a:r>
              <a:rPr lang="tr-TR" u="sng" dirty="0">
                <a:hlinkClick r:id="rId21" tooltip="Issık-Göl İli"/>
              </a:rPr>
              <a:t>8. Issık-Göl</a:t>
            </a:r>
            <a:r>
              <a:rPr lang="tr-TR" dirty="0"/>
              <a:t> (</a:t>
            </a:r>
            <a:r>
              <a:rPr lang="tr-TR" u="sng" dirty="0"/>
              <a:t>Karakol</a:t>
            </a:r>
            <a:r>
              <a:rPr lang="tr-TR" dirty="0"/>
              <a:t>)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942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898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Kırgız </a:t>
            </a:r>
            <a:r>
              <a:rPr lang="en-US" dirty="0" err="1" smtClean="0"/>
              <a:t>Kaganlığı</a:t>
            </a:r>
            <a:r>
              <a:rPr lang="en-US" dirty="0" smtClean="0"/>
              <a:t> 900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-20564" b="-20564"/>
          <a:stretch>
            <a:fillRect/>
          </a:stretch>
        </p:blipFill>
        <p:spPr>
          <a:xfrm>
            <a:off x="258695" y="1117034"/>
            <a:ext cx="8885305" cy="5455828"/>
          </a:xfrm>
        </p:spPr>
      </p:pic>
    </p:spTree>
    <p:extLst>
      <p:ext uri="{BB962C8B-B14F-4D97-AF65-F5344CB8AC3E}">
        <p14:creationId xmlns:p14="http://schemas.microsoft.com/office/powerpoint/2010/main" val="143688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Kırgızistan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15481" b="1548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98729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3618"/>
            <a:ext cx="8229600" cy="494473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Ekonomi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102" y="792215"/>
            <a:ext cx="8878488" cy="5822147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Ülke</a:t>
            </a:r>
            <a:r>
              <a:rPr lang="en-US" dirty="0"/>
              <a:t> </a:t>
            </a:r>
            <a:r>
              <a:rPr lang="en-US" dirty="0" err="1"/>
              <a:t>ekonomisi</a:t>
            </a:r>
            <a:r>
              <a:rPr lang="en-US" dirty="0"/>
              <a:t> </a:t>
            </a:r>
            <a:r>
              <a:rPr lang="en-US" dirty="0" err="1"/>
              <a:t>tarım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madenciliğe</a:t>
            </a:r>
            <a:r>
              <a:rPr lang="en-US" dirty="0"/>
              <a:t> </a:t>
            </a:r>
            <a:r>
              <a:rPr lang="en-US" dirty="0" err="1"/>
              <a:t>dayalıdır</a:t>
            </a:r>
            <a:r>
              <a:rPr lang="en-US" dirty="0"/>
              <a:t>.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hayvancılık</a:t>
            </a:r>
            <a:r>
              <a:rPr lang="en-US" dirty="0"/>
              <a:t> </a:t>
            </a:r>
            <a:r>
              <a:rPr lang="en-US" dirty="0" err="1"/>
              <a:t>kesimi</a:t>
            </a:r>
            <a:r>
              <a:rPr lang="en-US" dirty="0"/>
              <a:t> </a:t>
            </a:r>
            <a:r>
              <a:rPr lang="en-US" dirty="0" err="1"/>
              <a:t>ağırlıklı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tarım</a:t>
            </a:r>
            <a:r>
              <a:rPr lang="en-US" dirty="0"/>
              <a:t> </a:t>
            </a:r>
            <a:r>
              <a:rPr lang="en-US" dirty="0" err="1" smtClean="0"/>
              <a:t>ekonomisi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Tarımda</a:t>
            </a:r>
            <a:r>
              <a:rPr lang="en-US" dirty="0"/>
              <a:t> </a:t>
            </a:r>
            <a:r>
              <a:rPr lang="en-US" dirty="0">
                <a:hlinkClick r:id="rId2" tooltip="Buğday"/>
              </a:rPr>
              <a:t>buğday</a:t>
            </a:r>
            <a:r>
              <a:rPr lang="en-US" dirty="0"/>
              <a:t>, </a:t>
            </a:r>
            <a:r>
              <a:rPr lang="en-US" dirty="0">
                <a:hlinkClick r:id="rId3" tooltip="Pamuk"/>
              </a:rPr>
              <a:t>pamuk</a:t>
            </a:r>
            <a:r>
              <a:rPr lang="en-US" dirty="0"/>
              <a:t>, </a:t>
            </a:r>
            <a:r>
              <a:rPr lang="en-US" dirty="0" smtClean="0">
                <a:hlinkClick r:id="rId4" tooltip="Şekerpancarı"/>
              </a:rPr>
              <a:t>şekerpancarı</a:t>
            </a:r>
            <a:r>
              <a:rPr lang="en-US" dirty="0"/>
              <a:t>, </a:t>
            </a:r>
            <a:r>
              <a:rPr lang="en-US" dirty="0">
                <a:hlinkClick r:id="rId5" tooltip="Mısır"/>
              </a:rPr>
              <a:t>mısır</a:t>
            </a:r>
            <a:r>
              <a:rPr lang="en-US" dirty="0"/>
              <a:t>, </a:t>
            </a:r>
            <a:r>
              <a:rPr lang="en-US" dirty="0">
                <a:hlinkClick r:id="rId6" tooltip="Tütün"/>
              </a:rPr>
              <a:t>tütün</a:t>
            </a:r>
            <a:r>
              <a:rPr lang="en-US" dirty="0"/>
              <a:t>, </a:t>
            </a:r>
            <a:r>
              <a:rPr lang="en-US" dirty="0">
                <a:hlinkClick r:id="rId7" tooltip="Sebze"/>
              </a:rPr>
              <a:t>sebze</a:t>
            </a:r>
            <a:r>
              <a:rPr lang="en-US" dirty="0"/>
              <a:t> </a:t>
            </a:r>
            <a:r>
              <a:rPr lang="en-US" dirty="0" err="1"/>
              <a:t>ve</a:t>
            </a:r>
            <a:r>
              <a:rPr lang="en-US" dirty="0"/>
              <a:t> </a:t>
            </a:r>
            <a:r>
              <a:rPr lang="en-US" dirty="0">
                <a:hlinkClick r:id="rId8" tooltip="Meyve"/>
              </a:rPr>
              <a:t>meyvedir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Dağlık</a:t>
            </a:r>
            <a:r>
              <a:rPr lang="en-US" dirty="0" smtClean="0"/>
              <a:t> </a:t>
            </a:r>
            <a:r>
              <a:rPr lang="en-US" dirty="0" err="1" smtClean="0"/>
              <a:t>bölgelerde</a:t>
            </a:r>
            <a:r>
              <a:rPr lang="en-US" dirty="0"/>
              <a:t> </a:t>
            </a:r>
            <a:r>
              <a:rPr lang="en-US" dirty="0" smtClean="0">
                <a:hlinkClick r:id="rId9" tooltip="At"/>
              </a:rPr>
              <a:t>yarış atları</a:t>
            </a:r>
            <a:r>
              <a:rPr lang="en-US" dirty="0"/>
              <a:t> </a:t>
            </a:r>
            <a:r>
              <a:rPr lang="en-US" dirty="0" err="1"/>
              <a:t>yetiştirilir</a:t>
            </a:r>
            <a:r>
              <a:rPr lang="en-US" dirty="0"/>
              <a:t>, </a:t>
            </a:r>
            <a:r>
              <a:rPr lang="en-US" dirty="0">
                <a:hlinkClick r:id="rId10" tooltip="Tavşan"/>
              </a:rPr>
              <a:t>tavşan</a:t>
            </a:r>
            <a:r>
              <a:rPr lang="en-US" dirty="0"/>
              <a:t> </a:t>
            </a:r>
            <a:r>
              <a:rPr lang="en-US" dirty="0" err="1"/>
              <a:t>beslenir</a:t>
            </a:r>
            <a:r>
              <a:rPr lang="en-US" dirty="0"/>
              <a:t>, </a:t>
            </a:r>
            <a:r>
              <a:rPr lang="en-US" dirty="0">
                <a:hlinkClick r:id="rId11" tooltip="Arı"/>
              </a:rPr>
              <a:t>arıcılık</a:t>
            </a:r>
            <a:r>
              <a:rPr lang="en-US" dirty="0"/>
              <a:t> </a:t>
            </a:r>
            <a:r>
              <a:rPr lang="en-US" dirty="0" err="1" smtClean="0"/>
              <a:t>yapılır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En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küçükbaş</a:t>
            </a:r>
            <a:r>
              <a:rPr lang="en-US" dirty="0"/>
              <a:t> </a:t>
            </a:r>
            <a:r>
              <a:rPr lang="en-US" dirty="0" err="1"/>
              <a:t>hayvan</a:t>
            </a:r>
            <a:r>
              <a:rPr lang="en-US" dirty="0"/>
              <a:t> </a:t>
            </a:r>
            <a:r>
              <a:rPr lang="en-US" dirty="0" err="1"/>
              <a:t>beslenir</a:t>
            </a:r>
            <a:r>
              <a:rPr lang="en-US" dirty="0" smtClean="0"/>
              <a:t>.</a:t>
            </a:r>
          </a:p>
          <a:p>
            <a:r>
              <a:rPr lang="en-US" dirty="0" err="1"/>
              <a:t>Makine</a:t>
            </a:r>
            <a:r>
              <a:rPr lang="en-US" dirty="0"/>
              <a:t>, </a:t>
            </a:r>
            <a:r>
              <a:rPr lang="en-US" dirty="0" err="1"/>
              <a:t>otomotiv</a:t>
            </a:r>
            <a:r>
              <a:rPr lang="en-US" dirty="0"/>
              <a:t>, </a:t>
            </a:r>
            <a:r>
              <a:rPr lang="en-US" dirty="0" err="1"/>
              <a:t>gıda</a:t>
            </a:r>
            <a:r>
              <a:rPr lang="en-US" dirty="0"/>
              <a:t>, </a:t>
            </a:r>
            <a:r>
              <a:rPr lang="en-US" dirty="0" err="1"/>
              <a:t>çimento</a:t>
            </a:r>
            <a:r>
              <a:rPr lang="en-US" dirty="0"/>
              <a:t>, cam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konserve</a:t>
            </a:r>
            <a:r>
              <a:rPr lang="en-US" dirty="0"/>
              <a:t> </a:t>
            </a:r>
            <a:r>
              <a:rPr lang="en-US" dirty="0" err="1"/>
              <a:t>fabrikaları</a:t>
            </a:r>
            <a:r>
              <a:rPr lang="en-US" dirty="0"/>
              <a:t> </a:t>
            </a:r>
            <a:r>
              <a:rPr lang="en-US" dirty="0" err="1"/>
              <a:t>başlıca</a:t>
            </a:r>
            <a:r>
              <a:rPr lang="en-US" dirty="0"/>
              <a:t> </a:t>
            </a:r>
            <a:r>
              <a:rPr lang="en-US" dirty="0" err="1"/>
              <a:t>sanayi</a:t>
            </a:r>
            <a:r>
              <a:rPr lang="en-US" dirty="0"/>
              <a:t> </a:t>
            </a:r>
            <a:r>
              <a:rPr lang="en-US" dirty="0" err="1"/>
              <a:t>kuruluşlarıdır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Akarsu</a:t>
            </a:r>
            <a:r>
              <a:rPr lang="en-US" dirty="0"/>
              <a:t> </a:t>
            </a:r>
            <a:r>
              <a:rPr lang="en-US" dirty="0" err="1"/>
              <a:t>üzerlerinde</a:t>
            </a:r>
            <a:r>
              <a:rPr lang="en-US" dirty="0"/>
              <a:t> </a:t>
            </a:r>
            <a:r>
              <a:rPr lang="en-US" dirty="0" err="1"/>
              <a:t>kurulan</a:t>
            </a:r>
            <a:r>
              <a:rPr lang="en-US" dirty="0"/>
              <a:t> </a:t>
            </a:r>
            <a:r>
              <a:rPr lang="en-US" dirty="0" err="1"/>
              <a:t>hidroelektrik</a:t>
            </a:r>
            <a:r>
              <a:rPr lang="en-US" dirty="0"/>
              <a:t> </a:t>
            </a:r>
            <a:r>
              <a:rPr lang="en-US" dirty="0" err="1"/>
              <a:t>santralleri</a:t>
            </a:r>
            <a:r>
              <a:rPr lang="en-US" dirty="0"/>
              <a:t> </a:t>
            </a:r>
            <a:r>
              <a:rPr lang="en-US" dirty="0" err="1"/>
              <a:t>ekonomiye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ölçüde</a:t>
            </a:r>
            <a:r>
              <a:rPr lang="en-US" dirty="0"/>
              <a:t> </a:t>
            </a:r>
            <a:r>
              <a:rPr lang="en-US" dirty="0" err="1"/>
              <a:t>katkıda</a:t>
            </a:r>
            <a:r>
              <a:rPr lang="en-US" dirty="0"/>
              <a:t> </a:t>
            </a:r>
            <a:r>
              <a:rPr lang="en-US" dirty="0" err="1"/>
              <a:t>bulunur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Ülkede</a:t>
            </a:r>
            <a:r>
              <a:rPr lang="en-US" dirty="0" smtClean="0"/>
              <a:t> </a:t>
            </a:r>
            <a:r>
              <a:rPr lang="en-US" dirty="0"/>
              <a:t>600 </a:t>
            </a:r>
            <a:r>
              <a:rPr lang="en-US" dirty="0" err="1"/>
              <a:t>civarında</a:t>
            </a:r>
            <a:r>
              <a:rPr lang="en-US" dirty="0"/>
              <a:t> </a:t>
            </a:r>
            <a:r>
              <a:rPr lang="en-US" dirty="0" err="1"/>
              <a:t>sanayi</a:t>
            </a:r>
            <a:r>
              <a:rPr lang="en-US" dirty="0"/>
              <a:t> </a:t>
            </a:r>
            <a:r>
              <a:rPr lang="en-US" dirty="0" err="1"/>
              <a:t>kuruluşu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348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73</Words>
  <Application>Microsoft Office PowerPoint</Application>
  <PresentationFormat>Ekran Gösterisi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Theme</vt:lpstr>
      <vt:lpstr>Kırgızistan</vt:lpstr>
      <vt:lpstr>Kırgızistan </vt:lpstr>
      <vt:lpstr>PowerPoint Sunusu</vt:lpstr>
      <vt:lpstr>Kırgızistan</vt:lpstr>
      <vt:lpstr>Kırgızistan</vt:lpstr>
      <vt:lpstr>Kırgız Kaganlığı 900</vt:lpstr>
      <vt:lpstr>Kırgızistan</vt:lpstr>
      <vt:lpstr>Ekonomi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Rusyanın Türk topraklarında Yayılması</dc:title>
  <dc:creator>Seyfettin Ersahin</dc:creator>
  <cp:lastModifiedBy>canan</cp:lastModifiedBy>
  <cp:revision>42</cp:revision>
  <dcterms:created xsi:type="dcterms:W3CDTF">2015-03-08T21:57:06Z</dcterms:created>
  <dcterms:modified xsi:type="dcterms:W3CDTF">2018-02-12T19:33:14Z</dcterms:modified>
</cp:coreProperties>
</file>