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sldIdLst>
    <p:sldId id="256" r:id="rId2"/>
    <p:sldId id="257" r:id="rId3"/>
    <p:sldId id="258" r:id="rId4"/>
    <p:sldId id="259" r:id="rId5"/>
    <p:sldId id="260" r:id="rId6"/>
    <p:sldId id="261"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53442CE-7AA1-4DCB-A445-C8A8EADF9418}"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91A4F4-1AD9-47B9-A983-82FA8654FD13}" type="slidenum">
              <a:rPr lang="tr-TR" smtClean="0"/>
              <a:t>‹#›</a:t>
            </a:fld>
            <a:endParaRPr lang="tr-TR"/>
          </a:p>
        </p:txBody>
      </p:sp>
    </p:spTree>
    <p:extLst>
      <p:ext uri="{BB962C8B-B14F-4D97-AF65-F5344CB8AC3E}">
        <p14:creationId xmlns:p14="http://schemas.microsoft.com/office/powerpoint/2010/main" val="134246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53442CE-7AA1-4DCB-A445-C8A8EADF9418}"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91A4F4-1AD9-47B9-A983-82FA8654FD13}" type="slidenum">
              <a:rPr lang="tr-TR" smtClean="0"/>
              <a:t>‹#›</a:t>
            </a:fld>
            <a:endParaRPr lang="tr-TR"/>
          </a:p>
        </p:txBody>
      </p:sp>
    </p:spTree>
    <p:extLst>
      <p:ext uri="{BB962C8B-B14F-4D97-AF65-F5344CB8AC3E}">
        <p14:creationId xmlns:p14="http://schemas.microsoft.com/office/powerpoint/2010/main" val="7736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53442CE-7AA1-4DCB-A445-C8A8EADF9418}"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91A4F4-1AD9-47B9-A983-82FA8654FD13}" type="slidenum">
              <a:rPr lang="tr-TR" smtClean="0"/>
              <a:t>‹#›</a:t>
            </a:fld>
            <a:endParaRPr lang="tr-TR"/>
          </a:p>
        </p:txBody>
      </p:sp>
    </p:spTree>
    <p:extLst>
      <p:ext uri="{BB962C8B-B14F-4D97-AF65-F5344CB8AC3E}">
        <p14:creationId xmlns:p14="http://schemas.microsoft.com/office/powerpoint/2010/main" val="1835900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53442CE-7AA1-4DCB-A445-C8A8EADF9418}"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91A4F4-1AD9-47B9-A983-82FA8654FD13}"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84477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53442CE-7AA1-4DCB-A445-C8A8EADF9418}"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91A4F4-1AD9-47B9-A983-82FA8654FD13}" type="slidenum">
              <a:rPr lang="tr-TR" smtClean="0"/>
              <a:t>‹#›</a:t>
            </a:fld>
            <a:endParaRPr lang="tr-TR"/>
          </a:p>
        </p:txBody>
      </p:sp>
    </p:spTree>
    <p:extLst>
      <p:ext uri="{BB962C8B-B14F-4D97-AF65-F5344CB8AC3E}">
        <p14:creationId xmlns:p14="http://schemas.microsoft.com/office/powerpoint/2010/main" val="226958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3442CE-7AA1-4DCB-A445-C8A8EADF9418}" type="datetimeFigureOut">
              <a:rPr lang="tr-TR" smtClean="0"/>
              <a:t>28.03.2018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91A4F4-1AD9-47B9-A983-82FA8654FD13}" type="slidenum">
              <a:rPr lang="tr-TR" smtClean="0"/>
              <a:t>‹#›</a:t>
            </a:fld>
            <a:endParaRPr lang="tr-TR"/>
          </a:p>
        </p:txBody>
      </p:sp>
    </p:spTree>
    <p:extLst>
      <p:ext uri="{BB962C8B-B14F-4D97-AF65-F5344CB8AC3E}">
        <p14:creationId xmlns:p14="http://schemas.microsoft.com/office/powerpoint/2010/main" val="1306931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3442CE-7AA1-4DCB-A445-C8A8EADF9418}" type="datetimeFigureOut">
              <a:rPr lang="tr-TR" smtClean="0"/>
              <a:t>28.03.2018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91A4F4-1AD9-47B9-A983-82FA8654FD13}" type="slidenum">
              <a:rPr lang="tr-TR" smtClean="0"/>
              <a:t>‹#›</a:t>
            </a:fld>
            <a:endParaRPr lang="tr-TR"/>
          </a:p>
        </p:txBody>
      </p:sp>
    </p:spTree>
    <p:extLst>
      <p:ext uri="{BB962C8B-B14F-4D97-AF65-F5344CB8AC3E}">
        <p14:creationId xmlns:p14="http://schemas.microsoft.com/office/powerpoint/2010/main" val="3668992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53442CE-7AA1-4DCB-A445-C8A8EADF9418}"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91A4F4-1AD9-47B9-A983-82FA8654FD13}" type="slidenum">
              <a:rPr lang="tr-TR" smtClean="0"/>
              <a:t>‹#›</a:t>
            </a:fld>
            <a:endParaRPr lang="tr-TR"/>
          </a:p>
        </p:txBody>
      </p:sp>
    </p:spTree>
    <p:extLst>
      <p:ext uri="{BB962C8B-B14F-4D97-AF65-F5344CB8AC3E}">
        <p14:creationId xmlns:p14="http://schemas.microsoft.com/office/powerpoint/2010/main" val="4162337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53442CE-7AA1-4DCB-A445-C8A8EADF9418}"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91A4F4-1AD9-47B9-A983-82FA8654FD13}" type="slidenum">
              <a:rPr lang="tr-TR" smtClean="0"/>
              <a:t>‹#›</a:t>
            </a:fld>
            <a:endParaRPr lang="tr-TR"/>
          </a:p>
        </p:txBody>
      </p:sp>
    </p:spTree>
    <p:extLst>
      <p:ext uri="{BB962C8B-B14F-4D97-AF65-F5344CB8AC3E}">
        <p14:creationId xmlns:p14="http://schemas.microsoft.com/office/powerpoint/2010/main" val="2393791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4D2F38D7-1396-4D97-B5FC-DF720AB99A4C}" type="slidenum">
              <a:rPr lang="tr-TR" altLang="tr-TR"/>
              <a:pPr>
                <a:defRPr/>
              </a:pPr>
              <a:t>‹#›</a:t>
            </a:fld>
            <a:endParaRPr lang="tr-TR" altLang="tr-TR"/>
          </a:p>
        </p:txBody>
      </p:sp>
    </p:spTree>
    <p:extLst>
      <p:ext uri="{BB962C8B-B14F-4D97-AF65-F5344CB8AC3E}">
        <p14:creationId xmlns:p14="http://schemas.microsoft.com/office/powerpoint/2010/main" val="2888122000"/>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253442CE-7AA1-4DCB-A445-C8A8EADF9418}"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91A4F4-1AD9-47B9-A983-82FA8654FD13}" type="slidenum">
              <a:rPr lang="tr-TR" smtClean="0"/>
              <a:t>‹#›</a:t>
            </a:fld>
            <a:endParaRPr lang="tr-TR"/>
          </a:p>
        </p:txBody>
      </p:sp>
    </p:spTree>
    <p:extLst>
      <p:ext uri="{BB962C8B-B14F-4D97-AF65-F5344CB8AC3E}">
        <p14:creationId xmlns:p14="http://schemas.microsoft.com/office/powerpoint/2010/main" val="3329821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53442CE-7AA1-4DCB-A445-C8A8EADF9418}"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91A4F4-1AD9-47B9-A983-82FA8654FD13}" type="slidenum">
              <a:rPr lang="tr-TR" smtClean="0"/>
              <a:t>‹#›</a:t>
            </a:fld>
            <a:endParaRPr lang="tr-TR"/>
          </a:p>
        </p:txBody>
      </p:sp>
    </p:spTree>
    <p:extLst>
      <p:ext uri="{BB962C8B-B14F-4D97-AF65-F5344CB8AC3E}">
        <p14:creationId xmlns:p14="http://schemas.microsoft.com/office/powerpoint/2010/main" val="29421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53442CE-7AA1-4DCB-A445-C8A8EADF9418}"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91A4F4-1AD9-47B9-A983-82FA8654FD13}" type="slidenum">
              <a:rPr lang="tr-TR" smtClean="0"/>
              <a:t>‹#›</a:t>
            </a:fld>
            <a:endParaRPr lang="tr-TR"/>
          </a:p>
        </p:txBody>
      </p:sp>
    </p:spTree>
    <p:extLst>
      <p:ext uri="{BB962C8B-B14F-4D97-AF65-F5344CB8AC3E}">
        <p14:creationId xmlns:p14="http://schemas.microsoft.com/office/powerpoint/2010/main" val="229172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53442CE-7AA1-4DCB-A445-C8A8EADF9418}" type="datetimeFigureOut">
              <a:rPr lang="tr-TR" smtClean="0"/>
              <a:t>28.03.2018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B91A4F4-1AD9-47B9-A983-82FA8654FD13}" type="slidenum">
              <a:rPr lang="tr-TR" smtClean="0"/>
              <a:t>‹#›</a:t>
            </a:fld>
            <a:endParaRPr lang="tr-TR"/>
          </a:p>
        </p:txBody>
      </p:sp>
    </p:spTree>
    <p:extLst>
      <p:ext uri="{BB962C8B-B14F-4D97-AF65-F5344CB8AC3E}">
        <p14:creationId xmlns:p14="http://schemas.microsoft.com/office/powerpoint/2010/main" val="62191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253442CE-7AA1-4DCB-A445-C8A8EADF9418}" type="datetimeFigureOut">
              <a:rPr lang="tr-TR" smtClean="0"/>
              <a:t>28.03.2018</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CB91A4F4-1AD9-47B9-A983-82FA8654FD13}" type="slidenum">
              <a:rPr lang="tr-TR" smtClean="0"/>
              <a:t>‹#›</a:t>
            </a:fld>
            <a:endParaRPr lang="tr-TR"/>
          </a:p>
        </p:txBody>
      </p:sp>
    </p:spTree>
    <p:extLst>
      <p:ext uri="{BB962C8B-B14F-4D97-AF65-F5344CB8AC3E}">
        <p14:creationId xmlns:p14="http://schemas.microsoft.com/office/powerpoint/2010/main" val="2093932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53442CE-7AA1-4DCB-A445-C8A8EADF9418}" type="datetimeFigureOut">
              <a:rPr lang="tr-TR" smtClean="0"/>
              <a:t>28.03.2018</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CB91A4F4-1AD9-47B9-A983-82FA8654FD13}" type="slidenum">
              <a:rPr lang="tr-TR" smtClean="0"/>
              <a:t>‹#›</a:t>
            </a:fld>
            <a:endParaRPr lang="tr-TR"/>
          </a:p>
        </p:txBody>
      </p:sp>
    </p:spTree>
    <p:extLst>
      <p:ext uri="{BB962C8B-B14F-4D97-AF65-F5344CB8AC3E}">
        <p14:creationId xmlns:p14="http://schemas.microsoft.com/office/powerpoint/2010/main" val="163411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253442CE-7AA1-4DCB-A445-C8A8EADF9418}" type="datetimeFigureOut">
              <a:rPr lang="tr-TR" smtClean="0"/>
              <a:t>28.03.2018</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CB91A4F4-1AD9-47B9-A983-82FA8654FD13}" type="slidenum">
              <a:rPr lang="tr-TR" smtClean="0"/>
              <a:t>‹#›</a:t>
            </a:fld>
            <a:endParaRPr lang="tr-TR"/>
          </a:p>
        </p:txBody>
      </p:sp>
    </p:spTree>
    <p:extLst>
      <p:ext uri="{BB962C8B-B14F-4D97-AF65-F5344CB8AC3E}">
        <p14:creationId xmlns:p14="http://schemas.microsoft.com/office/powerpoint/2010/main" val="2574810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53442CE-7AA1-4DCB-A445-C8A8EADF9418}"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91A4F4-1AD9-47B9-A983-82FA8654FD13}" type="slidenum">
              <a:rPr lang="tr-TR" smtClean="0"/>
              <a:t>‹#›</a:t>
            </a:fld>
            <a:endParaRPr lang="tr-TR"/>
          </a:p>
        </p:txBody>
      </p:sp>
    </p:spTree>
    <p:extLst>
      <p:ext uri="{BB962C8B-B14F-4D97-AF65-F5344CB8AC3E}">
        <p14:creationId xmlns:p14="http://schemas.microsoft.com/office/powerpoint/2010/main" val="336882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53442CE-7AA1-4DCB-A445-C8A8EADF9418}" type="datetimeFigureOut">
              <a:rPr lang="tr-TR" smtClean="0"/>
              <a:t>28.03.2018</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B91A4F4-1AD9-47B9-A983-82FA8654FD13}" type="slidenum">
              <a:rPr lang="tr-TR" smtClean="0"/>
              <a:t>‹#›</a:t>
            </a:fld>
            <a:endParaRPr lang="tr-TR"/>
          </a:p>
        </p:txBody>
      </p:sp>
    </p:spTree>
    <p:extLst>
      <p:ext uri="{BB962C8B-B14F-4D97-AF65-F5344CB8AC3E}">
        <p14:creationId xmlns:p14="http://schemas.microsoft.com/office/powerpoint/2010/main" val="1809319703"/>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2796141" y="2365444"/>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ctr" eaLnBrk="1" hangingPunct="1">
              <a:spcBef>
                <a:spcPct val="20000"/>
              </a:spcBef>
              <a:buFont typeface="Wingdings" pitchFamily="2" charset="2"/>
              <a:buNone/>
              <a:defRPr/>
            </a:pPr>
            <a:r>
              <a:rPr lang="tr-TR" sz="3400" dirty="0">
                <a:solidFill>
                  <a:schemeClr val="bg1"/>
                </a:solidFill>
                <a:effectLst>
                  <a:outerShdw blurRad="38100" dist="38100" dir="2700000" algn="tl">
                    <a:srgbClr val="C0C0C0"/>
                  </a:outerShdw>
                </a:effectLst>
                <a:latin typeface="Comic Sans MS" pitchFamily="66" charset="0"/>
              </a:rPr>
              <a:t>TATLI PATATES</a:t>
            </a:r>
            <a:endParaRPr lang="en-US" sz="3400" dirty="0">
              <a:solidFill>
                <a:schemeClr val="bg1"/>
              </a:solidFill>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3254937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Rectangle 5"/>
          <p:cNvSpPr>
            <a:spLocks noChangeArrowheads="1"/>
          </p:cNvSpPr>
          <p:nvPr/>
        </p:nvSpPr>
        <p:spPr bwMode="auto">
          <a:xfrm>
            <a:off x="1703389" y="1250951"/>
            <a:ext cx="8713787" cy="703263"/>
          </a:xfrm>
          <a:prstGeom prst="rect">
            <a:avLst/>
          </a:prstGeom>
          <a:noFill/>
          <a:ln w="9525">
            <a:noFill/>
            <a:miter lim="800000"/>
            <a:headEnd/>
            <a:tailEnd/>
          </a:ln>
          <a:effectLst/>
        </p:spPr>
        <p:txBody>
          <a:bodyPr lIns="92075" tIns="46038" rIns="92075" bIns="46038"/>
          <a:lstStyle/>
          <a:p>
            <a:pPr marL="336550" indent="-336550" algn="just">
              <a:spcBef>
                <a:spcPct val="20000"/>
              </a:spcBef>
              <a:defRPr/>
            </a:pPr>
            <a:r>
              <a:rPr lang="tr-TR" dirty="0">
                <a:solidFill>
                  <a:srgbClr val="FF3300"/>
                </a:solidFill>
                <a:effectLst>
                  <a:outerShdw blurRad="38100" dist="38100" dir="2700000" algn="tl">
                    <a:srgbClr val="C0C0C0"/>
                  </a:outerShdw>
                </a:effectLst>
                <a:latin typeface="Comic Sans MS" pitchFamily="66" charset="0"/>
                <a:sym typeface="Wingdings 3" pitchFamily="18" charset="2"/>
              </a:rPr>
              <a:t>	</a:t>
            </a:r>
            <a:r>
              <a:rPr lang="tr-TR" dirty="0">
                <a:latin typeface="Comic Sans MS" pitchFamily="66" charset="0"/>
              </a:rPr>
              <a:t>Tatlı patatesin hem toprakaltı depo kökleri hem de toprak üstü yeşil aksamı insan ve hayvan beslenmesinde kullanılmaktadır.</a:t>
            </a:r>
          </a:p>
          <a:p>
            <a:pPr marL="336550" indent="-336550" algn="just">
              <a:spcBef>
                <a:spcPct val="20000"/>
              </a:spcBef>
              <a:defRPr/>
            </a:pPr>
            <a:endParaRPr lang="en-US" dirty="0">
              <a:latin typeface="Comic Sans MS" pitchFamily="66" charset="0"/>
            </a:endParaRPr>
          </a:p>
        </p:txBody>
      </p:sp>
      <p:sp>
        <p:nvSpPr>
          <p:cNvPr id="113670" name="Rectangle 6"/>
          <p:cNvSpPr>
            <a:spLocks noChangeArrowheads="1"/>
          </p:cNvSpPr>
          <p:nvPr/>
        </p:nvSpPr>
        <p:spPr bwMode="auto">
          <a:xfrm>
            <a:off x="1703389" y="2027238"/>
            <a:ext cx="8713787" cy="641350"/>
          </a:xfrm>
          <a:prstGeom prst="rect">
            <a:avLst/>
          </a:prstGeom>
          <a:noFill/>
          <a:ln w="9525">
            <a:noFill/>
            <a:miter lim="800000"/>
            <a:headEnd/>
            <a:tailEnd/>
          </a:ln>
          <a:effectLst/>
        </p:spPr>
        <p:txBody>
          <a:bodyPr lIns="92075" tIns="46038" rIns="92075" bIns="46038"/>
          <a:lstStyle/>
          <a:p>
            <a:pPr marL="336550" indent="-336550" algn="just">
              <a:spcBef>
                <a:spcPct val="20000"/>
              </a:spcBef>
              <a:defRPr/>
            </a:pPr>
            <a:r>
              <a:rPr lang="tr-TR" dirty="0">
                <a:solidFill>
                  <a:srgbClr val="FF3300"/>
                </a:solidFill>
                <a:effectLst>
                  <a:outerShdw blurRad="38100" dist="38100" dir="2700000" algn="tl">
                    <a:srgbClr val="C0C0C0"/>
                  </a:outerShdw>
                </a:effectLst>
                <a:latin typeface="Comic Sans MS" pitchFamily="66" charset="0"/>
                <a:sym typeface="Wingdings 3" pitchFamily="18" charset="2"/>
              </a:rPr>
              <a:t>	</a:t>
            </a:r>
            <a:r>
              <a:rPr lang="tr-TR" dirty="0">
                <a:latin typeface="Comic Sans MS" pitchFamily="66" charset="0"/>
              </a:rPr>
              <a:t>Depo kökleri %30 civarında kuru madde içeriğine sahiptir. Toplam kuru madde içerisinde ortalama %70 nişasta, %10 şekerler, %5 oranında protein bulunmaktadır.</a:t>
            </a:r>
            <a:endParaRPr lang="en-US" dirty="0">
              <a:latin typeface="Comic Sans MS" pitchFamily="66" charset="0"/>
            </a:endParaRPr>
          </a:p>
        </p:txBody>
      </p:sp>
      <p:sp>
        <p:nvSpPr>
          <p:cNvPr id="113671" name="Rectangle 7"/>
          <p:cNvSpPr>
            <a:spLocks noChangeArrowheads="1"/>
          </p:cNvSpPr>
          <p:nvPr/>
        </p:nvSpPr>
        <p:spPr bwMode="auto">
          <a:xfrm>
            <a:off x="1703389" y="3049589"/>
            <a:ext cx="8713787" cy="903287"/>
          </a:xfrm>
          <a:prstGeom prst="rect">
            <a:avLst/>
          </a:prstGeom>
          <a:noFill/>
          <a:ln w="9525">
            <a:noFill/>
            <a:miter lim="800000"/>
            <a:headEnd/>
            <a:tailEnd/>
          </a:ln>
          <a:effectLst/>
        </p:spPr>
        <p:txBody>
          <a:bodyPr lIns="92075" tIns="46038" rIns="92075" bIns="46038"/>
          <a:lstStyle/>
          <a:p>
            <a:pPr marL="336550" indent="-336550" algn="just">
              <a:spcBef>
                <a:spcPct val="20000"/>
              </a:spcBef>
              <a:defRPr/>
            </a:pPr>
            <a:r>
              <a:rPr lang="tr-TR" dirty="0">
                <a:solidFill>
                  <a:srgbClr val="FF3300"/>
                </a:solidFill>
                <a:effectLst>
                  <a:outerShdw blurRad="38100" dist="38100" dir="2700000" algn="tl">
                    <a:srgbClr val="C0C0C0"/>
                  </a:outerShdw>
                </a:effectLst>
                <a:latin typeface="Comic Sans MS" pitchFamily="66" charset="0"/>
                <a:sym typeface="Wingdings 3" pitchFamily="18" charset="2"/>
              </a:rPr>
              <a:t>	</a:t>
            </a:r>
            <a:r>
              <a:rPr lang="tr-TR" dirty="0">
                <a:latin typeface="Comic Sans MS" pitchFamily="66" charset="0"/>
              </a:rPr>
              <a:t>Tatlı patates depo kökleri karoten (</a:t>
            </a:r>
            <a:r>
              <a:rPr lang="tr-TR" u="sng" dirty="0">
                <a:latin typeface="Comic Sans MS" pitchFamily="66" charset="0"/>
              </a:rPr>
              <a:t>provitamin A</a:t>
            </a:r>
            <a:r>
              <a:rPr lang="tr-TR" dirty="0">
                <a:latin typeface="Comic Sans MS" pitchFamily="66" charset="0"/>
              </a:rPr>
              <a:t>), askorbik asit (vitamin C) ve B vitamini kompleksi açısından mükemmel bir kaynak durumundadır. Sarı veya turuncu et rengine sahip bir tatlı patates çeşidinin 100 g’ı Bir insanın ortalama günlük A vitamini ihtiyacının %100’den fazlasını, C vitamini ihtiyacının ise %50 den fazlasını karşılamaktadır.</a:t>
            </a:r>
            <a:endParaRPr lang="en-US" dirty="0">
              <a:latin typeface="Comic Sans MS" pitchFamily="66" charset="0"/>
            </a:endParaRPr>
          </a:p>
        </p:txBody>
      </p:sp>
      <p:sp>
        <p:nvSpPr>
          <p:cNvPr id="113673" name="Rectangle 9"/>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Kullanım Yerleri</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3078" name="Line 10"/>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13676" name="Rectangle 12"/>
          <p:cNvSpPr>
            <a:spLocks noChangeArrowheads="1"/>
          </p:cNvSpPr>
          <p:nvPr/>
        </p:nvSpPr>
        <p:spPr bwMode="auto">
          <a:xfrm>
            <a:off x="1703389" y="4625975"/>
            <a:ext cx="8713787"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36550" indent="-3365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FF0000"/>
              </a:buClr>
              <a:buFont typeface="Wingdings 3" panose="05040102010807070707" pitchFamily="18" charset="2"/>
              <a:buChar char="u"/>
            </a:pPr>
            <a:r>
              <a:rPr lang="tr-TR" altLang="tr-TR" sz="1800">
                <a:latin typeface="Comic Sans MS" panose="030F0702030302020204" pitchFamily="66" charset="0"/>
              </a:rPr>
              <a:t>E vitamini, demir, potasyum ve bitkisel lifler açısından da önemli bir kaynaktır. Ülkemizde depo kökleri genelde haşlanmak veya fırında pişirilmek suretiyle, bazen de yemek yapılmak suretiyle tüketilmektedir.</a:t>
            </a:r>
          </a:p>
          <a:p>
            <a:pPr algn="just" eaLnBrk="1" hangingPunct="1">
              <a:buClr>
                <a:srgbClr val="FF0000"/>
              </a:buClr>
              <a:buFontTx/>
              <a:buNone/>
            </a:pPr>
            <a:r>
              <a:rPr lang="tr-TR" altLang="tr-TR" sz="1800">
                <a:latin typeface="Comic Sans MS" panose="030F0702030302020204" pitchFamily="66" charset="0"/>
              </a:rPr>
              <a:t> </a:t>
            </a:r>
            <a:endParaRPr lang="en-US" altLang="tr-TR" sz="1800">
              <a:latin typeface="Comic Sans MS" panose="030F0702030302020204" pitchFamily="66" charset="0"/>
            </a:endParaRPr>
          </a:p>
        </p:txBody>
      </p:sp>
      <p:sp>
        <p:nvSpPr>
          <p:cNvPr id="8" name="Rectangle 12"/>
          <p:cNvSpPr>
            <a:spLocks noChangeArrowheads="1"/>
          </p:cNvSpPr>
          <p:nvPr/>
        </p:nvSpPr>
        <p:spPr bwMode="auto">
          <a:xfrm>
            <a:off x="1704975" y="5643564"/>
            <a:ext cx="8713788"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36550" indent="-3365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Clr>
                <a:srgbClr val="FF0000"/>
              </a:buClr>
              <a:buFont typeface="Wingdings 3" panose="05040102010807070707" pitchFamily="18" charset="2"/>
              <a:buChar char="u"/>
            </a:pPr>
            <a:r>
              <a:rPr lang="tr-TR" altLang="tr-TR" sz="1800">
                <a:latin typeface="Comic Sans MS" panose="030F0702030302020204" pitchFamily="66" charset="0"/>
              </a:rPr>
              <a:t>Yumruları taze olarak ya da kurutulduktan sonra hayvan beslenmesinde kullanılır.</a:t>
            </a:r>
          </a:p>
          <a:p>
            <a:pPr algn="just" eaLnBrk="1" hangingPunct="1">
              <a:buClr>
                <a:srgbClr val="FF0000"/>
              </a:buClr>
              <a:buFontTx/>
              <a:buNone/>
            </a:pPr>
            <a:r>
              <a:rPr lang="tr-TR" altLang="tr-TR" sz="1800">
                <a:latin typeface="Comic Sans MS" panose="030F0702030302020204" pitchFamily="66" charset="0"/>
              </a:rPr>
              <a:t> </a:t>
            </a:r>
            <a:endParaRPr lang="en-US" altLang="tr-TR" sz="1800">
              <a:latin typeface="Comic Sans MS" panose="030F0702030302020204" pitchFamily="66" charset="0"/>
            </a:endParaRPr>
          </a:p>
        </p:txBody>
      </p:sp>
    </p:spTree>
    <p:extLst>
      <p:ext uri="{BB962C8B-B14F-4D97-AF65-F5344CB8AC3E}">
        <p14:creationId xmlns:p14="http://schemas.microsoft.com/office/powerpoint/2010/main" val="2519996746"/>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3669"/>
                                        </p:tgtEl>
                                        <p:attrNameLst>
                                          <p:attrName>style.visibility</p:attrName>
                                        </p:attrNameLst>
                                      </p:cBhvr>
                                      <p:to>
                                        <p:strVal val="visible"/>
                                      </p:to>
                                    </p:set>
                                    <p:animEffect transition="in" filter="blinds(horizontal)">
                                      <p:cBhvr>
                                        <p:cTn id="7" dur="500"/>
                                        <p:tgtEl>
                                          <p:spTgt spid="1136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3670"/>
                                        </p:tgtEl>
                                        <p:attrNameLst>
                                          <p:attrName>style.visibility</p:attrName>
                                        </p:attrNameLst>
                                      </p:cBhvr>
                                      <p:to>
                                        <p:strVal val="visible"/>
                                      </p:to>
                                    </p:set>
                                    <p:animEffect transition="in" filter="blinds(horizontal)">
                                      <p:cBhvr>
                                        <p:cTn id="12" dur="500"/>
                                        <p:tgtEl>
                                          <p:spTgt spid="1136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3671"/>
                                        </p:tgtEl>
                                        <p:attrNameLst>
                                          <p:attrName>style.visibility</p:attrName>
                                        </p:attrNameLst>
                                      </p:cBhvr>
                                      <p:to>
                                        <p:strVal val="visible"/>
                                      </p:to>
                                    </p:set>
                                    <p:animEffect transition="in" filter="blinds(horizontal)">
                                      <p:cBhvr>
                                        <p:cTn id="17" dur="500"/>
                                        <p:tgtEl>
                                          <p:spTgt spid="1136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3676"/>
                                        </p:tgtEl>
                                        <p:attrNameLst>
                                          <p:attrName>style.visibility</p:attrName>
                                        </p:attrNameLst>
                                      </p:cBhvr>
                                      <p:to>
                                        <p:strVal val="visible"/>
                                      </p:to>
                                    </p:set>
                                    <p:animEffect transition="in" filter="blinds(horizontal)">
                                      <p:cBhvr>
                                        <p:cTn id="22" dur="500"/>
                                        <p:tgtEl>
                                          <p:spTgt spid="1136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p:bldP spid="113670" grpId="0"/>
      <p:bldP spid="113671" grpId="0"/>
      <p:bldP spid="11367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5" name="Rectangle 7"/>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a:solidFill>
                  <a:srgbClr val="FF0000"/>
                </a:solidFill>
                <a:effectLst>
                  <a:outerShdw blurRad="38100" dist="38100" dir="2700000" algn="tl">
                    <a:srgbClr val="C0C0C0"/>
                  </a:outerShdw>
                </a:effectLst>
                <a:latin typeface="Comic Sans MS" pitchFamily="66" charset="0"/>
              </a:rPr>
              <a:t>Orijini</a:t>
            </a:r>
            <a:endParaRPr lang="en-US" sz="3000">
              <a:solidFill>
                <a:srgbClr val="FF0000"/>
              </a:solidFill>
              <a:effectLst>
                <a:outerShdw blurRad="38100" dist="38100" dir="2700000" algn="tl">
                  <a:srgbClr val="C0C0C0"/>
                </a:outerShdw>
              </a:effectLst>
              <a:latin typeface="Comic Sans MS" pitchFamily="66" charset="0"/>
            </a:endParaRPr>
          </a:p>
        </p:txBody>
      </p:sp>
      <p:sp>
        <p:nvSpPr>
          <p:cNvPr id="4099" name="Line 8"/>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14697" name="Rectangle 9"/>
          <p:cNvSpPr>
            <a:spLocks noChangeArrowheads="1"/>
          </p:cNvSpPr>
          <p:nvPr/>
        </p:nvSpPr>
        <p:spPr bwMode="auto">
          <a:xfrm>
            <a:off x="1703389" y="1268413"/>
            <a:ext cx="8713787"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sym typeface="Wingdings 3" panose="05040102010807070707" pitchFamily="18" charset="2"/>
              </a:rPr>
              <a:t>Tatlı patatesin Orta ve Güney Amerika orijinli olduğu düşünülmektedir. </a:t>
            </a:r>
            <a:r>
              <a:rPr lang="tr-TR" altLang="tr-TR" sz="1800">
                <a:latin typeface="Comic Sans MS" panose="030F0702030302020204" pitchFamily="66" charset="0"/>
              </a:rPr>
              <a:t>1526 yıllarında Japonya’ya, 1610 sıralarında Kuzey Amerika’ya gitmiştir. Halen dünyanın tropik, sub-tropik ve ılıman bölgelerinde yer alan 100 den fazla ülkede yetiştirilmektedir.</a:t>
            </a:r>
          </a:p>
          <a:p>
            <a:pPr algn="just">
              <a:spcBef>
                <a:spcPct val="0"/>
              </a:spcBef>
              <a:spcAft>
                <a:spcPts val="1200"/>
              </a:spcAft>
              <a:buNone/>
            </a:pPr>
            <a:r>
              <a:rPr lang="tr-TR" altLang="tr-TR" sz="1800">
                <a:latin typeface="Comic Sans MS" panose="030F0702030302020204" pitchFamily="66" charset="0"/>
              </a:rPr>
              <a:t>Tatlı patatesin Türkiye’ye muhtemelen 19. yüzyılın ikinci yarısı ile 20. yüzyılın başlarında Kıbrıs üzerinden girdiği tahmin edilmektedir. Ülkemizde sadece Hatay Merkez ilçe ile İskenderun ve Yayladağ ilçelerine bağlı köylerde üretimi yapılmaktadır.</a:t>
            </a:r>
            <a:endParaRPr lang="en-US" altLang="tr-TR" sz="1800">
              <a:latin typeface="Comic Sans MS" panose="030F0702030302020204" pitchFamily="66" charset="0"/>
            </a:endParaRPr>
          </a:p>
        </p:txBody>
      </p:sp>
      <p:pic>
        <p:nvPicPr>
          <p:cNvPr id="6" name="Picture 5" descr="Orijini.jpg"/>
          <p:cNvPicPr>
            <a:picLocks noChangeAspect="1"/>
          </p:cNvPicPr>
          <p:nvPr/>
        </p:nvPicPr>
        <p:blipFill>
          <a:blip r:embed="rId2"/>
          <a:stretch>
            <a:fillRect/>
          </a:stretch>
        </p:blipFill>
        <p:spPr>
          <a:xfrm>
            <a:off x="3392488" y="3690938"/>
            <a:ext cx="5346700" cy="295275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78104072"/>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14697">
                                            <p:txEl>
                                              <p:pRg st="0" end="0"/>
                                            </p:txEl>
                                          </p:spTgt>
                                        </p:tgtEl>
                                        <p:attrNameLst>
                                          <p:attrName>style.visibility</p:attrName>
                                        </p:attrNameLst>
                                      </p:cBhvr>
                                      <p:to>
                                        <p:strVal val="visible"/>
                                      </p:to>
                                    </p:set>
                                    <p:animEffect transition="in" filter="box(out)">
                                      <p:cBhvr>
                                        <p:cTn id="7" dur="500"/>
                                        <p:tgtEl>
                                          <p:spTgt spid="114697">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114697">
                                            <p:txEl>
                                              <p:pRg st="1" end="1"/>
                                            </p:txEl>
                                          </p:spTgt>
                                        </p:tgtEl>
                                        <p:attrNameLst>
                                          <p:attrName>style.visibility</p:attrName>
                                        </p:attrNameLst>
                                      </p:cBhvr>
                                      <p:to>
                                        <p:strVal val="visible"/>
                                      </p:to>
                                    </p:set>
                                    <p:animEffect transition="in" filter="box(out)">
                                      <p:cBhvr>
                                        <p:cTn id="15" dur="500"/>
                                        <p:tgtEl>
                                          <p:spTgt spid="1146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5" name="Rectangle 7"/>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Sistematiği</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5123" name="Line 8"/>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14699" name="Rectangle 11"/>
          <p:cNvSpPr>
            <a:spLocks noChangeArrowheads="1"/>
          </p:cNvSpPr>
          <p:nvPr/>
        </p:nvSpPr>
        <p:spPr bwMode="auto">
          <a:xfrm>
            <a:off x="2381250" y="2143125"/>
            <a:ext cx="7786688" cy="1631950"/>
          </a:xfrm>
          <a:prstGeom prst="rect">
            <a:avLst/>
          </a:prstGeom>
          <a:noFill/>
          <a:ln w="9525">
            <a:noFill/>
            <a:miter lim="800000"/>
            <a:headEnd/>
            <a:tailEnd/>
          </a:ln>
          <a:effectLst/>
        </p:spPr>
        <p:txBody>
          <a:bodyPr lIns="92075" tIns="46038" rIns="92075" bIns="46038"/>
          <a:lstStyle/>
          <a:p>
            <a:pPr marL="336550" indent="-336550" algn="just" defTabSz="209550">
              <a:lnSpc>
                <a:spcPct val="90000"/>
              </a:lnSpc>
              <a:spcBef>
                <a:spcPct val="20000"/>
              </a:spcBef>
              <a:defRPr/>
            </a:pPr>
            <a:r>
              <a:rPr lang="tr-TR" dirty="0">
                <a:solidFill>
                  <a:srgbClr val="FF3300"/>
                </a:solidFill>
                <a:effectLst>
                  <a:outerShdw blurRad="38100" dist="38100" dir="2700000" algn="tl">
                    <a:srgbClr val="C0C0C0"/>
                  </a:outerShdw>
                </a:effectLst>
                <a:latin typeface="Comic Sans MS" pitchFamily="66" charset="0"/>
                <a:sym typeface="Wingdings 3" pitchFamily="18" charset="2"/>
              </a:rPr>
              <a:t>Takım		:	</a:t>
            </a:r>
            <a:r>
              <a:rPr lang="tr-TR" i="1" dirty="0">
                <a:latin typeface="Comic Sans MS" pitchFamily="66" charset="0"/>
              </a:rPr>
              <a:t>Solanales</a:t>
            </a:r>
            <a:endParaRPr lang="tr-TR" dirty="0">
              <a:latin typeface="Comic Sans MS" pitchFamily="66" charset="0"/>
            </a:endParaRPr>
          </a:p>
          <a:p>
            <a:pPr marL="336550" indent="-336550" algn="just" defTabSz="209550">
              <a:lnSpc>
                <a:spcPct val="90000"/>
              </a:lnSpc>
              <a:spcBef>
                <a:spcPct val="20000"/>
              </a:spcBef>
              <a:defRPr/>
            </a:pPr>
            <a:r>
              <a:rPr lang="tr-TR" dirty="0">
                <a:solidFill>
                  <a:srgbClr val="FF3300"/>
                </a:solidFill>
                <a:effectLst>
                  <a:outerShdw blurRad="38100" dist="38100" dir="2700000" algn="tl">
                    <a:srgbClr val="C0C0C0"/>
                  </a:outerShdw>
                </a:effectLst>
                <a:latin typeface="Comic Sans MS" pitchFamily="66" charset="0"/>
                <a:sym typeface="Wingdings 3" pitchFamily="18" charset="2"/>
              </a:rPr>
              <a:t>Familya		: 	</a:t>
            </a:r>
            <a:r>
              <a:rPr lang="tr-TR" i="1" dirty="0">
                <a:latin typeface="Comic Sans MS" pitchFamily="66" charset="0"/>
              </a:rPr>
              <a:t>Convolvulaceae</a:t>
            </a:r>
            <a:endParaRPr lang="tr-TR" dirty="0">
              <a:latin typeface="Comic Sans MS" pitchFamily="66" charset="0"/>
            </a:endParaRPr>
          </a:p>
          <a:p>
            <a:pPr marL="336550" indent="-336550" algn="just" defTabSz="209550">
              <a:lnSpc>
                <a:spcPct val="90000"/>
              </a:lnSpc>
              <a:spcBef>
                <a:spcPct val="20000"/>
              </a:spcBef>
              <a:defRPr/>
            </a:pPr>
            <a:r>
              <a:rPr lang="tr-TR" dirty="0">
                <a:solidFill>
                  <a:srgbClr val="FF3300"/>
                </a:solidFill>
                <a:effectLst>
                  <a:outerShdw blurRad="38100" dist="38100" dir="2700000" algn="tl">
                    <a:srgbClr val="C0C0C0"/>
                  </a:outerShdw>
                </a:effectLst>
                <a:latin typeface="Comic Sans MS" pitchFamily="66" charset="0"/>
                <a:sym typeface="Wingdings 3" pitchFamily="18" charset="2"/>
              </a:rPr>
              <a:t>Cins			: 	</a:t>
            </a:r>
            <a:r>
              <a:rPr lang="tr-TR" i="1" dirty="0">
                <a:latin typeface="Comic Sans MS" pitchFamily="66" charset="0"/>
              </a:rPr>
              <a:t>Ipomoea</a:t>
            </a:r>
          </a:p>
          <a:p>
            <a:pPr marL="336550" indent="-336550" algn="just" defTabSz="209550">
              <a:lnSpc>
                <a:spcPct val="90000"/>
              </a:lnSpc>
              <a:spcBef>
                <a:spcPct val="20000"/>
              </a:spcBef>
              <a:defRPr/>
            </a:pPr>
            <a:r>
              <a:rPr lang="tr-TR" dirty="0">
                <a:solidFill>
                  <a:srgbClr val="FF3300"/>
                </a:solidFill>
                <a:effectLst>
                  <a:outerShdw blurRad="38100" dist="38100" dir="2700000" algn="tl">
                    <a:srgbClr val="C0C0C0"/>
                  </a:outerShdw>
                </a:effectLst>
                <a:latin typeface="Comic Sans MS" pitchFamily="66" charset="0"/>
                <a:sym typeface="Wingdings 3" pitchFamily="18" charset="2"/>
              </a:rPr>
              <a:t>Tür				: 	</a:t>
            </a:r>
            <a:r>
              <a:rPr lang="tr-TR" i="1" dirty="0">
                <a:latin typeface="Comic Sans MS" pitchFamily="66" charset="0"/>
                <a:sym typeface="Wingdings 3" pitchFamily="18" charset="2"/>
              </a:rPr>
              <a:t>Ipomoea batatas</a:t>
            </a:r>
            <a:endParaRPr lang="en-US" dirty="0">
              <a:latin typeface="Comic Sans MS" pitchFamily="66" charset="0"/>
            </a:endParaRPr>
          </a:p>
        </p:txBody>
      </p:sp>
    </p:spTree>
    <p:extLst>
      <p:ext uri="{BB962C8B-B14F-4D97-AF65-F5344CB8AC3E}">
        <p14:creationId xmlns:p14="http://schemas.microsoft.com/office/powerpoint/2010/main" val="1002708717"/>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14699"/>
                                        </p:tgtEl>
                                        <p:attrNameLst>
                                          <p:attrName>style.visibility</p:attrName>
                                        </p:attrNameLst>
                                      </p:cBhvr>
                                      <p:to>
                                        <p:strVal val="visible"/>
                                      </p:to>
                                    </p:set>
                                    <p:animEffect transition="in" filter="box(out)">
                                      <p:cBhvr>
                                        <p:cTn id="7" dur="500"/>
                                        <p:tgtEl>
                                          <p:spTgt spid="114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Kök ve Yumru</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6147" name="Line 3"/>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7" name="Picture 6" descr="3.jpg"/>
          <p:cNvPicPr>
            <a:picLocks noChangeAspect="1"/>
          </p:cNvPicPr>
          <p:nvPr/>
        </p:nvPicPr>
        <p:blipFill>
          <a:blip r:embed="rId2"/>
          <a:stretch>
            <a:fillRect/>
          </a:stretch>
        </p:blipFill>
        <p:spPr>
          <a:xfrm>
            <a:off x="1952625" y="3762375"/>
            <a:ext cx="4191000" cy="2357438"/>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5"/>
          <p:cNvSpPr>
            <a:spLocks noChangeArrowheads="1"/>
          </p:cNvSpPr>
          <p:nvPr/>
        </p:nvSpPr>
        <p:spPr bwMode="auto">
          <a:xfrm>
            <a:off x="1703389" y="1250951"/>
            <a:ext cx="8713787"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Tatlı patates kökü adventif köklerden oluşur. Dikimi yapılan çeliklerin üzerinde kısa süre içinde kökler belirmeye başlar ve bol sayıdaki bu adventif kökler hızla gelişerek kuvvetli bir kök sistemi meydana getirir.</a:t>
            </a:r>
          </a:p>
          <a:p>
            <a:pPr algn="just">
              <a:spcBef>
                <a:spcPct val="0"/>
              </a:spcBef>
              <a:spcAft>
                <a:spcPts val="1200"/>
              </a:spcAft>
              <a:buNone/>
            </a:pPr>
            <a:r>
              <a:rPr lang="tr-TR" altLang="tr-TR" sz="1800">
                <a:latin typeface="Comic Sans MS" panose="030F0702030302020204" pitchFamily="66" charset="0"/>
              </a:rPr>
              <a:t>Kökler genelde oldukça lifli yapıdadır. Daha sonra köklerden bir bölümü kalınlaşmaya başlar ve etli yapı kazanır. Kalınlaşan kısımlar giderek uzun bir iğ veya ovale yakın bir şekil alır. Tatlı patatesin yenen kısmı olan yumrular işte bu şişkinleşmiş köklerdir.</a:t>
            </a:r>
            <a:endParaRPr lang="en-US" altLang="tr-TR" sz="1800">
              <a:latin typeface="Comic Sans MS" panose="030F0702030302020204" pitchFamily="66" charset="0"/>
            </a:endParaRPr>
          </a:p>
        </p:txBody>
      </p:sp>
      <p:pic>
        <p:nvPicPr>
          <p:cNvPr id="9" name="Picture 8" descr="10.jpg"/>
          <p:cNvPicPr>
            <a:picLocks noChangeAspect="1"/>
          </p:cNvPicPr>
          <p:nvPr/>
        </p:nvPicPr>
        <p:blipFill>
          <a:blip r:embed="rId3"/>
          <a:stretch>
            <a:fillRect/>
          </a:stretch>
        </p:blipFill>
        <p:spPr>
          <a:xfrm>
            <a:off x="6381750" y="3762375"/>
            <a:ext cx="3810000" cy="295275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6362535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out)">
                                      <p:cBhvr>
                                        <p:cTn id="7" dur="500"/>
                                        <p:tgtEl>
                                          <p:spTgt spid="8">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par>
                                <p:cTn id="11" presetID="4" presetClass="entr" presetSubtype="3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out)">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box(out)">
                                      <p:cBhvr>
                                        <p:cTn id="1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Kök ve Yumru</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7171" name="Line 3"/>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7" name="Picture 6" descr="3.jpg"/>
          <p:cNvPicPr>
            <a:picLocks noChangeAspect="1"/>
          </p:cNvPicPr>
          <p:nvPr/>
        </p:nvPicPr>
        <p:blipFill>
          <a:blip r:embed="rId2"/>
          <a:stretch>
            <a:fillRect/>
          </a:stretch>
        </p:blipFill>
        <p:spPr>
          <a:xfrm>
            <a:off x="1952625" y="3762375"/>
            <a:ext cx="4191000" cy="2357438"/>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5"/>
          <p:cNvSpPr>
            <a:spLocks noChangeArrowheads="1"/>
          </p:cNvSpPr>
          <p:nvPr/>
        </p:nvSpPr>
        <p:spPr bwMode="auto">
          <a:xfrm>
            <a:off x="1703389" y="1250951"/>
            <a:ext cx="8713787"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Yumrunun, iki ucu giderek incelir ve iki uç da kökle ilişkilidir. Yumru şekli çeşitlere göre farklılıklar gösterir; uzun iğ şekli ve silindirik yapıdan, yuvarlağa yakın oval ve armut şekline kadar değişebilir. Tatlı patates yumrularının dinlenme periyodu yoktur. Hasattan hemen sonra dikildiklerinde bile kolayca çimlenebilir.</a:t>
            </a:r>
          </a:p>
          <a:p>
            <a:pPr algn="just">
              <a:spcBef>
                <a:spcPct val="0"/>
              </a:spcBef>
              <a:spcAft>
                <a:spcPts val="1200"/>
              </a:spcAft>
              <a:buNone/>
            </a:pPr>
            <a:r>
              <a:rPr lang="tr-TR" altLang="tr-TR" sz="1800">
                <a:latin typeface="Comic Sans MS" panose="030F0702030302020204" pitchFamily="66" charset="0"/>
              </a:rPr>
              <a:t>Tatlı patatesin kök sistemi oldukça derindir. Kökler toprağın 120-150 cm derinliklerine kadar iner. Ancak yumrular daha çok toprak yüzeyine yakın kısımlarda, 0-40 cm arasında oluşur.</a:t>
            </a:r>
            <a:endParaRPr lang="en-US" altLang="tr-TR" sz="1800">
              <a:latin typeface="Comic Sans MS" panose="030F0702030302020204" pitchFamily="66" charset="0"/>
            </a:endParaRPr>
          </a:p>
        </p:txBody>
      </p:sp>
      <p:pic>
        <p:nvPicPr>
          <p:cNvPr id="9" name="Picture 8" descr="10.jpg"/>
          <p:cNvPicPr>
            <a:picLocks noChangeAspect="1"/>
          </p:cNvPicPr>
          <p:nvPr/>
        </p:nvPicPr>
        <p:blipFill>
          <a:blip r:embed="rId3"/>
          <a:stretch>
            <a:fillRect/>
          </a:stretch>
        </p:blipFill>
        <p:spPr>
          <a:xfrm>
            <a:off x="6381750" y="3762375"/>
            <a:ext cx="3810000" cy="295275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4518220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out)">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ox(out)">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286</Words>
  <Application>Microsoft Office PowerPoint</Application>
  <PresentationFormat>Geniş ekran</PresentationFormat>
  <Paragraphs>23</Paragraphs>
  <Slides>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vt:i4>
      </vt:variant>
    </vt:vector>
  </HeadingPairs>
  <TitlesOfParts>
    <vt:vector size="12" baseType="lpstr">
      <vt:lpstr>Arial</vt:lpstr>
      <vt:lpstr>Century Gothic</vt:lpstr>
      <vt:lpstr>Comic Sans MS</vt:lpstr>
      <vt:lpstr>Wingdings</vt:lpstr>
      <vt:lpstr>Wingdings 3</vt:lpstr>
      <vt:lpstr>İyon</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dc:creator>
  <cp:lastModifiedBy>Burak</cp:lastModifiedBy>
  <cp:revision>1</cp:revision>
  <dcterms:created xsi:type="dcterms:W3CDTF">2018-03-28T09:14:46Z</dcterms:created>
  <dcterms:modified xsi:type="dcterms:W3CDTF">2018-03-28T09:15:09Z</dcterms:modified>
</cp:coreProperties>
</file>