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68" r:id="rId2"/>
    <p:sldId id="259" r:id="rId3"/>
    <p:sldId id="257" r:id="rId4"/>
    <p:sldId id="258" r:id="rId5"/>
    <p:sldId id="260" r:id="rId6"/>
    <p:sldId id="261" r:id="rId7"/>
    <p:sldId id="264" r:id="rId8"/>
    <p:sldId id="262" r:id="rId9"/>
    <p:sldId id="263" r:id="rId10"/>
    <p:sldId id="265" r:id="rId11"/>
    <p:sldId id="266" r:id="rId12"/>
    <p:sldId id="267" r:id="rId13"/>
    <p:sldId id="276"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22" autoAdjust="0"/>
    <p:restoredTop sz="94624"/>
  </p:normalViewPr>
  <p:slideViewPr>
    <p:cSldViewPr>
      <p:cViewPr varScale="1">
        <p:scale>
          <a:sx n="106" d="100"/>
          <a:sy n="106" d="100"/>
        </p:scale>
        <p:origin x="1832"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3300" b="0" cap="none"/>
            </a:lvl1pPr>
          </a:lstStyle>
          <a:p>
            <a:r>
              <a:rPr lang="tr-TR"/>
              <a:t>Asıl başlık stili için tıklatın</a:t>
            </a:r>
            <a:endParaRPr lang="en-US" dirty="0"/>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D17CF4E-8E1B-4735-AF87-75E1EDE6DF1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3201798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2.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428790" y="994410"/>
            <a:ext cx="2401784" cy="1306956"/>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7617655" y="857251"/>
            <a:ext cx="1526345" cy="1445456"/>
          </a:xfrm>
          <a:prstGeom prst="rect">
            <a:avLst/>
          </a:prstGeom>
        </p:spPr>
      </p:pic>
      <p:sp>
        <p:nvSpPr>
          <p:cNvPr id="6" name="Akış Çizelgesi: Delikli Teyp 5"/>
          <p:cNvSpPr/>
          <p:nvPr/>
        </p:nvSpPr>
        <p:spPr>
          <a:xfrm>
            <a:off x="1740877" y="1297613"/>
            <a:ext cx="5465300" cy="1382315"/>
          </a:xfrm>
          <a:prstGeom prst="flowChartPunchedTap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000" b="1" dirty="0">
                <a:solidFill>
                  <a:schemeClr val="tx1"/>
                </a:solidFill>
                <a:latin typeface="Arial Rounded MT Bold" pitchFamily="34" charset="0"/>
              </a:rPr>
              <a:t>ZİHİNSEL ENGELLİ ÇOCUKLAR</a:t>
            </a:r>
          </a:p>
        </p:txBody>
      </p:sp>
      <p:sp>
        <p:nvSpPr>
          <p:cNvPr id="17" name="Dikdörtgen 16"/>
          <p:cNvSpPr/>
          <p:nvPr/>
        </p:nvSpPr>
        <p:spPr>
          <a:xfrm>
            <a:off x="2103651" y="2990893"/>
            <a:ext cx="4858702" cy="1177245"/>
          </a:xfrm>
          <a:prstGeom prst="rect">
            <a:avLst/>
          </a:prstGeom>
          <a:noFill/>
        </p:spPr>
        <p:txBody>
          <a:bodyPr wrap="none" lIns="68580" tIns="34290" rIns="68580" bIns="34290">
            <a:spAutoFit/>
          </a:bodyPr>
          <a:lstStyle/>
          <a:p>
            <a:pPr algn="ctr"/>
            <a:r>
              <a:rPr lang="tr-TR" sz="3600" b="1" dirty="0"/>
              <a:t>Sağlık Bilimleri Fakültesi </a:t>
            </a:r>
          </a:p>
          <a:p>
            <a:pPr algn="ctr"/>
            <a:r>
              <a:rPr lang="tr-TR" sz="3600" b="1" dirty="0"/>
              <a:t>Çocuk Gelişimi Bölümü</a:t>
            </a:r>
          </a:p>
        </p:txBody>
      </p:sp>
    </p:spTree>
    <p:extLst>
      <p:ext uri="{BB962C8B-B14F-4D97-AF65-F5344CB8AC3E}">
        <p14:creationId xmlns:p14="http://schemas.microsoft.com/office/powerpoint/2010/main" val="41384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984248"/>
            <a:ext cx="8640960" cy="2524872"/>
          </a:xfrm>
        </p:spPr>
        <p:txBody>
          <a:bodyPr>
            <a:normAutofit/>
          </a:bodyPr>
          <a:lstStyle/>
          <a:p>
            <a:pPr algn="just">
              <a:buFont typeface="Wingdings" pitchFamily="2" charset="2"/>
              <a:buChar char="Ø"/>
            </a:pPr>
            <a:r>
              <a:rPr lang="tr-TR" sz="2400" dirty="0">
                <a:latin typeface="Arial Rounded MT Bold" pitchFamily="34" charset="0"/>
              </a:rPr>
              <a:t>Bu uygulamada engelli çocuklar,okuldaki zamanlarının %60’ından fazlasında özel eğitime gereksinim duyan çocuklara yönelik hizmet veren özel eğitim ve destek hizmetinden yararlanırlar.</a:t>
            </a:r>
          </a:p>
          <a:p>
            <a:pPr algn="just">
              <a:buFont typeface="Wingdings" pitchFamily="2" charset="2"/>
              <a:buChar char="Ø"/>
            </a:pPr>
            <a:r>
              <a:rPr lang="tr-TR" sz="2400" dirty="0">
                <a:latin typeface="Arial Rounded MT Bold" pitchFamily="34" charset="0"/>
              </a:rPr>
              <a:t>Tek dezavantajı engelli çocukların normal çocuklarla bir arada bulunmamalarıdır.</a:t>
            </a:r>
          </a:p>
        </p:txBody>
      </p:sp>
      <p:sp>
        <p:nvSpPr>
          <p:cNvPr id="4" name="3 Yuvarlatılmış Dikdörtgen"/>
          <p:cNvSpPr/>
          <p:nvPr/>
        </p:nvSpPr>
        <p:spPr>
          <a:xfrm>
            <a:off x="2051720" y="980728"/>
            <a:ext cx="5112568"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ÖZEL EĞİTİM OKULU</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600200"/>
            <a:ext cx="8496944" cy="3412976"/>
          </a:xfrm>
        </p:spPr>
        <p:txBody>
          <a:bodyPr>
            <a:normAutofit/>
          </a:bodyPr>
          <a:lstStyle/>
          <a:p>
            <a:pPr algn="just">
              <a:buFont typeface="Wingdings" pitchFamily="2" charset="2"/>
              <a:buChar char="Ø"/>
            </a:pPr>
            <a:r>
              <a:rPr lang="tr-TR" sz="2400" dirty="0">
                <a:latin typeface="Arial Rounded MT Bold" pitchFamily="34" charset="0"/>
              </a:rPr>
              <a:t>Engelli bazı çocuklara yönelik uygun eğitim programları bulunmadığı için bu çocuklar evden dışarı çıkarılmamaktadırlar. Ev programı hazırlanarak evde uygulanır.</a:t>
            </a:r>
          </a:p>
          <a:p>
            <a:pPr algn="just">
              <a:buFont typeface="Wingdings" pitchFamily="2" charset="2"/>
              <a:buChar char="Ø"/>
            </a:pPr>
            <a:r>
              <a:rPr lang="tr-TR" sz="2400" dirty="0">
                <a:latin typeface="Arial Rounded MT Bold" pitchFamily="34" charset="0"/>
              </a:rPr>
              <a:t>Sürekli tedavi edilmesi gereken bir hastalığı olan çocuklar da hastanelerde kalmak zorundadırlar.</a:t>
            </a:r>
          </a:p>
          <a:p>
            <a:pPr algn="just">
              <a:buFont typeface="Wingdings" pitchFamily="2" charset="2"/>
              <a:buChar char="Ø"/>
            </a:pPr>
            <a:r>
              <a:rPr lang="tr-TR" sz="2400" dirty="0">
                <a:latin typeface="Arial Rounded MT Bold" pitchFamily="34" charset="0"/>
              </a:rPr>
              <a:t>Çocuklar kendileri için hazırlanmış özel birimlerde eğitim görürler.</a:t>
            </a:r>
          </a:p>
          <a:p>
            <a:pPr algn="just">
              <a:buFont typeface="Wingdings" pitchFamily="2" charset="2"/>
              <a:buChar char="Ø"/>
            </a:pPr>
            <a:endParaRPr lang="tr-TR" sz="2400" dirty="0">
              <a:latin typeface="Arial Rounded MT Bold" pitchFamily="34" charset="0"/>
            </a:endParaRPr>
          </a:p>
        </p:txBody>
      </p:sp>
      <p:sp>
        <p:nvSpPr>
          <p:cNvPr id="4" name="3 Yuvarlatılmış Dikdörtgen"/>
          <p:cNvSpPr/>
          <p:nvPr/>
        </p:nvSpPr>
        <p:spPr>
          <a:xfrm>
            <a:off x="1763688" y="836712"/>
            <a:ext cx="5832648"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EV VE HASTANE ORTAMLARI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1984248"/>
            <a:ext cx="7931224" cy="2380856"/>
          </a:xfrm>
        </p:spPr>
        <p:txBody>
          <a:bodyPr>
            <a:normAutofit/>
          </a:bodyPr>
          <a:lstStyle/>
          <a:p>
            <a:pPr algn="just">
              <a:buFont typeface="Wingdings" pitchFamily="2" charset="2"/>
              <a:buChar char="Ø"/>
            </a:pPr>
            <a:r>
              <a:rPr lang="tr-TR" sz="2400" dirty="0">
                <a:latin typeface="Arial Rounded MT Bold" pitchFamily="34" charset="0"/>
              </a:rPr>
              <a:t>Bu okullar derecesi çok ağır olan dolayısıyla zamanlarının tümünde özel eğitime gereksinim duyan çocukların devam ettikleri kurumlardır.</a:t>
            </a:r>
          </a:p>
          <a:p>
            <a:pPr algn="just">
              <a:buFont typeface="Wingdings" pitchFamily="2" charset="2"/>
              <a:buChar char="Ø"/>
            </a:pPr>
            <a:r>
              <a:rPr lang="tr-TR" sz="2400" dirty="0">
                <a:latin typeface="Arial Rounded MT Bold" pitchFamily="34" charset="0"/>
              </a:rPr>
              <a:t>Özel geliştirilmiş program uygulanmakta ve özel olarak yetiştirilmiş personel görev almaktadır.</a:t>
            </a:r>
          </a:p>
        </p:txBody>
      </p:sp>
      <p:sp>
        <p:nvSpPr>
          <p:cNvPr id="4" name="3 Yuvarlatılmış Dikdörtgen"/>
          <p:cNvSpPr/>
          <p:nvPr/>
        </p:nvSpPr>
        <p:spPr>
          <a:xfrm>
            <a:off x="2483768" y="980728"/>
            <a:ext cx="4176464"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YATILI OKUL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D7B7D9-CFA5-0B46-80CF-41ACD194D1D5}"/>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2C762CB0-387E-0540-BC6E-0DC73BFC1D71}"/>
              </a:ext>
            </a:extLst>
          </p:cNvPr>
          <p:cNvGraphicFramePr>
            <a:graphicFrameLocks noGrp="1"/>
          </p:cNvGraphicFramePr>
          <p:nvPr/>
        </p:nvGraphicFramePr>
        <p:xfrm>
          <a:off x="628650" y="3138131"/>
          <a:ext cx="7886700" cy="1493520"/>
        </p:xfrm>
        <a:graphic>
          <a:graphicData uri="http://schemas.openxmlformats.org/drawingml/2006/table">
            <a:tbl>
              <a:tblPr/>
              <a:tblGrid>
                <a:gridCol w="7886700">
                  <a:extLst>
                    <a:ext uri="{9D8B030D-6E8A-4147-A177-3AD203B41FA5}">
                      <a16:colId xmlns:a16="http://schemas.microsoft.com/office/drawing/2014/main" val="854030760"/>
                    </a:ext>
                  </a:extLst>
                </a:gridCol>
              </a:tblGrid>
              <a:tr h="205740">
                <a:tc>
                  <a:txBody>
                    <a:bodyPr/>
                    <a:lstStyle/>
                    <a:p>
                      <a:r>
                        <a:rPr lang="tr-TR" sz="1400">
                          <a:effectLst/>
                        </a:rPr>
                        <a:t>Anonim. 2003. Farklı gelişen çocuklar. (Edt. Adnan Kulaksızoğlu). Epsilon Yayıncılık, İstanbul. </a:t>
                      </a:r>
                    </a:p>
                  </a:txBody>
                  <a:tcPr marL="0" marR="0" marT="0" marB="0" anchor="ctr">
                    <a:lnL>
                      <a:noFill/>
                    </a:lnL>
                    <a:lnR>
                      <a:noFill/>
                    </a:lnR>
                    <a:lnT>
                      <a:noFill/>
                    </a:lnT>
                    <a:lnB>
                      <a:noFill/>
                    </a:lnB>
                  </a:tcPr>
                </a:tc>
                <a:extLst>
                  <a:ext uri="{0D108BD9-81ED-4DB2-BD59-A6C34878D82A}">
                    <a16:rowId xmlns:a16="http://schemas.microsoft.com/office/drawing/2014/main" val="581513140"/>
                  </a:ext>
                </a:extLst>
              </a:tr>
              <a:tr h="205740">
                <a:tc>
                  <a:txBody>
                    <a:bodyPr/>
                    <a:lstStyle/>
                    <a:p>
                      <a:r>
                        <a:rPr lang="tr-TR" sz="1400">
                          <a:effectLst/>
                        </a:rPr>
                        <a:t>Özsoy, Yahya. Özyürek, M. ve Eripek, S. 2001.Özel Eğitime Giriş. Karatepe Yayınları, Ankara. </a:t>
                      </a:r>
                    </a:p>
                  </a:txBody>
                  <a:tcPr marL="0" marR="0" marT="0" marB="0" anchor="ctr">
                    <a:lnL>
                      <a:noFill/>
                    </a:lnL>
                    <a:lnR>
                      <a:noFill/>
                    </a:lnR>
                    <a:lnT>
                      <a:noFill/>
                    </a:lnT>
                    <a:lnB>
                      <a:noFill/>
                    </a:lnB>
                  </a:tcPr>
                </a:tc>
                <a:extLst>
                  <a:ext uri="{0D108BD9-81ED-4DB2-BD59-A6C34878D82A}">
                    <a16:rowId xmlns:a16="http://schemas.microsoft.com/office/drawing/2014/main" val="408406873"/>
                  </a:ext>
                </a:extLst>
              </a:tr>
              <a:tr h="205740">
                <a:tc>
                  <a:txBody>
                    <a:bodyPr/>
                    <a:lstStyle/>
                    <a:p>
                      <a:r>
                        <a:rPr lang="tr-TR" sz="1400">
                          <a:effectLst/>
                        </a:rPr>
                        <a:t>Anonim. 2003. Özel eğitime giriş. (Edt. Ayşegül Ataman). Gündüz Eğitim ve Yayıncılık, Ankara. </a:t>
                      </a:r>
                    </a:p>
                  </a:txBody>
                  <a:tcPr marL="0" marR="0" marT="0" marB="0" anchor="ctr">
                    <a:lnL>
                      <a:noFill/>
                    </a:lnL>
                    <a:lnR>
                      <a:noFill/>
                    </a:lnR>
                    <a:lnT>
                      <a:noFill/>
                    </a:lnT>
                    <a:lnB>
                      <a:noFill/>
                    </a:lnB>
                  </a:tcPr>
                </a:tc>
                <a:extLst>
                  <a:ext uri="{0D108BD9-81ED-4DB2-BD59-A6C34878D82A}">
                    <a16:rowId xmlns:a16="http://schemas.microsoft.com/office/drawing/2014/main" val="2084592128"/>
                  </a:ext>
                </a:extLst>
              </a:tr>
              <a:tr h="411480">
                <a:tc>
                  <a:txBody>
                    <a:bodyPr/>
                    <a:lstStyle/>
                    <a:p>
                      <a:r>
                        <a:rPr lang="tr-TR" sz="1400">
                          <a:effectLst/>
                        </a:rPr>
                        <a:t>Ceylan, R. ve N. Aral, “Entegre Eğitim”. Erken Çocukluk Gelişimi ve Eğitim, ed.Y.Fazlıoğlu, 437-462, Kriter Yayınları, İstanbul, 2009 </a:t>
                      </a:r>
                    </a:p>
                  </a:txBody>
                  <a:tcPr marL="0" marR="0" marT="0" marB="0" anchor="ctr">
                    <a:lnL>
                      <a:noFill/>
                    </a:lnL>
                    <a:lnR>
                      <a:noFill/>
                    </a:lnR>
                    <a:lnT>
                      <a:noFill/>
                    </a:lnT>
                    <a:lnB>
                      <a:noFill/>
                    </a:lnB>
                  </a:tcPr>
                </a:tc>
                <a:extLst>
                  <a:ext uri="{0D108BD9-81ED-4DB2-BD59-A6C34878D82A}">
                    <a16:rowId xmlns:a16="http://schemas.microsoft.com/office/drawing/2014/main" val="1022684162"/>
                  </a:ext>
                </a:extLst>
              </a:tr>
              <a:tr h="205740">
                <a:tc>
                  <a:txBody>
                    <a:bodyPr/>
                    <a:lstStyle/>
                    <a:p>
                      <a:r>
                        <a:rPr lang="tr-TR" sz="1400">
                          <a:effectLst/>
                        </a:rPr>
                        <a:t>Eripek.2010. Zihinsel Yetersizliği Olan Çocuklar.Maya Akademi Yayıncılık, Ankara </a:t>
                      </a:r>
                    </a:p>
                  </a:txBody>
                  <a:tcPr marL="0" marR="0" marT="0" marB="0" anchor="ctr">
                    <a:lnL>
                      <a:noFill/>
                    </a:lnL>
                    <a:lnR>
                      <a:noFill/>
                    </a:lnR>
                    <a:lnT>
                      <a:noFill/>
                    </a:lnT>
                    <a:lnB>
                      <a:noFill/>
                    </a:lnB>
                  </a:tcPr>
                </a:tc>
                <a:extLst>
                  <a:ext uri="{0D108BD9-81ED-4DB2-BD59-A6C34878D82A}">
                    <a16:rowId xmlns:a16="http://schemas.microsoft.com/office/drawing/2014/main" val="553831987"/>
                  </a:ext>
                </a:extLst>
              </a:tr>
              <a:tr h="205740">
                <a:tc>
                  <a:txBody>
                    <a:bodyPr/>
                    <a:lstStyle/>
                    <a:p>
                      <a:r>
                        <a:rPr lang="tr-TR" sz="1400" dirty="0">
                          <a:effectLst/>
                        </a:rPr>
                        <a:t>Yörükoğlu, A. 1997. Çocuk ruh sağlığı. Özgür Yayınları, İstanbul. </a:t>
                      </a:r>
                    </a:p>
                  </a:txBody>
                  <a:tcPr marL="0" marR="0" marT="0" marB="0" anchor="ctr">
                    <a:lnL>
                      <a:noFill/>
                    </a:lnL>
                    <a:lnR>
                      <a:noFill/>
                    </a:lnR>
                    <a:lnT>
                      <a:noFill/>
                    </a:lnT>
                    <a:lnB>
                      <a:noFill/>
                    </a:lnB>
                  </a:tcPr>
                </a:tc>
                <a:extLst>
                  <a:ext uri="{0D108BD9-81ED-4DB2-BD59-A6C34878D82A}">
                    <a16:rowId xmlns:a16="http://schemas.microsoft.com/office/drawing/2014/main" val="2973600387"/>
                  </a:ext>
                </a:extLst>
              </a:tr>
            </a:tbl>
          </a:graphicData>
        </a:graphic>
      </p:graphicFrame>
    </p:spTree>
    <p:extLst>
      <p:ext uri="{BB962C8B-B14F-4D97-AF65-F5344CB8AC3E}">
        <p14:creationId xmlns:p14="http://schemas.microsoft.com/office/powerpoint/2010/main" val="1387826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Oval"/>
          <p:cNvSpPr/>
          <p:nvPr/>
        </p:nvSpPr>
        <p:spPr>
          <a:xfrm>
            <a:off x="1907704" y="1268760"/>
            <a:ext cx="5472608" cy="3600400"/>
          </a:xfrm>
          <a:prstGeom prst="ellipse">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ZİHİNSEL ENGELLİ ÇOCUKLARA YÖNELİK EĞİTİM ORTAMLARI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755576" y="908720"/>
            <a:ext cx="7704856" cy="3046988"/>
          </a:xfrm>
          <a:prstGeom prst="rect">
            <a:avLst/>
          </a:prstGeom>
          <a:noFill/>
        </p:spPr>
        <p:txBody>
          <a:bodyPr wrap="square" rtlCol="0">
            <a:spAutoFit/>
          </a:bodyPr>
          <a:lstStyle/>
          <a:p>
            <a:pPr algn="just">
              <a:buFont typeface="Wingdings" pitchFamily="2" charset="2"/>
              <a:buChar char="Ø"/>
            </a:pPr>
            <a:r>
              <a:rPr lang="tr-TR" sz="2400" dirty="0">
                <a:latin typeface="Arial Rounded MT Bold" pitchFamily="34" charset="0"/>
              </a:rPr>
              <a:t>Türkiye’de özel eğitim hizmetleri engel gruplarına göre oluşturulmuş özel eğitim okul ve kurumlarında gerçekleştirilmektedir.</a:t>
            </a:r>
          </a:p>
          <a:p>
            <a:pPr algn="just">
              <a:buFont typeface="Wingdings" pitchFamily="2" charset="2"/>
              <a:buChar char="Ø"/>
            </a:pPr>
            <a:endParaRPr lang="tr-TR" sz="2400" dirty="0">
              <a:latin typeface="Arial Rounded MT Bold" pitchFamily="34" charset="0"/>
            </a:endParaRPr>
          </a:p>
          <a:p>
            <a:pPr algn="just">
              <a:buFont typeface="Wingdings" pitchFamily="2" charset="2"/>
              <a:buChar char="Ø"/>
            </a:pPr>
            <a:r>
              <a:rPr lang="tr-TR" sz="2400" dirty="0">
                <a:latin typeface="Arial Rounded MT Bold" pitchFamily="34" charset="0"/>
              </a:rPr>
              <a:t>Eğitim ortamları, en fazla bütünleştirici en az sınırlayıcı ortam olan normal sınıflardan, en az bütünleştirici, en fazla sınırlayıcı ortam olan yatılı özel eğitim kurumlarına doğru sıralanmaktadır.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ulut Belirtme Çizgisi"/>
          <p:cNvSpPr/>
          <p:nvPr/>
        </p:nvSpPr>
        <p:spPr>
          <a:xfrm>
            <a:off x="1619672" y="548680"/>
            <a:ext cx="5544616" cy="1944216"/>
          </a:xfrm>
          <a:prstGeom prst="cloudCallo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 ZİHİNSEL ENGELLİ         ÇOCUKLARA YÖNELİK EĞİTİM ORTAMLARI</a:t>
            </a:r>
          </a:p>
        </p:txBody>
      </p:sp>
      <p:sp>
        <p:nvSpPr>
          <p:cNvPr id="5" name="4 Metin kutusu"/>
          <p:cNvSpPr txBox="1"/>
          <p:nvPr/>
        </p:nvSpPr>
        <p:spPr>
          <a:xfrm>
            <a:off x="1043608" y="2852936"/>
            <a:ext cx="7128792" cy="2677656"/>
          </a:xfrm>
          <a:prstGeom prst="rect">
            <a:avLst/>
          </a:prstGeom>
          <a:noFill/>
        </p:spPr>
        <p:txBody>
          <a:bodyPr wrap="square" rtlCol="0">
            <a:spAutoFit/>
          </a:bodyPr>
          <a:lstStyle/>
          <a:p>
            <a:pPr algn="just">
              <a:buFont typeface="Wingdings" pitchFamily="2" charset="2"/>
              <a:buChar char="Ø"/>
            </a:pPr>
            <a:r>
              <a:rPr lang="tr-TR" sz="2400" dirty="0">
                <a:latin typeface="Arial Rounded MT Bold" pitchFamily="34" charset="0"/>
              </a:rPr>
              <a:t>Normal sınıf-danışman öğretmen</a:t>
            </a:r>
          </a:p>
          <a:p>
            <a:pPr algn="just">
              <a:buFont typeface="Wingdings" pitchFamily="2" charset="2"/>
              <a:buChar char="Ø"/>
            </a:pPr>
            <a:r>
              <a:rPr lang="tr-TR" sz="2400" dirty="0">
                <a:latin typeface="Arial Rounded MT Bold" pitchFamily="34" charset="0"/>
              </a:rPr>
              <a:t>Gezici öğretmen</a:t>
            </a:r>
          </a:p>
          <a:p>
            <a:pPr algn="just">
              <a:buFont typeface="Wingdings" pitchFamily="2" charset="2"/>
              <a:buChar char="Ø"/>
            </a:pPr>
            <a:r>
              <a:rPr lang="tr-TR" sz="2400" dirty="0">
                <a:latin typeface="Arial Rounded MT Bold" pitchFamily="34" charset="0"/>
              </a:rPr>
              <a:t>Kaynak oda</a:t>
            </a:r>
          </a:p>
          <a:p>
            <a:pPr algn="just">
              <a:buFont typeface="Wingdings" pitchFamily="2" charset="2"/>
              <a:buChar char="Ø"/>
            </a:pPr>
            <a:r>
              <a:rPr lang="tr-TR" sz="2400" dirty="0">
                <a:latin typeface="Arial Rounded MT Bold" pitchFamily="34" charset="0"/>
              </a:rPr>
              <a:t>Özel öğretim sınıfı</a:t>
            </a:r>
          </a:p>
          <a:p>
            <a:pPr algn="just">
              <a:buFont typeface="Wingdings" pitchFamily="2" charset="2"/>
              <a:buChar char="Ø"/>
            </a:pPr>
            <a:r>
              <a:rPr lang="tr-TR" sz="2400" dirty="0">
                <a:latin typeface="Arial Rounded MT Bold" pitchFamily="34" charset="0"/>
              </a:rPr>
              <a:t>Özel eğitim okulu </a:t>
            </a:r>
          </a:p>
          <a:p>
            <a:pPr algn="just">
              <a:buFont typeface="Wingdings" pitchFamily="2" charset="2"/>
              <a:buChar char="Ø"/>
            </a:pPr>
            <a:r>
              <a:rPr lang="tr-TR" sz="2400" dirty="0">
                <a:latin typeface="Arial Rounded MT Bold" pitchFamily="34" charset="0"/>
              </a:rPr>
              <a:t>Ev ve hastane ortamları</a:t>
            </a:r>
          </a:p>
          <a:p>
            <a:pPr algn="just">
              <a:buFont typeface="Wingdings" pitchFamily="2" charset="2"/>
              <a:buChar char="Ø"/>
            </a:pPr>
            <a:r>
              <a:rPr lang="tr-TR" sz="2400" dirty="0">
                <a:latin typeface="Arial Rounded MT Bold" pitchFamily="34" charset="0"/>
              </a:rPr>
              <a:t>Yatılı okul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984248"/>
            <a:ext cx="8496944" cy="2524872"/>
          </a:xfrm>
        </p:spPr>
        <p:txBody>
          <a:bodyPr>
            <a:normAutofit/>
          </a:bodyPr>
          <a:lstStyle/>
          <a:p>
            <a:pPr algn="just">
              <a:buFont typeface="Wingdings" pitchFamily="2" charset="2"/>
              <a:buChar char="Ø"/>
            </a:pPr>
            <a:r>
              <a:rPr lang="tr-TR" sz="2400" dirty="0">
                <a:latin typeface="Arial Rounded MT Bold" pitchFamily="34" charset="0"/>
              </a:rPr>
              <a:t>En fazla bütünleştirmeyi sağlayan ve en az sınırlayıcı olan ortamlardır.</a:t>
            </a:r>
          </a:p>
          <a:p>
            <a:pPr algn="just">
              <a:buFont typeface="Wingdings" pitchFamily="2" charset="2"/>
              <a:buChar char="Ø"/>
            </a:pPr>
            <a:r>
              <a:rPr lang="tr-TR" sz="2400" dirty="0">
                <a:latin typeface="Arial Rounded MT Bold" pitchFamily="34" charset="0"/>
              </a:rPr>
              <a:t>Engelli çocuklar eğitimlerini normal sınıf ortamlarında akranlarıyla birlikte sürdürürler.</a:t>
            </a:r>
          </a:p>
          <a:p>
            <a:pPr algn="just">
              <a:buFont typeface="Wingdings" pitchFamily="2" charset="2"/>
              <a:buChar char="Ø"/>
            </a:pPr>
            <a:r>
              <a:rPr lang="tr-TR" sz="2400" dirty="0">
                <a:latin typeface="Arial Rounded MT Bold" pitchFamily="34" charset="0"/>
              </a:rPr>
              <a:t>Gerekli durumlarda danışman öğretmenden yardım alınır.</a:t>
            </a:r>
          </a:p>
          <a:p>
            <a:pPr algn="just">
              <a:buFont typeface="Wingdings" pitchFamily="2" charset="2"/>
              <a:buChar char="Ø"/>
            </a:pPr>
            <a:endParaRPr lang="tr-TR" sz="2400" dirty="0">
              <a:latin typeface="Arial Rounded MT Bold" pitchFamily="34" charset="0"/>
            </a:endParaRPr>
          </a:p>
        </p:txBody>
      </p:sp>
      <p:sp>
        <p:nvSpPr>
          <p:cNvPr id="4" name="3 Yuvarlatılmış Dikdörtgen"/>
          <p:cNvSpPr/>
          <p:nvPr/>
        </p:nvSpPr>
        <p:spPr>
          <a:xfrm>
            <a:off x="1259632" y="1052736"/>
            <a:ext cx="6696744"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NORMAL SINIF-DANIŞMAN ÖĞRETMEN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1984248"/>
            <a:ext cx="7467600" cy="1660776"/>
          </a:xfrm>
        </p:spPr>
        <p:txBody>
          <a:bodyPr/>
          <a:lstStyle/>
          <a:p>
            <a:pPr algn="just">
              <a:buFont typeface="Wingdings" pitchFamily="2" charset="2"/>
              <a:buChar char="Ø"/>
            </a:pPr>
            <a:r>
              <a:rPr lang="tr-TR" sz="2400" dirty="0">
                <a:latin typeface="Arial Rounded MT Bold" pitchFamily="34" charset="0"/>
              </a:rPr>
              <a:t>Bir bölgede bulunan birkaç okuldaki engelli çocukların öğretmenlerine ve okul personeline ve çocuklara hizmet götüren kişidir. Burada önemli olan öğretmenin eğitimidir.</a:t>
            </a:r>
          </a:p>
          <a:p>
            <a:pPr algn="just">
              <a:buFont typeface="Wingdings" pitchFamily="2" charset="2"/>
              <a:buChar char="Ø"/>
            </a:pPr>
            <a:endParaRPr lang="tr-TR" b="1" dirty="0">
              <a:latin typeface="Arial Rounded MT Bold" pitchFamily="34" charset="0"/>
            </a:endParaRPr>
          </a:p>
          <a:p>
            <a:pPr>
              <a:buFont typeface="Wingdings" pitchFamily="2" charset="2"/>
              <a:buChar char="Ø"/>
            </a:pPr>
            <a:endParaRPr lang="tr-TR" dirty="0"/>
          </a:p>
        </p:txBody>
      </p:sp>
      <p:sp>
        <p:nvSpPr>
          <p:cNvPr id="4" name="3 Yuvarlatılmış Dikdörtgen"/>
          <p:cNvSpPr/>
          <p:nvPr/>
        </p:nvSpPr>
        <p:spPr>
          <a:xfrm>
            <a:off x="2195736" y="1052736"/>
            <a:ext cx="5040560"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GEZİCİ ÖĞRETMEN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00200"/>
            <a:ext cx="7859216" cy="2836912"/>
          </a:xfrm>
        </p:spPr>
        <p:txBody>
          <a:bodyPr>
            <a:normAutofit/>
          </a:bodyPr>
          <a:lstStyle/>
          <a:p>
            <a:pPr algn="just">
              <a:buFont typeface="Wingdings" pitchFamily="2" charset="2"/>
              <a:buChar char="Ø"/>
            </a:pPr>
            <a:r>
              <a:rPr lang="tr-TR" sz="2400" dirty="0">
                <a:latin typeface="Arial Rounded MT Bold" pitchFamily="34" charset="0"/>
              </a:rPr>
              <a:t>Engelli çocuklar eğitimlerinin bir kısmını akranları ile sürdürür. Belirli zamanlarda da kaynak odaya giderler.</a:t>
            </a:r>
          </a:p>
          <a:p>
            <a:pPr algn="just">
              <a:buFont typeface="Wingdings" pitchFamily="2" charset="2"/>
              <a:buChar char="Ø"/>
            </a:pPr>
            <a:r>
              <a:rPr lang="tr-TR" sz="2400" dirty="0">
                <a:latin typeface="Arial Rounded MT Bold" pitchFamily="34" charset="0"/>
              </a:rPr>
              <a:t>Yarı zamanlı olarak adlandırılan bu uygulamada çocuklar, okul zamanlarının en az %21‘inde ,en çok %60‘ında destek özel eğitim hizmetinden yararlanırlar.</a:t>
            </a:r>
          </a:p>
        </p:txBody>
      </p:sp>
      <p:sp>
        <p:nvSpPr>
          <p:cNvPr id="4" name="3 Yuvarlatılmış Dikdörtgen"/>
          <p:cNvSpPr/>
          <p:nvPr/>
        </p:nvSpPr>
        <p:spPr>
          <a:xfrm>
            <a:off x="2555776" y="836712"/>
            <a:ext cx="4320480"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KAYNAK ODA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Yuvarlatılmış Dikdörtgen"/>
          <p:cNvSpPr/>
          <p:nvPr/>
        </p:nvSpPr>
        <p:spPr>
          <a:xfrm>
            <a:off x="2267744" y="1052736"/>
            <a:ext cx="4680520"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ÖZEL ÖĞRETİM SINIFI</a:t>
            </a:r>
          </a:p>
        </p:txBody>
      </p:sp>
      <p:sp>
        <p:nvSpPr>
          <p:cNvPr id="5" name="4 Metin kutusu"/>
          <p:cNvSpPr txBox="1"/>
          <p:nvPr/>
        </p:nvSpPr>
        <p:spPr>
          <a:xfrm>
            <a:off x="827584" y="1988840"/>
            <a:ext cx="7488832" cy="2677656"/>
          </a:xfrm>
          <a:prstGeom prst="rect">
            <a:avLst/>
          </a:prstGeom>
          <a:noFill/>
        </p:spPr>
        <p:txBody>
          <a:bodyPr wrap="square" rtlCol="0">
            <a:spAutoFit/>
          </a:bodyPr>
          <a:lstStyle/>
          <a:p>
            <a:pPr algn="just">
              <a:buFont typeface="Wingdings" pitchFamily="2" charset="2"/>
              <a:buChar char="Ø"/>
            </a:pPr>
            <a:r>
              <a:rPr lang="tr-TR" sz="2400" dirty="0">
                <a:latin typeface="Arial Rounded MT Bold" pitchFamily="34" charset="0"/>
              </a:rPr>
              <a:t>Bu uygulamada çocuklar kendileri için düzenlenmiş özel sınıflarda tam zamanlı olarak zamanlarının % 60‘ından fazlasını geçirmekte ve özel eğitim hizmetlerinden yararlanmaktadırlar. </a:t>
            </a:r>
          </a:p>
          <a:p>
            <a:pPr algn="just">
              <a:buFont typeface="Wingdings" pitchFamily="2" charset="2"/>
              <a:buChar char="Ø"/>
            </a:pPr>
            <a:r>
              <a:rPr lang="tr-TR" sz="2400" dirty="0">
                <a:latin typeface="Arial Rounded MT Bold" pitchFamily="34" charset="0"/>
              </a:rPr>
              <a:t>Özel eğitim sınıflarına dahil olanlar boş zamanlarında normal sınıflarındaki arkadaşları ile kaynaşmaktadırlar.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268760"/>
            <a:ext cx="8075240" cy="2404864"/>
          </a:xfrm>
        </p:spPr>
        <p:txBody>
          <a:bodyPr>
            <a:normAutofit/>
          </a:bodyPr>
          <a:lstStyle/>
          <a:p>
            <a:pPr algn="just">
              <a:buFont typeface="Wingdings" pitchFamily="2" charset="2"/>
              <a:buChar char="Ø"/>
            </a:pPr>
            <a:r>
              <a:rPr lang="tr-TR" sz="2400" dirty="0">
                <a:latin typeface="Arial Rounded MT Bold" pitchFamily="34" charset="0"/>
              </a:rPr>
              <a:t>Bu uygulamanın avantajı ve dezavantajı söz konusudur. Avantajı engelli çocukların normal çocuklarla aynı okulda bulunmaları, dezavantajı ise bu sınıflardaki çocukların okul personelinden veya öğrencilerden olumsuz tepkiler görmeleri sonucu çocukların problem davranışlar geliştirmeleridir.</a:t>
            </a:r>
          </a:p>
          <a:p>
            <a:pPr>
              <a:buFont typeface="Wingdings" pitchFamily="2" charset="2"/>
              <a:buChar char="Ø"/>
            </a:pPr>
            <a:endParaRPr lang="tr-TR" sz="24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TotalTime>
  <Words>508</Words>
  <Application>Microsoft Macintosh PowerPoint</Application>
  <PresentationFormat>Ekran Gösterisi (4:3)</PresentationFormat>
  <Paragraphs>45</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Arial Rounded MT Bold</vt:lpstr>
      <vt:lpstr>Calibri</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asus</dc:creator>
  <cp:lastModifiedBy>Taşkın TAŞTEPE</cp:lastModifiedBy>
  <cp:revision>12</cp:revision>
  <dcterms:created xsi:type="dcterms:W3CDTF">2017-12-10T20:26:35Z</dcterms:created>
  <dcterms:modified xsi:type="dcterms:W3CDTF">2020-05-04T20:54:25Z</dcterms:modified>
</cp:coreProperties>
</file>