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4" r:id="rId2"/>
    <p:sldId id="256" r:id="rId3"/>
    <p:sldId id="258" r:id="rId4"/>
    <p:sldId id="260" r:id="rId5"/>
    <p:sldId id="261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78EBE-78F1-4A1C-8E6D-FB0DE5C2226E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23723-10AC-474A-852E-866407C6C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62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baseline="0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23723-10AC-474A-852E-866407C6CD9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490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5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35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130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5997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966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2290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792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74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39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84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33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62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47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957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42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76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02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7B306C-B8D5-4EF5-821A-C1D0FEDA5685}" type="datetimeFigureOut">
              <a:rPr lang="tr-TR" smtClean="0"/>
              <a:t>20.2.2019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4B30FD-F2B9-4B5F-B98E-6C3D07B5D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9733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847528" y="3068960"/>
            <a:ext cx="7995664" cy="3268960"/>
          </a:xfrm>
        </p:spPr>
        <p:txBody>
          <a:bodyPr>
            <a:normAutofit fontScale="90000"/>
          </a:bodyPr>
          <a:lstStyle/>
          <a:p>
            <a:pPr marR="45720">
              <a:spcBef>
                <a:spcPct val="20000"/>
              </a:spcBef>
            </a:pPr>
            <a:r>
              <a:rPr lang="es-ES" dirty="0" smtClean="0">
                <a:solidFill>
                  <a:schemeClr val="tx1"/>
                </a:solidFill>
              </a:rPr>
              <a:t>La dinastía borbónica</a:t>
            </a: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es-ES" sz="2600" dirty="0">
                <a:latin typeface="Constantia"/>
                <a:ea typeface="+mn-ea"/>
                <a:cs typeface="+mn-cs"/>
              </a:rPr>
              <a:t/>
            </a:r>
            <a:br>
              <a:rPr lang="es-ES" sz="2600" dirty="0">
                <a:latin typeface="Constantia"/>
                <a:ea typeface="+mn-ea"/>
                <a:cs typeface="+mn-cs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659" y="4370930"/>
            <a:ext cx="9251058" cy="118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1526242" y="5322474"/>
            <a:ext cx="8638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Roldán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José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Manuel.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España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EDI-6, S. A., 1986.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9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966225" y="2153244"/>
            <a:ext cx="4028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i="1" dirty="0"/>
              <a:t>Carlos III</a:t>
            </a:r>
            <a:endParaRPr lang="es-ES" sz="3600" i="1" dirty="0"/>
          </a:p>
        </p:txBody>
      </p:sp>
    </p:spTree>
    <p:extLst>
      <p:ext uri="{BB962C8B-B14F-4D97-AF65-F5344CB8AC3E}">
        <p14:creationId xmlns:p14="http://schemas.microsoft.com/office/powerpoint/2010/main" val="353119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1544" y="1196752"/>
            <a:ext cx="8219256" cy="5127848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>
                <a:solidFill>
                  <a:schemeClr val="tx1"/>
                </a:solidFill>
              </a:rPr>
              <a:t>La máxima aspiración de Isabel de Farnesio, segunda esposa de Felipe V, se cumplió con la muerte sin descendencia de Fernando VI y la entronización de su hijo Carlos que había reinado en Nápoles de 1734 a 1759. </a:t>
            </a:r>
            <a:r>
              <a:rPr lang="es-ES" b="1" dirty="0" smtClean="0">
                <a:solidFill>
                  <a:schemeClr val="tx1"/>
                </a:solidFill>
              </a:rPr>
              <a:t>Carlos III</a:t>
            </a:r>
            <a:r>
              <a:rPr lang="es-ES" dirty="0" smtClean="0">
                <a:solidFill>
                  <a:schemeClr val="tx1"/>
                </a:solidFill>
              </a:rPr>
              <a:t>, rey de España (1759-1788), renunció al trono de Nápoles en favor de su hijo Fernando. Con el nuevo rey culminaron las reformas culturales, políticas, sociales y económicas de la Ilustración española. 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				</a:t>
            </a:r>
            <a:r>
              <a:rPr lang="es-ES" dirty="0" smtClean="0">
                <a:solidFill>
                  <a:schemeClr val="tx1"/>
                </a:solidFill>
              </a:rPr>
              <a:t>(Rivero, 2004</a:t>
            </a:r>
            <a:r>
              <a:rPr lang="tr-TR" dirty="0" smtClean="0">
                <a:solidFill>
                  <a:schemeClr val="tx1"/>
                </a:solidFill>
              </a:rPr>
              <a:t>:</a:t>
            </a:r>
            <a:r>
              <a:rPr lang="es-ES" dirty="0" smtClean="0">
                <a:solidFill>
                  <a:schemeClr val="tx1"/>
                </a:solidFill>
              </a:rPr>
              <a:t>168)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1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286000" y="2334891"/>
            <a:ext cx="5932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i="1" dirty="0"/>
              <a:t>Carlos IV</a:t>
            </a:r>
            <a:endParaRPr lang="es-ES" sz="3600" i="1" dirty="0"/>
          </a:p>
        </p:txBody>
      </p:sp>
    </p:spTree>
    <p:extLst>
      <p:ext uri="{BB962C8B-B14F-4D97-AF65-F5344CB8AC3E}">
        <p14:creationId xmlns:p14="http://schemas.microsoft.com/office/powerpoint/2010/main" val="51996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1124744"/>
            <a:ext cx="8291264" cy="5199856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>
                <a:solidFill>
                  <a:schemeClr val="tx1"/>
                </a:solidFill>
              </a:rPr>
              <a:t>La herencia de Carlos III pronto se desvaneció en manos de su hijo </a:t>
            </a:r>
            <a:r>
              <a:rPr lang="es-ES" b="1" dirty="0" smtClean="0">
                <a:solidFill>
                  <a:schemeClr val="tx1"/>
                </a:solidFill>
              </a:rPr>
              <a:t>Carlos IV </a:t>
            </a:r>
            <a:r>
              <a:rPr lang="es-ES" dirty="0" smtClean="0">
                <a:solidFill>
                  <a:schemeClr val="tx1"/>
                </a:solidFill>
              </a:rPr>
              <a:t>(1788-1808), casado con María Luisa de Parma. Comenzó el reinado conservando los ministros anteriores y aboliendo la Ley Sálica (1789), aunque no promulgó este acuerdo, germen de los conflictos carlistas durante la regencia de María Cristina de Nápoles.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				</a:t>
            </a:r>
            <a:r>
              <a:rPr lang="es-ES" dirty="0" smtClean="0">
                <a:solidFill>
                  <a:schemeClr val="tx1"/>
                </a:solidFill>
              </a:rPr>
              <a:t>(Rivero, 2004</a:t>
            </a:r>
            <a:r>
              <a:rPr lang="tr-TR" dirty="0" smtClean="0">
                <a:solidFill>
                  <a:schemeClr val="tx1"/>
                </a:solidFill>
              </a:rPr>
              <a:t>:</a:t>
            </a:r>
            <a:r>
              <a:rPr lang="es-ES" dirty="0" smtClean="0">
                <a:solidFill>
                  <a:schemeClr val="tx1"/>
                </a:solidFill>
              </a:rPr>
              <a:t>173)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57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0946" y="1371602"/>
            <a:ext cx="10415239" cy="49845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 smtClean="0">
                <a:solidFill>
                  <a:schemeClr val="tx1"/>
                </a:solidFill>
              </a:rPr>
              <a:t>La </a:t>
            </a:r>
            <a:r>
              <a:rPr lang="tr-TR" sz="2400" b="1" dirty="0" err="1" smtClean="0">
                <a:solidFill>
                  <a:schemeClr val="tx1"/>
                </a:solidFill>
              </a:rPr>
              <a:t>guerra</a:t>
            </a:r>
            <a:r>
              <a:rPr lang="tr-TR" sz="2400" b="1" dirty="0" smtClean="0">
                <a:solidFill>
                  <a:schemeClr val="tx1"/>
                </a:solidFill>
              </a:rPr>
              <a:t> de </a:t>
            </a:r>
            <a:r>
              <a:rPr lang="tr-TR" sz="2400" b="1" dirty="0" err="1" smtClean="0">
                <a:solidFill>
                  <a:schemeClr val="tx1"/>
                </a:solidFill>
              </a:rPr>
              <a:t>independencia</a:t>
            </a:r>
            <a:endParaRPr lang="tr-TR" sz="24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</a:rPr>
              <a:t>	</a:t>
            </a:r>
            <a:r>
              <a:rPr lang="tr-TR" sz="2400" dirty="0" smtClean="0">
                <a:solidFill>
                  <a:schemeClr val="tx1"/>
                </a:solidFill>
              </a:rPr>
              <a:t>En </a:t>
            </a:r>
            <a:r>
              <a:rPr lang="tr-TR" sz="2400" dirty="0" smtClean="0">
                <a:solidFill>
                  <a:schemeClr val="tx1"/>
                </a:solidFill>
              </a:rPr>
              <a:t>1806, </a:t>
            </a:r>
            <a:r>
              <a:rPr lang="tr-TR" sz="2400" dirty="0" err="1" smtClean="0">
                <a:solidFill>
                  <a:schemeClr val="tx1"/>
                </a:solidFill>
              </a:rPr>
              <a:t>por</a:t>
            </a:r>
            <a:r>
              <a:rPr lang="tr-TR" sz="2400" dirty="0" smtClean="0">
                <a:solidFill>
                  <a:schemeClr val="tx1"/>
                </a:solidFill>
              </a:rPr>
              <a:t> el </a:t>
            </a:r>
            <a:r>
              <a:rPr lang="tr-TR" sz="2400" dirty="0" err="1" smtClean="0">
                <a:solidFill>
                  <a:schemeClr val="tx1"/>
                </a:solidFill>
              </a:rPr>
              <a:t>tratado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de </a:t>
            </a:r>
            <a:r>
              <a:rPr lang="tr-TR" sz="2400" dirty="0" err="1" smtClean="0">
                <a:solidFill>
                  <a:schemeClr val="tx1"/>
                </a:solidFill>
              </a:rPr>
              <a:t>Fontainebleau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Napoleón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recibió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autorización</a:t>
            </a:r>
            <a:r>
              <a:rPr lang="tr-TR" sz="2400" dirty="0" smtClean="0">
                <a:solidFill>
                  <a:schemeClr val="tx1"/>
                </a:solidFill>
              </a:rPr>
              <a:t> para </a:t>
            </a:r>
            <a:r>
              <a:rPr lang="tr-TR" sz="2400" dirty="0" err="1" smtClean="0">
                <a:solidFill>
                  <a:schemeClr val="tx1"/>
                </a:solidFill>
              </a:rPr>
              <a:t>entregar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tropas</a:t>
            </a:r>
            <a:r>
              <a:rPr lang="tr-TR" sz="2400" dirty="0" smtClean="0">
                <a:solidFill>
                  <a:schemeClr val="tx1"/>
                </a:solidFill>
              </a:rPr>
              <a:t> en </a:t>
            </a:r>
            <a:r>
              <a:rPr lang="tr-TR" sz="2400" dirty="0" err="1" smtClean="0">
                <a:solidFill>
                  <a:schemeClr val="tx1"/>
                </a:solidFill>
              </a:rPr>
              <a:t>España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con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las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que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pensaba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invadir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Portugal</a:t>
            </a:r>
            <a:r>
              <a:rPr lang="tr-TR" sz="2400" dirty="0" smtClean="0">
                <a:solidFill>
                  <a:schemeClr val="tx1"/>
                </a:solidFill>
              </a:rPr>
              <a:t>, la </a:t>
            </a:r>
            <a:r>
              <a:rPr lang="tr-TR" sz="2400" dirty="0" err="1" smtClean="0">
                <a:solidFill>
                  <a:schemeClr val="tx1"/>
                </a:solidFill>
              </a:rPr>
              <a:t>aliada</a:t>
            </a:r>
            <a:r>
              <a:rPr lang="tr-TR" sz="2400" dirty="0" smtClean="0">
                <a:solidFill>
                  <a:schemeClr val="tx1"/>
                </a:solidFill>
              </a:rPr>
              <a:t> de </a:t>
            </a:r>
            <a:r>
              <a:rPr lang="tr-TR" sz="2400" dirty="0" err="1" smtClean="0">
                <a:solidFill>
                  <a:schemeClr val="tx1"/>
                </a:solidFill>
              </a:rPr>
              <a:t>Inglaterra</a:t>
            </a:r>
            <a:r>
              <a:rPr lang="tr-TR" sz="2400" dirty="0" smtClean="0">
                <a:solidFill>
                  <a:schemeClr val="tx1"/>
                </a:solidFill>
              </a:rPr>
              <a:t>. El </a:t>
            </a:r>
            <a:r>
              <a:rPr lang="tr-TR" sz="2400" dirty="0" err="1" smtClean="0">
                <a:solidFill>
                  <a:schemeClr val="tx1"/>
                </a:solidFill>
              </a:rPr>
              <a:t>tratado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era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sólo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una </a:t>
            </a:r>
            <a:r>
              <a:rPr lang="tr-TR" sz="2400" dirty="0" smtClean="0">
                <a:solidFill>
                  <a:schemeClr val="tx1"/>
                </a:solidFill>
              </a:rPr>
              <a:t>trampa. El </a:t>
            </a:r>
            <a:r>
              <a:rPr lang="tr-TR" sz="2400" dirty="0" err="1" smtClean="0">
                <a:solidFill>
                  <a:schemeClr val="tx1"/>
                </a:solidFill>
              </a:rPr>
              <a:t>ejército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francés</a:t>
            </a:r>
            <a:r>
              <a:rPr lang="tr-TR" sz="2400" dirty="0" smtClean="0">
                <a:solidFill>
                  <a:schemeClr val="tx1"/>
                </a:solidFill>
              </a:rPr>
              <a:t>, al </a:t>
            </a:r>
            <a:r>
              <a:rPr lang="tr-TR" sz="2400" dirty="0" err="1" smtClean="0">
                <a:solidFill>
                  <a:schemeClr val="tx1"/>
                </a:solidFill>
              </a:rPr>
              <a:t>mando</a:t>
            </a:r>
            <a:r>
              <a:rPr lang="tr-TR" sz="2400" dirty="0" smtClean="0">
                <a:solidFill>
                  <a:schemeClr val="tx1"/>
                </a:solidFill>
              </a:rPr>
              <a:t> de Murat, </a:t>
            </a:r>
            <a:r>
              <a:rPr lang="tr-TR" sz="2400" dirty="0" err="1" smtClean="0">
                <a:solidFill>
                  <a:schemeClr val="tx1"/>
                </a:solidFill>
              </a:rPr>
              <a:t>avanzó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hacia</a:t>
            </a:r>
            <a:r>
              <a:rPr lang="tr-TR" sz="2400" dirty="0" smtClean="0">
                <a:solidFill>
                  <a:schemeClr val="tx1"/>
                </a:solidFill>
              </a:rPr>
              <a:t> Madrid. </a:t>
            </a:r>
            <a:r>
              <a:rPr lang="tr-TR" sz="2400" dirty="0" err="1" smtClean="0">
                <a:solidFill>
                  <a:schemeClr val="tx1"/>
                </a:solidFill>
              </a:rPr>
              <a:t>Entonces</a:t>
            </a:r>
            <a:r>
              <a:rPr lang="tr-TR" sz="2400" dirty="0" smtClean="0">
                <a:solidFill>
                  <a:schemeClr val="tx1"/>
                </a:solidFill>
              </a:rPr>
              <a:t> se </a:t>
            </a:r>
            <a:r>
              <a:rPr lang="tr-TR" sz="2400" dirty="0" err="1" smtClean="0">
                <a:solidFill>
                  <a:schemeClr val="tx1"/>
                </a:solidFill>
              </a:rPr>
              <a:t>descubrió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que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los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propósitos</a:t>
            </a:r>
            <a:r>
              <a:rPr lang="tr-TR" sz="2400" dirty="0" smtClean="0">
                <a:solidFill>
                  <a:schemeClr val="tx1"/>
                </a:solidFill>
              </a:rPr>
              <a:t> de </a:t>
            </a:r>
            <a:r>
              <a:rPr lang="tr-TR" sz="2400" dirty="0" err="1" smtClean="0">
                <a:solidFill>
                  <a:schemeClr val="tx1"/>
                </a:solidFill>
              </a:rPr>
              <a:t>Napoleón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eran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conquistar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España</a:t>
            </a:r>
            <a:r>
              <a:rPr lang="tr-TR" sz="2400" dirty="0" smtClean="0">
                <a:solidFill>
                  <a:schemeClr val="tx1"/>
                </a:solidFill>
              </a:rPr>
              <a:t>. </a:t>
            </a:r>
            <a:r>
              <a:rPr lang="tr-TR" sz="2400" dirty="0" err="1" smtClean="0">
                <a:solidFill>
                  <a:schemeClr val="tx1"/>
                </a:solidFill>
              </a:rPr>
              <a:t>Pero</a:t>
            </a:r>
            <a:r>
              <a:rPr lang="tr-TR" sz="2400" dirty="0" smtClean="0">
                <a:solidFill>
                  <a:schemeClr val="tx1"/>
                </a:solidFill>
              </a:rPr>
              <a:t> el </a:t>
            </a:r>
            <a:r>
              <a:rPr lang="tr-TR" sz="2400" dirty="0" err="1" smtClean="0">
                <a:solidFill>
                  <a:schemeClr val="tx1"/>
                </a:solidFill>
              </a:rPr>
              <a:t>pueblo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reaccionó</a:t>
            </a:r>
            <a:r>
              <a:rPr lang="tr-TR" sz="2400" dirty="0" smtClean="0">
                <a:solidFill>
                  <a:schemeClr val="tx1"/>
                </a:solidFill>
              </a:rPr>
              <a:t> y se </a:t>
            </a:r>
            <a:r>
              <a:rPr lang="tr-TR" sz="2400" dirty="0" err="1" smtClean="0">
                <a:solidFill>
                  <a:schemeClr val="tx1"/>
                </a:solidFill>
              </a:rPr>
              <a:t>sublevó</a:t>
            </a:r>
            <a:r>
              <a:rPr lang="tr-TR" sz="2400" dirty="0" smtClean="0">
                <a:solidFill>
                  <a:schemeClr val="tx1"/>
                </a:solidFill>
              </a:rPr>
              <a:t> en </a:t>
            </a:r>
            <a:r>
              <a:rPr lang="tr-TR" sz="2400" dirty="0" err="1">
                <a:solidFill>
                  <a:schemeClr val="tx1"/>
                </a:solidFill>
              </a:rPr>
              <a:t>A</a:t>
            </a:r>
            <a:r>
              <a:rPr lang="tr-TR" sz="2400" dirty="0" err="1" smtClean="0">
                <a:solidFill>
                  <a:schemeClr val="tx1"/>
                </a:solidFill>
              </a:rPr>
              <a:t>ranjuez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cerca</a:t>
            </a:r>
            <a:r>
              <a:rPr lang="tr-TR" sz="2400" dirty="0" smtClean="0">
                <a:solidFill>
                  <a:schemeClr val="tx1"/>
                </a:solidFill>
              </a:rPr>
              <a:t> de Madrid, </a:t>
            </a:r>
            <a:r>
              <a:rPr lang="tr-TR" sz="2400" dirty="0" err="1" smtClean="0">
                <a:solidFill>
                  <a:schemeClr val="tx1"/>
                </a:solidFill>
              </a:rPr>
              <a:t>donde</a:t>
            </a:r>
            <a:r>
              <a:rPr lang="tr-TR" sz="2400" dirty="0" smtClean="0">
                <a:solidFill>
                  <a:schemeClr val="tx1"/>
                </a:solidFill>
              </a:rPr>
              <a:t> se </a:t>
            </a:r>
            <a:r>
              <a:rPr lang="tr-TR" sz="2400" dirty="0" err="1" smtClean="0">
                <a:solidFill>
                  <a:schemeClr val="tx1"/>
                </a:solidFill>
              </a:rPr>
              <a:t>había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refugiado</a:t>
            </a:r>
            <a:r>
              <a:rPr lang="tr-TR" sz="2400" dirty="0" smtClean="0">
                <a:solidFill>
                  <a:schemeClr val="tx1"/>
                </a:solidFill>
              </a:rPr>
              <a:t> la </a:t>
            </a:r>
            <a:r>
              <a:rPr lang="tr-TR" sz="2400" dirty="0" err="1" smtClean="0">
                <a:solidFill>
                  <a:schemeClr val="tx1"/>
                </a:solidFill>
              </a:rPr>
              <a:t>Corte</a:t>
            </a:r>
            <a:r>
              <a:rPr lang="tr-TR" sz="2400" dirty="0" smtClean="0">
                <a:solidFill>
                  <a:schemeClr val="tx1"/>
                </a:solidFill>
              </a:rPr>
              <a:t>. </a:t>
            </a:r>
            <a:r>
              <a:rPr lang="tr-TR" sz="2400" dirty="0" err="1" smtClean="0">
                <a:solidFill>
                  <a:schemeClr val="tx1"/>
                </a:solidFill>
              </a:rPr>
              <a:t>Godoy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fue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detenido</a:t>
            </a:r>
            <a:r>
              <a:rPr lang="tr-TR" sz="2400" dirty="0" smtClean="0">
                <a:solidFill>
                  <a:schemeClr val="tx1"/>
                </a:solidFill>
              </a:rPr>
              <a:t> y Carlos IV </a:t>
            </a:r>
            <a:r>
              <a:rPr lang="tr-TR" sz="2400" dirty="0" err="1" smtClean="0">
                <a:solidFill>
                  <a:schemeClr val="tx1"/>
                </a:solidFill>
              </a:rPr>
              <a:t>tuvo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que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abdicar</a:t>
            </a:r>
            <a:r>
              <a:rPr lang="tr-TR" sz="2400" dirty="0" smtClean="0">
                <a:solidFill>
                  <a:schemeClr val="tx1"/>
                </a:solidFill>
              </a:rPr>
              <a:t> en su </a:t>
            </a:r>
            <a:r>
              <a:rPr lang="tr-TR" sz="2400" dirty="0" err="1" smtClean="0">
                <a:solidFill>
                  <a:schemeClr val="tx1"/>
                </a:solidFill>
              </a:rPr>
              <a:t>hijo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Fernando</a:t>
            </a:r>
            <a:r>
              <a:rPr lang="tr-TR" sz="2400" dirty="0" smtClean="0">
                <a:solidFill>
                  <a:schemeClr val="tx1"/>
                </a:solidFill>
              </a:rPr>
              <a:t>. </a:t>
            </a:r>
            <a:r>
              <a:rPr lang="tr-TR" sz="2400" dirty="0" err="1" smtClean="0">
                <a:solidFill>
                  <a:schemeClr val="tx1"/>
                </a:solidFill>
              </a:rPr>
              <a:t>Pero</a:t>
            </a:r>
            <a:r>
              <a:rPr lang="tr-TR" sz="2400" dirty="0" smtClean="0">
                <a:solidFill>
                  <a:schemeClr val="tx1"/>
                </a:solidFill>
              </a:rPr>
              <a:t> ya Madrid </a:t>
            </a:r>
            <a:r>
              <a:rPr lang="tr-TR" sz="2400" dirty="0" err="1" smtClean="0">
                <a:solidFill>
                  <a:schemeClr val="tx1"/>
                </a:solidFill>
              </a:rPr>
              <a:t>estaba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>
                <a:solidFill>
                  <a:schemeClr val="tx1"/>
                </a:solidFill>
              </a:rPr>
              <a:t>o</a:t>
            </a:r>
            <a:r>
              <a:rPr lang="tr-TR" sz="2400" dirty="0" err="1" smtClean="0">
                <a:solidFill>
                  <a:schemeClr val="tx1"/>
                </a:solidFill>
              </a:rPr>
              <a:t>cupada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por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las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tropas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francesas</a:t>
            </a:r>
            <a:r>
              <a:rPr lang="tr-TR" sz="2400" dirty="0" smtClean="0">
                <a:solidFill>
                  <a:schemeClr val="tx1"/>
                </a:solidFill>
              </a:rPr>
              <a:t>. </a:t>
            </a:r>
            <a:r>
              <a:rPr lang="tr-TR" sz="2400" dirty="0" err="1" smtClean="0">
                <a:solidFill>
                  <a:schemeClr val="tx1"/>
                </a:solidFill>
              </a:rPr>
              <a:t>Así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comenzó</a:t>
            </a:r>
            <a:r>
              <a:rPr lang="tr-TR" sz="2400" dirty="0" smtClean="0">
                <a:solidFill>
                  <a:schemeClr val="tx1"/>
                </a:solidFill>
              </a:rPr>
              <a:t> la </a:t>
            </a:r>
            <a:r>
              <a:rPr lang="tr-TR" sz="2400" dirty="0" err="1" smtClean="0">
                <a:solidFill>
                  <a:schemeClr val="tx1"/>
                </a:solidFill>
              </a:rPr>
              <a:t>Guerra</a:t>
            </a:r>
            <a:r>
              <a:rPr lang="tr-TR" sz="2400" dirty="0" smtClean="0">
                <a:solidFill>
                  <a:schemeClr val="tx1"/>
                </a:solidFill>
              </a:rPr>
              <a:t> de </a:t>
            </a:r>
            <a:r>
              <a:rPr lang="tr-TR" sz="2400" dirty="0" err="1" smtClean="0">
                <a:solidFill>
                  <a:schemeClr val="tx1"/>
                </a:solidFill>
              </a:rPr>
              <a:t>Independencia</a:t>
            </a:r>
            <a:r>
              <a:rPr lang="tr-TR" sz="2400" dirty="0" smtClean="0">
                <a:solidFill>
                  <a:schemeClr val="tx1"/>
                </a:solidFill>
              </a:rPr>
              <a:t> (</a:t>
            </a:r>
            <a:r>
              <a:rPr lang="tr-TR" sz="2400" smtClean="0">
                <a:solidFill>
                  <a:schemeClr val="tx1"/>
                </a:solidFill>
              </a:rPr>
              <a:t>1808</a:t>
            </a:r>
            <a:r>
              <a:rPr lang="tr-TR" sz="2400" smtClean="0">
                <a:solidFill>
                  <a:schemeClr val="tx1"/>
                </a:solidFill>
              </a:rPr>
              <a:t>).</a:t>
            </a:r>
            <a:endParaRPr lang="tr-TR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						</a:t>
            </a:r>
            <a:r>
              <a:rPr lang="tr-TR" dirty="0" smtClean="0">
                <a:solidFill>
                  <a:schemeClr val="tx1"/>
                </a:solidFill>
              </a:rPr>
              <a:t>	(</a:t>
            </a:r>
            <a:r>
              <a:rPr lang="tr-TR" dirty="0">
                <a:solidFill>
                  <a:schemeClr val="tx1"/>
                </a:solidFill>
              </a:rPr>
              <a:t>Roldán,1986:91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  <a:endParaRPr lang="tr-T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0364778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</TotalTime>
  <Words>170</Words>
  <Application>Microsoft Office PowerPoint</Application>
  <PresentationFormat>Geniş ekran</PresentationFormat>
  <Paragraphs>15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Calibri</vt:lpstr>
      <vt:lpstr>Century Gothic</vt:lpstr>
      <vt:lpstr>Constantia</vt:lpstr>
      <vt:lpstr>Times New Roman</vt:lpstr>
      <vt:lpstr>Wingdings 3</vt:lpstr>
      <vt:lpstr>Dilim</vt:lpstr>
      <vt:lpstr>La dinastía borbónica    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Şebnem</dc:creator>
  <cp:lastModifiedBy>Şebnem</cp:lastModifiedBy>
  <cp:revision>17</cp:revision>
  <dcterms:created xsi:type="dcterms:W3CDTF">2019-02-12T08:33:16Z</dcterms:created>
  <dcterms:modified xsi:type="dcterms:W3CDTF">2019-02-20T10:20:31Z</dcterms:modified>
</cp:coreProperties>
</file>