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93" r:id="rId3"/>
    <p:sldId id="295" r:id="rId4"/>
    <p:sldId id="304" r:id="rId5"/>
    <p:sldId id="296"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A5E0D1BB-BB80-4F5B-879D-1AF42A66271B}"/>
    <pc:docChg chg="modSld">
      <pc:chgData name="Birce Mercanoglu Taban" userId="25c1212fd68bd1f9" providerId="LiveId" clId="{A5E0D1BB-BB80-4F5B-879D-1AF42A66271B}" dt="2021-11-28T11:55:50.631" v="5" actId="20577"/>
      <pc:docMkLst>
        <pc:docMk/>
      </pc:docMkLst>
      <pc:sldChg chg="modSp mod">
        <pc:chgData name="Birce Mercanoglu Taban" userId="25c1212fd68bd1f9" providerId="LiveId" clId="{A5E0D1BB-BB80-4F5B-879D-1AF42A66271B}" dt="2021-11-28T11:55:50.631" v="5" actId="20577"/>
        <pc:sldMkLst>
          <pc:docMk/>
          <pc:sldMk cId="1204991610" sldId="304"/>
        </pc:sldMkLst>
        <pc:spChg chg="mod">
          <ac:chgData name="Birce Mercanoglu Taban" userId="25c1212fd68bd1f9" providerId="LiveId" clId="{A5E0D1BB-BB80-4F5B-879D-1AF42A66271B}" dt="2021-11-28T11:55:48.426" v="3" actId="20577"/>
          <ac:spMkLst>
            <pc:docMk/>
            <pc:sldMk cId="1204991610" sldId="304"/>
            <ac:spMk id="3" creationId="{00000000-0000-0000-0000-000000000000}"/>
          </ac:spMkLst>
        </pc:spChg>
        <pc:spChg chg="mod">
          <ac:chgData name="Birce Mercanoglu Taban" userId="25c1212fd68bd1f9" providerId="LiveId" clId="{A5E0D1BB-BB80-4F5B-879D-1AF42A66271B}" dt="2021-11-28T11:55:50.631" v="5" actId="20577"/>
          <ac:spMkLst>
            <pc:docMk/>
            <pc:sldMk cId="1204991610" sldId="304"/>
            <ac:spMk id="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04887" y="404664"/>
            <a:ext cx="10601325" cy="6050144"/>
          </a:xfrm>
        </p:spPr>
        <p:txBody>
          <a:bodyPr>
            <a:normAutofit/>
          </a:bodyPr>
          <a:lstStyle/>
          <a:p>
            <a:pPr marL="64008" indent="0" algn="just">
              <a:buNone/>
            </a:pPr>
            <a:r>
              <a:rPr lang="tr-TR" dirty="0"/>
              <a:t>HAL EŞİTLİĞİ VE IDEAL GAZ YASASI</a:t>
            </a:r>
          </a:p>
          <a:p>
            <a:pPr marL="64008" indent="0" algn="just">
              <a:buNone/>
            </a:pPr>
            <a:r>
              <a:rPr lang="tr-TR" dirty="0"/>
              <a:t>Basit bir sistemin termodinamik özellikleri iki bağımsız özellikten oluşur. Bir sistemin özellikleri arasındaki fonksiyonel ilişki hal eşitliği olarak isimlendirilir. Sistemin iki özelliğinin değerleri üçüncü özelliğin değerini bulmaya yardımcı olur. Bir ideal gaz için, hal eşitliği basınç, hacim ve sıcaklık arasındaki ilişkidir. Eşitlik şu şekilde yazılabilir</a:t>
            </a:r>
          </a:p>
          <a:p>
            <a:pPr marL="64008" indent="0" algn="ctr">
              <a:buNone/>
            </a:pPr>
            <a:r>
              <a:rPr lang="tr-TR" dirty="0"/>
              <a:t>PV' = RT</a:t>
            </a:r>
            <a:r>
              <a:rPr lang="tr-TR" baseline="-25000" dirty="0"/>
              <a:t>A</a:t>
            </a:r>
            <a:r>
              <a:rPr lang="tr-TR" dirty="0"/>
              <a:t>            </a:t>
            </a:r>
          </a:p>
          <a:p>
            <a:pPr marL="64008" indent="0" algn="ctr">
              <a:buNone/>
            </a:pPr>
            <a:r>
              <a:rPr lang="tr-TR" dirty="0"/>
              <a:t>veya</a:t>
            </a:r>
          </a:p>
          <a:p>
            <a:pPr marL="64008" indent="0" algn="ctr">
              <a:buNone/>
            </a:pPr>
            <a:r>
              <a:rPr lang="tr-TR" dirty="0"/>
              <a:t>P=</a:t>
            </a:r>
            <a:r>
              <a:rPr lang="el-GR" dirty="0"/>
              <a:t>ρ</a:t>
            </a:r>
            <a:r>
              <a:rPr lang="tr-TR" dirty="0"/>
              <a:t>RT</a:t>
            </a:r>
            <a:r>
              <a:rPr lang="tr-TR" baseline="-25000" dirty="0"/>
              <a:t>A</a:t>
            </a:r>
          </a:p>
          <a:p>
            <a:pPr marL="64008" indent="0" algn="just">
              <a:buNone/>
            </a:pPr>
            <a:r>
              <a:rPr lang="tr-TR" dirty="0"/>
              <a:t>burada P mutlak basınç (</a:t>
            </a:r>
            <a:r>
              <a:rPr lang="tr-TR" dirty="0" err="1"/>
              <a:t>Pa</a:t>
            </a:r>
            <a:r>
              <a:rPr lang="tr-TR" dirty="0"/>
              <a:t>),V, özgül hacim (m³/kg), R gaz sabiti (m³Pa/[kg K]), T, mutlak sıcaklık (K), p yoğunluktur (kg/m³).</a:t>
            </a:r>
          </a:p>
          <a:p>
            <a:pPr marL="64008" indent="0" algn="just">
              <a:buNone/>
            </a:pPr>
            <a:r>
              <a:rPr lang="tr-TR" dirty="0"/>
              <a:t>Oda sıcaklığında, hidrojen, azot, helyum, oksijen gibi gerçek gazlar ide al gaz yasasına oldukça iyi uyar. </a:t>
            </a:r>
          </a:p>
          <a:p>
            <a:pPr marL="64008" indent="0" algn="just">
              <a:buNone/>
            </a:pPr>
            <a:r>
              <a:rPr lang="tr-TR" dirty="0"/>
              <a:t>Bir ideal gaz için hal eşitliği </a:t>
            </a:r>
            <a:r>
              <a:rPr lang="tr-TR" dirty="0" err="1"/>
              <a:t>mol</a:t>
            </a:r>
            <a:r>
              <a:rPr lang="tr-TR" dirty="0"/>
              <a:t> bazında da yazılabilir</a:t>
            </a:r>
          </a:p>
          <a:p>
            <a:pPr marL="64008" indent="0" algn="just">
              <a:buNone/>
            </a:pPr>
            <a:r>
              <a:rPr lang="tr-TR" dirty="0"/>
              <a:t>PV = burada V hacim (m kg veya n </a:t>
            </a:r>
            <a:r>
              <a:rPr lang="tr-TR" dirty="0" err="1"/>
              <a:t>mol</a:t>
            </a:r>
            <a:r>
              <a:rPr lang="tr-TR" dirty="0"/>
              <a:t> için), m³; R=</a:t>
            </a:r>
            <a:r>
              <a:rPr lang="tr-TR" dirty="0" err="1"/>
              <a:t>MxR</a:t>
            </a:r>
            <a:r>
              <a:rPr lang="tr-TR" dirty="0"/>
              <a:t> evrensel gaz sabiti, gazın yapısından bağımsız, 8314.41 m²Pa/(kg </a:t>
            </a:r>
            <a:r>
              <a:rPr lang="tr-TR" dirty="0" err="1"/>
              <a:t>mol</a:t>
            </a:r>
            <a:r>
              <a:rPr lang="tr-TR" dirty="0"/>
              <a:t> K); M maddenin molekül ağırlığıdır.</a:t>
            </a:r>
          </a:p>
          <a:p>
            <a:pPr marL="64008" indent="0" algn="ctr">
              <a:buNone/>
            </a:pPr>
            <a:endParaRPr lang="tr-TR" dirty="0"/>
          </a:p>
        </p:txBody>
      </p:sp>
    </p:spTree>
    <p:extLst>
      <p:ext uri="{BB962C8B-B14F-4D97-AF65-F5344CB8AC3E}">
        <p14:creationId xmlns:p14="http://schemas.microsoft.com/office/powerpoint/2010/main" val="204457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537" y="332656"/>
            <a:ext cx="10815637" cy="6120680"/>
          </a:xfrm>
        </p:spPr>
        <p:txBody>
          <a:bodyPr>
            <a:noAutofit/>
          </a:bodyPr>
          <a:lstStyle/>
          <a:p>
            <a:pPr marL="64008" indent="0" algn="just">
              <a:buNone/>
            </a:pPr>
            <a:r>
              <a:rPr lang="tr-TR" sz="1800" dirty="0"/>
              <a:t>SUYUN FAZ DİYAGRAMI</a:t>
            </a:r>
          </a:p>
          <a:p>
            <a:pPr marL="64008" indent="0" algn="just">
              <a:buNone/>
            </a:pPr>
            <a:r>
              <a:rPr lang="tr-TR" sz="1800" dirty="0"/>
              <a:t>Su saf bir madde olarak düşünülmektedir. Faz değişimine uğraya bilmesine karşın homojen ve değişmeyen kimyasal kompozisyona sahiptir. Dolayısıyla, sıvı su veya buz ve sıvı su karışımı, buhar, sıvı su ve su buharı karışımı saf maddelerdir.</a:t>
            </a:r>
          </a:p>
          <a:p>
            <a:pPr marL="64008" indent="0" algn="just">
              <a:buNone/>
            </a:pPr>
            <a:r>
              <a:rPr lang="tr-TR" sz="1800" dirty="0"/>
              <a:t>Eğer bir madde doygunluk sıcaklığı ve basıncında buhar ise, doygun buhar olarak isimlendirilir. Doygunluk sıcaklığı, herhangi bir basınçta buharlaşmanın gerçekleştiği sıcaklıktır. Bu basınca ise doygunluk basıncı denir. Dolayısıyla, 100°C'deki su 101.3 </a:t>
            </a:r>
            <a:r>
              <a:rPr lang="tr-TR" sz="1800" dirty="0" err="1"/>
              <a:t>kPa</a:t>
            </a:r>
            <a:r>
              <a:rPr lang="tr-TR" sz="1800" dirty="0"/>
              <a:t> doygunluk basıncına sahiptir. Buhar sıcaklığı bulunduğu basınçtaki doygunluk sıcaklığından yüksek ise, kızgın buhar olarak isimlendirilir. </a:t>
            </a:r>
          </a:p>
          <a:p>
            <a:pPr marL="64008" indent="0" algn="just">
              <a:buNone/>
            </a:pPr>
            <a:r>
              <a:rPr lang="tr-TR" sz="1800" dirty="0"/>
              <a:t>Eğer bir madde, doygunluk sıcaklık ve basıncında sıvı halde ise, doygun sıvı olarak isimlendirilir. Eğer doygunluk basıncında, sıvının sıcaklığı doygunluk sıcaklığından düşük ise, aşırı soğutulmuş sıvı olarak isimlendirilir. Doygunluk sıcaklığındaki bir maddenin kısmen sıvı kısmen buhar halinde olduğu durumda ise su buharı kütlesinin maddenin toplam kütlesine oranı buhar kalitesi olarak ifade edilmektedir. Örneğin, eğer su buharı 0.1 kg su ve 0.9 kg buhar içeriyorsa, buhar kalitesi 0.9'un 1.0'e bölümüne (su buharının toplam kütlesini temsil eder) eşittir; başka bir deyişle buhar kalitesi 0.9 veya %90'a eşittir. </a:t>
            </a:r>
          </a:p>
        </p:txBody>
      </p:sp>
    </p:spTree>
    <p:extLst>
      <p:ext uri="{BB962C8B-B14F-4D97-AF65-F5344CB8AC3E}">
        <p14:creationId xmlns:p14="http://schemas.microsoft.com/office/powerpoint/2010/main" val="12724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1088" y="476672"/>
            <a:ext cx="5210175" cy="3672408"/>
          </a:xfrm>
        </p:spPr>
        <p:txBody>
          <a:bodyPr>
            <a:noAutofit/>
          </a:bodyPr>
          <a:lstStyle/>
          <a:p>
            <a:pPr marL="64008" indent="0" algn="just">
              <a:buNone/>
            </a:pPr>
            <a:r>
              <a:rPr lang="tr-TR" dirty="0"/>
              <a:t>Şekil 5’de gösterildiği gibi, suyun faz diyagramı fazlar arasındaki basınç-sıcaklık ilişkisini incelemek için kullanışlıdır</a:t>
            </a:r>
            <a:r>
              <a:rPr lang="tr-TR" sz="1800" dirty="0"/>
              <a:t>.</a:t>
            </a:r>
          </a:p>
          <a:p>
            <a:pPr marL="64008" indent="0" algn="just">
              <a:buNone/>
            </a:pPr>
            <a:r>
              <a:rPr lang="tr-TR" dirty="0"/>
              <a:t>Bu diyagram katı, sıvı ve gaz fazları için sınırlandırılmış koşulları göstermektedir. Eğriler ile ayrılan alanlar arasındaki herhangi bir konum da, basınç ve sıcaklık kombinasyonu sadece bir fazın (katı, sıvı veya buhar) yer almasına izin verir. Sıcaklık ve basıncın eğriler üzerindeki noktalara kadar değişimi fazı değiştirmeyecektir. Şekil 1'de gösterildiği gibi, </a:t>
            </a:r>
            <a:r>
              <a:rPr lang="tr-TR" dirty="0" err="1"/>
              <a:t>süblimasyon</a:t>
            </a:r>
            <a:r>
              <a:rPr lang="tr-TR" dirty="0"/>
              <a:t> hattı katı fazı buhar fazından ayırır, erime hattı katı fazı sıvı fazdan ayırır, buharlaştırma hattı ise sıvı fazı buhar fazından ayırır. Bu üç hat üçlü noktada çakışır. Üçlü nokta bu üç fazın katı, sıvı ve buhar- tamamının dengede olduğu hali ifade etmektedir. Su için üçlü nokta 0:01 </a:t>
            </a:r>
            <a:r>
              <a:rPr lang="tr-TR" dirty="0">
                <a:latin typeface="Ebrima"/>
                <a:ea typeface="Ebrima"/>
                <a:cs typeface="Ebrima"/>
              </a:rPr>
              <a:t>⁰</a:t>
            </a:r>
            <a:r>
              <a:rPr lang="tr-TR" dirty="0"/>
              <a:t>C dedir. </a:t>
            </a:r>
          </a:p>
        </p:txBody>
      </p:sp>
      <p:pic>
        <p:nvPicPr>
          <p:cNvPr id="6146" name="Picture 2" descr="C:\Users\Monster\Desktop\WhatsApp Image 2021-11-22 at 13.53.5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2150" y="888479"/>
            <a:ext cx="5106750" cy="3535884"/>
          </a:xfrm>
          <a:prstGeom prst="rect">
            <a:avLst/>
          </a:prstGeom>
          <a:noFill/>
          <a:extLst>
            <a:ext uri="{909E8E84-426E-40DD-AFC4-6F175D3DCCD1}">
              <a14:hiddenFill xmlns:a14="http://schemas.microsoft.com/office/drawing/2010/main">
                <a:solidFill>
                  <a:srgbClr val="FFFFFF"/>
                </a:solidFill>
              </a14:hiddenFill>
            </a:ext>
          </a:extLst>
        </p:spPr>
      </p:pic>
      <p:sp>
        <p:nvSpPr>
          <p:cNvPr id="7" name="Başlık 1"/>
          <p:cNvSpPr>
            <a:spLocks noGrp="1"/>
          </p:cNvSpPr>
          <p:nvPr>
            <p:ph type="title"/>
          </p:nvPr>
        </p:nvSpPr>
        <p:spPr>
          <a:xfrm>
            <a:off x="8454355" y="4477097"/>
            <a:ext cx="1728192" cy="1066432"/>
          </a:xfrm>
        </p:spPr>
        <p:txBody>
          <a:bodyPr>
            <a:normAutofit/>
          </a:bodyPr>
          <a:lstStyle/>
          <a:p>
            <a:r>
              <a:rPr lang="tr-TR" sz="3200"/>
              <a:t>Şekil 1</a:t>
            </a:r>
            <a:endParaRPr lang="tr-TR" sz="3200" dirty="0"/>
          </a:p>
        </p:txBody>
      </p:sp>
    </p:spTree>
    <p:extLst>
      <p:ext uri="{BB962C8B-B14F-4D97-AF65-F5344CB8AC3E}">
        <p14:creationId xmlns:p14="http://schemas.microsoft.com/office/powerpoint/2010/main" val="1204991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8663" y="404664"/>
            <a:ext cx="10768012" cy="6050144"/>
          </a:xfrm>
        </p:spPr>
        <p:txBody>
          <a:bodyPr>
            <a:normAutofit/>
          </a:bodyPr>
          <a:lstStyle/>
          <a:p>
            <a:pPr marL="64008" indent="0" algn="just">
              <a:buNone/>
            </a:pPr>
            <a:r>
              <a:rPr lang="tr-TR" dirty="0"/>
              <a:t>Şekil 5'de gösterilen faz diyagramı sabit sıcaklıkta faz değişimi ile gerçekleştirilen işlemlerin incelenmesinde kullanışlıdır. Örneğin, AA' hattı buzun buhar fazına süblime ettiği bir düşük sıcaklıkta gerçekleştirilen sabit basınçlı bir işlemdir. Bu durumda sıvı faz bulunmamaktadır. BB' hattı başlangıçta kati buzun sıvı hale eridiği ardından suyun yüksek sıcaklıkta buharlaştığı, atmosferik basınçta veya üzerindeki bir basınçta, gerçekleşen ısıtma işlemini temsil eder.</a:t>
            </a:r>
          </a:p>
          <a:p>
            <a:pPr marL="64008" indent="0" algn="just">
              <a:buNone/>
            </a:pPr>
            <a:r>
              <a:rPr lang="tr-TR" dirty="0"/>
              <a:t> Faz diyagramları </a:t>
            </a:r>
            <a:r>
              <a:rPr lang="tr-TR" dirty="0" err="1"/>
              <a:t>ekstraksiyon</a:t>
            </a:r>
            <a:r>
              <a:rPr lang="tr-TR" dirty="0"/>
              <a:t>, </a:t>
            </a:r>
            <a:r>
              <a:rPr lang="tr-TR" dirty="0" err="1"/>
              <a:t>kristalizasyon</a:t>
            </a:r>
            <a:r>
              <a:rPr lang="tr-TR" dirty="0"/>
              <a:t>, çökeltme ve dondurarak konsantrasyon gibi işlemlerin incelenmesinde önem taşımaktadır.</a:t>
            </a:r>
          </a:p>
          <a:p>
            <a:endParaRPr lang="tr-TR" dirty="0"/>
          </a:p>
        </p:txBody>
      </p:sp>
    </p:spTree>
    <p:extLst>
      <p:ext uri="{BB962C8B-B14F-4D97-AF65-F5344CB8AC3E}">
        <p14:creationId xmlns:p14="http://schemas.microsoft.com/office/powerpoint/2010/main" val="2334499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TotalTime>
  <Words>711</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vt:i4>
      </vt:variant>
    </vt:vector>
  </HeadingPairs>
  <TitlesOfParts>
    <vt:vector size="13" baseType="lpstr">
      <vt:lpstr>Arial</vt:lpstr>
      <vt:lpstr>Cambria</vt:lpstr>
      <vt:lpstr>Ebrima</vt:lpstr>
      <vt:lpstr>Rockwell</vt:lpstr>
      <vt:lpstr>Rockwell Condensed</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Şekil 1</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dc:title>
  <dc:creator>Birce Mercanoglu Taban</dc:creator>
  <cp:lastModifiedBy>Birce Mercanoglu Taban</cp:lastModifiedBy>
  <cp:revision>1</cp:revision>
  <dcterms:created xsi:type="dcterms:W3CDTF">2021-11-28T10:58:00Z</dcterms:created>
  <dcterms:modified xsi:type="dcterms:W3CDTF">2021-11-28T11:55:52Z</dcterms:modified>
</cp:coreProperties>
</file>