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16.02.2020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16.02.2020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16.02.2020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16.02.2020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16.02.2020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16.02.2020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Yapı Kavramı ve Yapısalcılık </a:t>
            </a:r>
            <a:endParaRPr lang="tr-TR" dirty="0"/>
          </a:p>
        </p:txBody>
      </p:sp>
      <p:sp>
        <p:nvSpPr>
          <p:cNvPr id="3" name="Alt Başlık 2"/>
          <p:cNvSpPr>
            <a:spLocks noGrp="1"/>
          </p:cNvSpPr>
          <p:nvPr>
            <p:ph type="subTitle" idx="1"/>
          </p:nvPr>
        </p:nvSpPr>
        <p:spPr/>
        <p:txBody>
          <a:bodyPr/>
          <a:lstStyle/>
          <a:p>
            <a:r>
              <a:rPr lang="tr-TR" dirty="0" smtClean="0"/>
              <a:t>Bu bölümde  20. yüzyıl sosyal biliminin en temel tartışmalarından biri olan ve dilbilimden antropolojiye kadar bir çok disiplinin gelişimini doğrudan etkileyen toplumsal yapı ve yapısalcılık tartışmalarına değineceğiz.  </a:t>
            </a:r>
            <a:endParaRPr lang="tr-TR" dirty="0"/>
          </a:p>
        </p:txBody>
      </p:sp>
    </p:spTree>
    <p:extLst>
      <p:ext uri="{BB962C8B-B14F-4D97-AF65-F5344CB8AC3E}">
        <p14:creationId xmlns:p14="http://schemas.microsoft.com/office/powerpoint/2010/main" val="27746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 nedir?</a:t>
            </a:r>
            <a:endParaRPr lang="tr-TR" dirty="0"/>
          </a:p>
        </p:txBody>
      </p:sp>
      <p:sp>
        <p:nvSpPr>
          <p:cNvPr id="3" name="İçerik Yer Tutucusu 2"/>
          <p:cNvSpPr>
            <a:spLocks noGrp="1"/>
          </p:cNvSpPr>
          <p:nvPr>
            <p:ph idx="1"/>
          </p:nvPr>
        </p:nvSpPr>
        <p:spPr/>
        <p:txBody>
          <a:bodyPr/>
          <a:lstStyle/>
          <a:p>
            <a:r>
              <a:rPr lang="tr-TR" dirty="0" smtClean="0"/>
              <a:t>Yapısalcılıkla ilgili ilk tartışma yapısalcılığın bir yöntem mi yoksa düşünce sistemi mi olduğudur. </a:t>
            </a:r>
          </a:p>
          <a:p>
            <a:r>
              <a:rPr lang="tr-TR" dirty="0" smtClean="0"/>
              <a:t>Örneğin </a:t>
            </a:r>
            <a:r>
              <a:rPr lang="tr-TR" dirty="0" err="1" smtClean="0"/>
              <a:t>Levi</a:t>
            </a:r>
            <a:r>
              <a:rPr lang="tr-TR" dirty="0" smtClean="0"/>
              <a:t> </a:t>
            </a:r>
            <a:r>
              <a:rPr lang="tr-TR" dirty="0" err="1" smtClean="0"/>
              <a:t>Straus</a:t>
            </a:r>
            <a:r>
              <a:rPr lang="tr-TR" dirty="0" smtClean="0"/>
              <a:t> bunun bir açıklama ya da felsefi bir düşünce sistem değil de bir yöntem olduğunda ısrarcıdır. </a:t>
            </a:r>
          </a:p>
          <a:p>
            <a:r>
              <a:rPr lang="tr-TR" dirty="0" err="1" smtClean="0"/>
              <a:t>Piaget</a:t>
            </a:r>
            <a:r>
              <a:rPr lang="tr-TR" dirty="0" smtClean="0"/>
              <a:t> ‘ye göre de yapısalcılık bir yöntemdir., bir öğreti değildir. Ancak </a:t>
            </a:r>
            <a:r>
              <a:rPr lang="tr-TR" dirty="0" err="1" smtClean="0"/>
              <a:t>öğretisel</a:t>
            </a:r>
            <a:r>
              <a:rPr lang="tr-TR" dirty="0" smtClean="0"/>
              <a:t> sonuçları çok olmuştur. Bir yöntem olduğundan uygulanabilirliği kısıtlıdır ve verimliliğinden dolayı başka yöntemlerle birleştirilmiştir.    (Coşkun: 186)</a:t>
            </a:r>
          </a:p>
        </p:txBody>
      </p:sp>
    </p:spTree>
    <p:extLst>
      <p:ext uri="{BB962C8B-B14F-4D97-AF65-F5344CB8AC3E}">
        <p14:creationId xmlns:p14="http://schemas.microsoft.com/office/powerpoint/2010/main" val="352062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 </a:t>
            </a:r>
            <a:endParaRPr lang="tr-TR" dirty="0"/>
          </a:p>
        </p:txBody>
      </p:sp>
      <p:sp>
        <p:nvSpPr>
          <p:cNvPr id="3" name="İçerik Yer Tutucusu 2"/>
          <p:cNvSpPr>
            <a:spLocks noGrp="1"/>
          </p:cNvSpPr>
          <p:nvPr>
            <p:ph idx="1"/>
          </p:nvPr>
        </p:nvSpPr>
        <p:spPr/>
        <p:txBody>
          <a:bodyPr/>
          <a:lstStyle/>
          <a:p>
            <a:pPr marL="0" indent="0">
              <a:buNone/>
            </a:pPr>
            <a:r>
              <a:rPr lang="tr-TR" dirty="0" smtClean="0"/>
              <a:t>Tahsin Yücel yapısalcılık hakkında şunları söylemektedir: </a:t>
            </a:r>
          </a:p>
          <a:p>
            <a:pPr marL="0" indent="0">
              <a:buNone/>
            </a:pPr>
            <a:r>
              <a:rPr lang="tr-TR" dirty="0" err="1" smtClean="0"/>
              <a:t>Tarihselciliğin</a:t>
            </a:r>
            <a:r>
              <a:rPr lang="tr-TR" dirty="0" smtClean="0"/>
              <a:t> tersine yapısalcı yöntemin temel ilkleri; ele alınan nesnenin kendi başına ve kendi kendisi için </a:t>
            </a:r>
            <a:r>
              <a:rPr lang="tr-TR" dirty="0"/>
              <a:t>i</a:t>
            </a:r>
            <a:r>
              <a:rPr lang="tr-TR" dirty="0" smtClean="0"/>
              <a:t>ncelenmesi, nesnenin kendi öğeleri arasındaki bağıntılardan oluşan bir dizge olarak ele alınması, bu dizge içinde her zaman işlevin göz önünde bulundurulması ve her olgunun bağlı olduğu dizgeye dayandırılmasının sonucu olarak nesnenin </a:t>
            </a:r>
            <a:r>
              <a:rPr lang="tr-TR" dirty="0" err="1" smtClean="0"/>
              <a:t>artsüremlilik</a:t>
            </a:r>
            <a:r>
              <a:rPr lang="tr-TR" dirty="0" smtClean="0"/>
              <a:t> içinde değil ama </a:t>
            </a:r>
            <a:r>
              <a:rPr lang="tr-TR" dirty="0" err="1" smtClean="0"/>
              <a:t>eşsüremlilik</a:t>
            </a:r>
            <a:r>
              <a:rPr lang="tr-TR" dirty="0" smtClean="0"/>
              <a:t> içinde ele alınması olarak karşımız çıkar (Coşkun: 187).   </a:t>
            </a:r>
            <a:endParaRPr lang="tr-TR" dirty="0"/>
          </a:p>
        </p:txBody>
      </p:sp>
    </p:spTree>
    <p:extLst>
      <p:ext uri="{BB962C8B-B14F-4D97-AF65-F5344CB8AC3E}">
        <p14:creationId xmlns:p14="http://schemas.microsoft.com/office/powerpoint/2010/main" val="1085117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 </a:t>
            </a:r>
            <a:endParaRPr lang="tr-TR" dirty="0"/>
          </a:p>
        </p:txBody>
      </p:sp>
      <p:sp>
        <p:nvSpPr>
          <p:cNvPr id="3" name="İçerik Yer Tutucusu 2"/>
          <p:cNvSpPr>
            <a:spLocks noGrp="1"/>
          </p:cNvSpPr>
          <p:nvPr>
            <p:ph idx="1"/>
          </p:nvPr>
        </p:nvSpPr>
        <p:spPr/>
        <p:txBody>
          <a:bodyPr/>
          <a:lstStyle/>
          <a:p>
            <a:pPr marL="0" indent="0">
              <a:buNone/>
            </a:pPr>
            <a:r>
              <a:rPr lang="tr-TR" dirty="0" smtClean="0"/>
              <a:t>Ancak burada önemli bir ayrıntı var</a:t>
            </a:r>
          </a:p>
          <a:p>
            <a:pPr marL="0" indent="0">
              <a:buNone/>
            </a:pPr>
            <a:r>
              <a:rPr lang="tr-TR" dirty="0" smtClean="0"/>
              <a:t>Analizlerinde Yapı kavramını kullanan her düşünür yapısalcı demek değildir. </a:t>
            </a:r>
          </a:p>
          <a:p>
            <a:pPr marL="0" indent="0">
              <a:buNone/>
            </a:pPr>
            <a:r>
              <a:rPr lang="tr-TR" dirty="0" smtClean="0"/>
              <a:t>Çünkü yapısalcılığın temel ve ayırıcı niteliği  yapı kavramını kullanmasında değil o yapıya atfettiği özelliklerden kaynaklanmakta; çözümlemelerinde tarihsel ilişkilerden çok yapısal bağlantıları kullanması, ve bu yapıyı da </a:t>
            </a:r>
            <a:r>
              <a:rPr lang="tr-TR" dirty="0" err="1" smtClean="0"/>
              <a:t>eşsüremli</a:t>
            </a:r>
            <a:r>
              <a:rPr lang="tr-TR" dirty="0" smtClean="0"/>
              <a:t> bir bakışla ele almasında yatmaktadır.   (Coşkun: 187)</a:t>
            </a:r>
            <a:endParaRPr lang="tr-TR" dirty="0"/>
          </a:p>
        </p:txBody>
      </p:sp>
    </p:spTree>
    <p:extLst>
      <p:ext uri="{BB962C8B-B14F-4D97-AF65-F5344CB8AC3E}">
        <p14:creationId xmlns:p14="http://schemas.microsoft.com/office/powerpoint/2010/main" val="170632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 </a:t>
            </a:r>
            <a:endParaRPr lang="tr-TR" dirty="0"/>
          </a:p>
        </p:txBody>
      </p:sp>
      <p:sp>
        <p:nvSpPr>
          <p:cNvPr id="3" name="İçerik Yer Tutucusu 2"/>
          <p:cNvSpPr>
            <a:spLocks noGrp="1"/>
          </p:cNvSpPr>
          <p:nvPr>
            <p:ph idx="1"/>
          </p:nvPr>
        </p:nvSpPr>
        <p:spPr/>
        <p:txBody>
          <a:bodyPr/>
          <a:lstStyle/>
          <a:p>
            <a:pPr marL="0" indent="0">
              <a:buNone/>
            </a:pPr>
            <a:r>
              <a:rPr lang="tr-TR" dirty="0" smtClean="0"/>
              <a:t>Dilbilimci </a:t>
            </a:r>
            <a:r>
              <a:rPr lang="tr-TR" dirty="0" err="1" smtClean="0"/>
              <a:t>Saussure</a:t>
            </a:r>
            <a:r>
              <a:rPr lang="tr-TR" dirty="0" smtClean="0"/>
              <a:t>, yapısalcılığın önde gelen temsilcilerindendir. Onun dilbilim çalışmalarından elde ettiği veriler yapısalcılığın diğer alanlara da sirayet etmesine yol açmıştır.    </a:t>
            </a:r>
          </a:p>
          <a:p>
            <a:pPr marL="0" indent="0">
              <a:buNone/>
            </a:pPr>
            <a:r>
              <a:rPr lang="tr-TR" dirty="0" smtClean="0"/>
              <a:t>Göstergelerin yani bir nesne için kullanılan isimlerin/kavramların  gösterilen ile aralarında bir uyumsuzluk bulunduğu düşüncesinden yola çıkarak dilin özerk bir bütünlük meydana getirdiği iddiası </a:t>
            </a:r>
            <a:r>
              <a:rPr lang="tr-TR" dirty="0" err="1" smtClean="0"/>
              <a:t>yapısalcıığın</a:t>
            </a:r>
            <a:r>
              <a:rPr lang="tr-TR" dirty="0" smtClean="0"/>
              <a:t> temelindeki iddiadır. </a:t>
            </a:r>
          </a:p>
          <a:p>
            <a:pPr marL="0" indent="0">
              <a:buNone/>
            </a:pPr>
            <a:r>
              <a:rPr lang="tr-TR" dirty="0" smtClean="0"/>
              <a:t>    </a:t>
            </a:r>
            <a:endParaRPr lang="tr-TR" dirty="0"/>
          </a:p>
        </p:txBody>
      </p:sp>
    </p:spTree>
    <p:extLst>
      <p:ext uri="{BB962C8B-B14F-4D97-AF65-F5344CB8AC3E}">
        <p14:creationId xmlns:p14="http://schemas.microsoft.com/office/powerpoint/2010/main" val="139570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a:t>
            </a:r>
            <a:br>
              <a:rPr lang="tr-TR" dirty="0" smtClean="0"/>
            </a:br>
            <a:endParaRPr lang="tr-TR" dirty="0"/>
          </a:p>
        </p:txBody>
      </p:sp>
      <p:sp>
        <p:nvSpPr>
          <p:cNvPr id="3" name="İçerik Yer Tutucusu 2"/>
          <p:cNvSpPr>
            <a:spLocks noGrp="1"/>
          </p:cNvSpPr>
          <p:nvPr>
            <p:ph idx="1"/>
          </p:nvPr>
        </p:nvSpPr>
        <p:spPr>
          <a:xfrm>
            <a:off x="838200" y="1825625"/>
            <a:ext cx="10515600" cy="3399518"/>
          </a:xfrm>
        </p:spPr>
        <p:txBody>
          <a:bodyPr/>
          <a:lstStyle/>
          <a:p>
            <a:r>
              <a:rPr lang="tr-TR" dirty="0" smtClean="0"/>
              <a:t>Buradaki varsayım herhangi bir nesneye dair yapılan kavramsallaştırmaların /adlandırmaların nesnenin tam anlamıyla karşılığı olamayacağından başka bir şey değildir. </a:t>
            </a:r>
          </a:p>
          <a:p>
            <a:r>
              <a:rPr lang="tr-TR" dirty="0" smtClean="0"/>
              <a:t>Dili bir yapı ve dizge olarak ele almanın zorunlu koşulu, onu, insanın toplumsal pratiğinden yaşamından, somut koşullarından soyutlamak ve böylece de «sözün» diğer şeylerden bağımsız olarak zaten kendi içinde anlamlı olduğunu ispatlamaktır. </a:t>
            </a:r>
          </a:p>
        </p:txBody>
      </p:sp>
    </p:spTree>
    <p:extLst>
      <p:ext uri="{BB962C8B-B14F-4D97-AF65-F5344CB8AC3E}">
        <p14:creationId xmlns:p14="http://schemas.microsoft.com/office/powerpoint/2010/main" val="339716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Örneğin </a:t>
            </a:r>
            <a:r>
              <a:rPr lang="tr-TR" dirty="0" err="1" smtClean="0"/>
              <a:t>Levi</a:t>
            </a:r>
            <a:r>
              <a:rPr lang="tr-TR" dirty="0" smtClean="0"/>
              <a:t> </a:t>
            </a:r>
            <a:r>
              <a:rPr lang="tr-TR" dirty="0" err="1" smtClean="0"/>
              <a:t>Straus</a:t>
            </a:r>
            <a:r>
              <a:rPr lang="tr-TR" dirty="0" smtClean="0"/>
              <a:t> için dilde var olan yapılar, aslında insan beyninde zaten var oldukları için dilde de var olurlar, yoksa tersi doğru değildir.</a:t>
            </a:r>
          </a:p>
          <a:p>
            <a:pPr marL="0" indent="0">
              <a:buNone/>
            </a:pPr>
            <a:r>
              <a:rPr lang="tr-TR" dirty="0" smtClean="0"/>
              <a:t>Fakat bu aynı zamanda söze ve konuşmaya atfettiği  güçle, Goethe’nin «başlangıçta eylem vardı» deyişi yerine </a:t>
            </a:r>
            <a:r>
              <a:rPr lang="tr-TR" dirty="0" err="1" smtClean="0"/>
              <a:t>Lacan’ın</a:t>
            </a:r>
            <a:r>
              <a:rPr lang="tr-TR" dirty="0" smtClean="0"/>
              <a:t> «başlangıçta söz vardı ve biz onun yarattığı içinde yaşarız» deyişini geçirmek demektir. </a:t>
            </a:r>
            <a:r>
              <a:rPr lang="tr-TR" dirty="0" err="1" smtClean="0"/>
              <a:t>Levi</a:t>
            </a:r>
            <a:r>
              <a:rPr lang="tr-TR" dirty="0" smtClean="0"/>
              <a:t> </a:t>
            </a:r>
            <a:r>
              <a:rPr lang="tr-TR" dirty="0" err="1" smtClean="0"/>
              <a:t>Straus</a:t>
            </a:r>
            <a:r>
              <a:rPr lang="tr-TR" dirty="0" smtClean="0"/>
              <a:t> bunu açıkça şöyle söyler:</a:t>
            </a:r>
          </a:p>
          <a:p>
            <a:pPr marL="0" indent="0">
              <a:buNone/>
            </a:pPr>
            <a:r>
              <a:rPr lang="tr-TR" dirty="0" smtClean="0"/>
              <a:t>«Ne zamandan beri düşünen varlıklar var. Hiçbir fikrim yok. Fiziksel antropoloji üstüne çalışan meslektaşlarımın da bir fikri olacağını sanmıyorum. Hatta daha da ileri gidip diyebilirim </a:t>
            </a:r>
            <a:r>
              <a:rPr lang="tr-TR" dirty="0" err="1" smtClean="0"/>
              <a:t>kii</a:t>
            </a:r>
            <a:r>
              <a:rPr lang="tr-TR" dirty="0" smtClean="0"/>
              <a:t> bu gelişme içinde insanın düşünmeye başladığı anı teorik olarak tespit edebileceğimizden bile şüpheliyim. Onun için düşüncenin insandan önce başladığını söylemekten yanayım» (Coşkun: 189)        </a:t>
            </a:r>
            <a:endParaRPr lang="tr-TR" dirty="0"/>
          </a:p>
        </p:txBody>
      </p:sp>
    </p:spTree>
    <p:extLst>
      <p:ext uri="{BB962C8B-B14F-4D97-AF65-F5344CB8AC3E}">
        <p14:creationId xmlns:p14="http://schemas.microsoft.com/office/powerpoint/2010/main" val="30497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Yapısalcılık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Burada </a:t>
            </a:r>
            <a:r>
              <a:rPr lang="tr-TR" dirty="0" err="1" smtClean="0"/>
              <a:t>Levi</a:t>
            </a:r>
            <a:r>
              <a:rPr lang="tr-TR" dirty="0" smtClean="0"/>
              <a:t> </a:t>
            </a:r>
            <a:r>
              <a:rPr lang="tr-TR" dirty="0" err="1" smtClean="0"/>
              <a:t>Straus’un</a:t>
            </a:r>
            <a:r>
              <a:rPr lang="tr-TR" dirty="0" smtClean="0"/>
              <a:t> açıklamak istediği şeyi </a:t>
            </a:r>
            <a:r>
              <a:rPr lang="tr-TR" dirty="0" err="1" smtClean="0"/>
              <a:t>yapısalcıığın</a:t>
            </a:r>
            <a:r>
              <a:rPr lang="tr-TR" dirty="0" smtClean="0"/>
              <a:t> temel </a:t>
            </a:r>
            <a:r>
              <a:rPr lang="tr-TR" dirty="0" err="1" smtClean="0"/>
              <a:t>özelliiğ</a:t>
            </a:r>
            <a:r>
              <a:rPr lang="tr-TR" dirty="0" smtClean="0"/>
              <a:t> olarak özetlemek mümkündür. Yine ona söz verirsek:</a:t>
            </a:r>
          </a:p>
          <a:p>
            <a:pPr marL="0" indent="0">
              <a:buNone/>
            </a:pPr>
            <a:r>
              <a:rPr lang="tr-TR" dirty="0" smtClean="0"/>
              <a:t>«biz insanların </a:t>
            </a:r>
            <a:r>
              <a:rPr lang="tr-TR" dirty="0" err="1" smtClean="0"/>
              <a:t>söylenleri</a:t>
            </a:r>
            <a:r>
              <a:rPr lang="tr-TR" dirty="0" smtClean="0"/>
              <a:t> nasıl düşündüğünü değil, </a:t>
            </a:r>
            <a:r>
              <a:rPr lang="tr-TR" dirty="0" err="1" smtClean="0"/>
              <a:t>söylenlerin</a:t>
            </a:r>
            <a:r>
              <a:rPr lang="tr-TR" dirty="0" smtClean="0"/>
              <a:t>, insanın bilgisi olmaksızın insana kendilerini nasıl düşündürttüğünü göstermek niyetindeyiz.</a:t>
            </a:r>
          </a:p>
          <a:p>
            <a:pPr marL="0" indent="0">
              <a:buNone/>
            </a:pPr>
            <a:r>
              <a:rPr lang="tr-TR" dirty="0" smtClean="0"/>
              <a:t>Dolayısıyla </a:t>
            </a:r>
            <a:r>
              <a:rPr lang="tr-TR" dirty="0" err="1" smtClean="0"/>
              <a:t>Levi</a:t>
            </a:r>
            <a:r>
              <a:rPr lang="tr-TR" dirty="0" smtClean="0"/>
              <a:t> </a:t>
            </a:r>
            <a:r>
              <a:rPr lang="tr-TR" dirty="0" err="1" smtClean="0"/>
              <a:t>Straus</a:t>
            </a:r>
            <a:r>
              <a:rPr lang="tr-TR" dirty="0" smtClean="0"/>
              <a:t> yapısalcılığın en temel nosyonunu ifade eder:</a:t>
            </a:r>
          </a:p>
          <a:p>
            <a:pPr marL="0" indent="0">
              <a:buNone/>
            </a:pPr>
            <a:r>
              <a:rPr lang="tr-TR" dirty="0" smtClean="0"/>
              <a:t>Kültürel gerçekliğin bilinç dışı anlamları ve ortak olayların doğasındaki bilinçsizlik</a:t>
            </a:r>
          </a:p>
          <a:p>
            <a:pPr marL="0" indent="0">
              <a:buNone/>
            </a:pPr>
            <a:r>
              <a:rPr lang="tr-TR" dirty="0" smtClean="0"/>
              <a:t>Ona göre: nesneleşmiş fikirler sistemi, bilinç dışıdır ya da «bilinç dışı fiziksel yapılar onları olanaklı kılar» ve bu «toplumsal olguların nasıl olup da anlamlı ve yapılaşmış bütünlükler özelliği gösterdiğini açıklar». </a:t>
            </a:r>
          </a:p>
          <a:p>
            <a:pPr marL="0" indent="0">
              <a:buNone/>
            </a:pPr>
            <a:r>
              <a:rPr lang="tr-TR" dirty="0" smtClean="0"/>
              <a:t>     </a:t>
            </a:r>
            <a:endParaRPr lang="tr-TR" dirty="0"/>
          </a:p>
        </p:txBody>
      </p:sp>
    </p:spTree>
    <p:extLst>
      <p:ext uri="{BB962C8B-B14F-4D97-AF65-F5344CB8AC3E}">
        <p14:creationId xmlns:p14="http://schemas.microsoft.com/office/powerpoint/2010/main" val="913323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Yapılsalcılık</a:t>
            </a:r>
            <a:endParaRPr lang="tr-TR" dirty="0"/>
          </a:p>
        </p:txBody>
      </p:sp>
      <p:sp>
        <p:nvSpPr>
          <p:cNvPr id="3" name="İçerik Yer Tutucusu 2"/>
          <p:cNvSpPr>
            <a:spLocks noGrp="1"/>
          </p:cNvSpPr>
          <p:nvPr>
            <p:ph idx="1"/>
          </p:nvPr>
        </p:nvSpPr>
        <p:spPr/>
        <p:txBody>
          <a:bodyPr/>
          <a:lstStyle/>
          <a:p>
            <a:pPr marL="0" indent="0">
              <a:buNone/>
            </a:pPr>
            <a:r>
              <a:rPr lang="tr-TR" dirty="0" err="1" smtClean="0"/>
              <a:t>Levi</a:t>
            </a:r>
            <a:r>
              <a:rPr lang="tr-TR" dirty="0" err="1"/>
              <a:t>-</a:t>
            </a:r>
            <a:r>
              <a:rPr lang="tr-TR" dirty="0" err="1" smtClean="0"/>
              <a:t>Straus’a</a:t>
            </a:r>
            <a:r>
              <a:rPr lang="tr-TR" dirty="0" smtClean="0"/>
              <a:t> göre gerçeklik, </a:t>
            </a:r>
            <a:r>
              <a:rPr lang="tr-TR" dirty="0"/>
              <a:t>insanlara veril bir eylem seti sunar.  </a:t>
            </a:r>
            <a:r>
              <a:rPr lang="tr-TR" dirty="0" smtClean="0"/>
              <a:t>Ne var ki bu eylemlerin hangilerine girişileceği insan aklının bilinç dışı yapıları tarafından belirlenir. Yapısal yöntemin görevi de  bu derin, bilinç dışı yapılara ulaşmaktır. </a:t>
            </a:r>
          </a:p>
          <a:p>
            <a:pPr marL="0" indent="0">
              <a:buNone/>
            </a:pPr>
            <a:r>
              <a:rPr lang="tr-TR" dirty="0" smtClean="0"/>
              <a:t>Zorlayan, ayıran, birleştiren, kategorize eden bilinç dışı akıl, </a:t>
            </a:r>
            <a:r>
              <a:rPr lang="tr-TR" dirty="0" err="1" smtClean="0"/>
              <a:t>Kantçı</a:t>
            </a:r>
            <a:r>
              <a:rPr lang="tr-TR" dirty="0" smtClean="0"/>
              <a:t> vurgular içerir. Onun kategorik </a:t>
            </a:r>
            <a:r>
              <a:rPr lang="tr-TR" dirty="0" err="1" smtClean="0"/>
              <a:t>imperatiflerinde</a:t>
            </a:r>
            <a:r>
              <a:rPr lang="tr-TR" dirty="0" smtClean="0"/>
              <a:t> olduğu gibi gerçeklik, her türlü içerikten, doğal nedenden ve koşuldan bağımsız formel yasalar tarafından şekillenmektedir.        </a:t>
            </a:r>
            <a:endParaRPr lang="tr-TR" dirty="0"/>
          </a:p>
          <a:p>
            <a:endParaRPr lang="tr-TR" dirty="0"/>
          </a:p>
        </p:txBody>
      </p:sp>
    </p:spTree>
    <p:extLst>
      <p:ext uri="{BB962C8B-B14F-4D97-AF65-F5344CB8AC3E}">
        <p14:creationId xmlns:p14="http://schemas.microsoft.com/office/powerpoint/2010/main" val="2711022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644</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Yapı Kavramı ve Yapısalcılık </vt:lpstr>
      <vt:lpstr>Yapısalcılık nedir?</vt:lpstr>
      <vt:lpstr>Yapısalcılık </vt:lpstr>
      <vt:lpstr>Yapısalcılık </vt:lpstr>
      <vt:lpstr>Yapısalcılık </vt:lpstr>
      <vt:lpstr>Yapısalcılık </vt:lpstr>
      <vt:lpstr>Yapısalcılık </vt:lpstr>
      <vt:lpstr>Yapısalcılık </vt:lpstr>
      <vt:lpstr>Yapılsalcılık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Kurtulus</cp:lastModifiedBy>
  <cp:revision>23</cp:revision>
  <dcterms:created xsi:type="dcterms:W3CDTF">2017-11-25T20:42:30Z</dcterms:created>
  <dcterms:modified xsi:type="dcterms:W3CDTF">2020-02-16T11:16:02Z</dcterms:modified>
</cp:coreProperties>
</file>