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07" r:id="rId4"/>
    <p:sldId id="282" r:id="rId5"/>
    <p:sldId id="283" r:id="rId6"/>
    <p:sldId id="284" r:id="rId7"/>
    <p:sldId id="270" r:id="rId8"/>
    <p:sldId id="308" r:id="rId9"/>
    <p:sldId id="309" r:id="rId10"/>
    <p:sldId id="27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418" autoAdjust="0"/>
    <p:restoredTop sz="94624" autoAdjust="0"/>
  </p:normalViewPr>
  <p:slideViewPr>
    <p:cSldViewPr>
      <p:cViewPr varScale="1">
        <p:scale>
          <a:sx n="70" d="100"/>
          <a:sy n="70" d="100"/>
        </p:scale>
        <p:origin x="1350" y="72"/>
      </p:cViewPr>
      <p:guideLst>
        <p:guide orient="horz" pos="2160"/>
        <p:guide pos="2880"/>
      </p:guideLst>
    </p:cSldViewPr>
  </p:slideViewPr>
  <p:outlineViewPr>
    <p:cViewPr>
      <p:scale>
        <a:sx n="33" d="100"/>
        <a:sy n="33" d="100"/>
      </p:scale>
      <p:origin x="0" y="3516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17" name="16 Altbilgi Yer Tutucusu"/>
          <p:cNvSpPr>
            <a:spLocks noGrp="1"/>
          </p:cNvSpPr>
          <p:nvPr>
            <p:ph type="ftr" sz="quarter" idx="11"/>
          </p:nvPr>
        </p:nvSpPr>
        <p:spPr/>
        <p:txBody>
          <a:bodyPr/>
          <a:lstStyle/>
          <a:p>
            <a:endParaRPr lang="tr-TR" dirty="0"/>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8A218FC-6D0A-4940-8C06-42975E1EB48F}" type="slidenum">
              <a:rPr lang="tr-TR" smtClean="0"/>
              <a:pPr/>
              <a:t>‹#›</a:t>
            </a:fld>
            <a:endParaRPr lang="tr-TR" dirty="0"/>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a:xfrm>
            <a:off x="800100" y="6172200"/>
            <a:ext cx="4000500" cy="457200"/>
          </a:xfrm>
        </p:spPr>
        <p:txBody>
          <a:bodyPr/>
          <a:lstStyle/>
          <a:p>
            <a:endParaRPr lang="tr-TR" dirty="0"/>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a:xfrm>
            <a:off x="914400" y="6172200"/>
            <a:ext cx="3886200" cy="457200"/>
          </a:xfrm>
        </p:spPr>
        <p:txBody>
          <a:bodyPr/>
          <a:lstStyle/>
          <a:p>
            <a:endParaRPr lang="tr-TR" dirty="0"/>
          </a:p>
        </p:txBody>
      </p:sp>
      <p:sp>
        <p:nvSpPr>
          <p:cNvPr id="7" name="6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dirty="0"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dirty="0"/>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8A218FC-6D0A-4940-8C06-42975E1EB48F}"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Emir Hilmi </a:t>
            </a:r>
            <a:r>
              <a:rPr lang="tr-TR" dirty="0" err="1" smtClean="0"/>
              <a:t>Üner</a:t>
            </a:r>
            <a:endParaRPr lang="tr-TR" dirty="0"/>
          </a:p>
        </p:txBody>
      </p:sp>
      <p:sp>
        <p:nvSpPr>
          <p:cNvPr id="2" name="1 Başlık"/>
          <p:cNvSpPr>
            <a:spLocks noGrp="1"/>
          </p:cNvSpPr>
          <p:nvPr>
            <p:ph type="ctrTitle"/>
          </p:nvPr>
        </p:nvSpPr>
        <p:spPr/>
        <p:txBody>
          <a:bodyPr/>
          <a:lstStyle/>
          <a:p>
            <a:r>
              <a:rPr lang="tr-TR" dirty="0" smtClean="0">
                <a:latin typeface="Book Antiqua" pitchFamily="18" charset="0"/>
              </a:rPr>
              <a:t>Geleneksel Servis Türleri</a:t>
            </a:r>
            <a:endParaRPr lang="tr-TR"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251520" y="4437112"/>
            <a:ext cx="8435280" cy="2230760"/>
          </a:xfrm>
        </p:spPr>
        <p:txBody>
          <a:bodyPr>
            <a:normAutofit fontScale="92500" lnSpcReduction="20000"/>
          </a:bodyPr>
          <a:lstStyle/>
          <a:p>
            <a:pPr algn="just"/>
            <a:r>
              <a:rPr lang="tr-TR" dirty="0" smtClean="0">
                <a:latin typeface="Book Antiqua" pitchFamily="18" charset="0"/>
              </a:rPr>
              <a:t>Alevlendirme (</a:t>
            </a:r>
            <a:r>
              <a:rPr lang="tr-TR" dirty="0" err="1" smtClean="0">
                <a:latin typeface="Book Antiqua" pitchFamily="18" charset="0"/>
              </a:rPr>
              <a:t>Flambe</a:t>
            </a:r>
            <a:r>
              <a:rPr lang="tr-TR" dirty="0" smtClean="0">
                <a:latin typeface="Book Antiqua" pitchFamily="18" charset="0"/>
              </a:rPr>
              <a:t>), çeşitli sebze ve meyveleri, deniz ürünlerini (karides, ıstakoz vs), et ve kümes hayvanları etlerini salonda misafir önünde, çeşitli alkollü içeceklerin ilavesi ile alevlendirilerek hazırlanmasıdır. </a:t>
            </a:r>
          </a:p>
          <a:p>
            <a:pPr algn="just"/>
            <a:r>
              <a:rPr lang="tr-TR" dirty="0" err="1" smtClean="0">
                <a:latin typeface="Book Antiqua" pitchFamily="18" charset="0"/>
              </a:rPr>
              <a:t>Flambesi</a:t>
            </a:r>
            <a:r>
              <a:rPr lang="tr-TR" dirty="0" smtClean="0">
                <a:latin typeface="Book Antiqua" pitchFamily="18" charset="0"/>
              </a:rPr>
              <a:t> yapılacak yemekler için </a:t>
            </a:r>
            <a:r>
              <a:rPr lang="tr-TR" dirty="0" err="1" smtClean="0">
                <a:latin typeface="Book Antiqua" pitchFamily="18" charset="0"/>
              </a:rPr>
              <a:t>flambe</a:t>
            </a:r>
            <a:r>
              <a:rPr lang="tr-TR" dirty="0" smtClean="0">
                <a:latin typeface="Book Antiqua" pitchFamily="18" charset="0"/>
              </a:rPr>
              <a:t> arabası ve </a:t>
            </a:r>
            <a:r>
              <a:rPr lang="tr-TR" dirty="0" err="1" smtClean="0">
                <a:latin typeface="Book Antiqua" pitchFamily="18" charset="0"/>
              </a:rPr>
              <a:t>flambe</a:t>
            </a:r>
            <a:r>
              <a:rPr lang="tr-TR" dirty="0" smtClean="0">
                <a:latin typeface="Book Antiqua" pitchFamily="18" charset="0"/>
              </a:rPr>
              <a:t> tavası kullanılır. </a:t>
            </a:r>
            <a:r>
              <a:rPr lang="tr-TR" dirty="0" err="1" smtClean="0">
                <a:latin typeface="Book Antiqua" pitchFamily="18" charset="0"/>
              </a:rPr>
              <a:t>Flambeler</a:t>
            </a:r>
            <a:r>
              <a:rPr lang="tr-TR" dirty="0" smtClean="0">
                <a:latin typeface="Book Antiqua" pitchFamily="18" charset="0"/>
              </a:rPr>
              <a:t> genellikle 2 ve 4 kişilik hazırlanır.</a:t>
            </a:r>
          </a:p>
          <a:p>
            <a:endParaRPr lang="tr-TR" dirty="0">
              <a:latin typeface="Book Antiqua" pitchFamily="18" charset="0"/>
            </a:endParaRPr>
          </a:p>
        </p:txBody>
      </p:sp>
      <p:pic>
        <p:nvPicPr>
          <p:cNvPr id="11266" name="Picture 2" descr="C:\Users\fransız mutfağı\Desktop\resimler\servis türleri\starz-restaurant.jpeg"/>
          <p:cNvPicPr>
            <a:picLocks noChangeAspect="1" noChangeArrowheads="1"/>
          </p:cNvPicPr>
          <p:nvPr/>
        </p:nvPicPr>
        <p:blipFill>
          <a:blip r:embed="rId2" cstate="print"/>
          <a:srcRect/>
          <a:stretch>
            <a:fillRect/>
          </a:stretch>
        </p:blipFill>
        <p:spPr bwMode="auto">
          <a:xfrm>
            <a:off x="1250394" y="274638"/>
            <a:ext cx="7100411" cy="404542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88640"/>
            <a:ext cx="7772400" cy="576064"/>
          </a:xfrm>
        </p:spPr>
        <p:txBody>
          <a:bodyPr>
            <a:normAutofit fontScale="90000"/>
          </a:bodyPr>
          <a:lstStyle/>
          <a:p>
            <a:r>
              <a:rPr lang="tr-TR" dirty="0" smtClean="0">
                <a:solidFill>
                  <a:schemeClr val="tx1"/>
                </a:solidFill>
                <a:latin typeface="Book Antiqua" pitchFamily="18" charset="0"/>
              </a:rPr>
              <a:t>Amerikan  Servis</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179512" y="2852936"/>
            <a:ext cx="8712968" cy="4005064"/>
          </a:xfrm>
        </p:spPr>
        <p:txBody>
          <a:bodyPr>
            <a:normAutofit/>
          </a:bodyPr>
          <a:lstStyle/>
          <a:p>
            <a:pPr algn="just"/>
            <a:r>
              <a:rPr lang="tr-TR" dirty="0" smtClean="0">
                <a:latin typeface="Book Antiqua" pitchFamily="18" charset="0"/>
              </a:rPr>
              <a:t>Amerikan servisi Kanada ve Amerika’da yoğun bir şekilde uygulanmakta olup ikinci dünya savaşından sonra da Avrupa’ya yayılmıştır. </a:t>
            </a:r>
          </a:p>
          <a:p>
            <a:pPr algn="just"/>
            <a:r>
              <a:rPr lang="tr-TR" dirty="0" smtClean="0">
                <a:latin typeface="Book Antiqua" pitchFamily="18" charset="0"/>
              </a:rPr>
              <a:t>En temel özelliği yemek tabaklarının mutfak personeli tarafından tüm garnitür ve soslarıyla birlikte mutfakta hazırlanmasıdır. Servis elemanının görevi hazır olan tabağı mutfaktan alıp konuk masasına servis etmektir. Bu nedenle zamandan tasarruf sağlar, çok yetenekli ve tecrübeli personele ihtiyacını ortadan kaldırır.</a:t>
            </a:r>
          </a:p>
        </p:txBody>
      </p:sp>
      <p:pic>
        <p:nvPicPr>
          <p:cNvPr id="6146" name="Picture 2" descr="C:\Users\fransız mutfağı\Desktop\resimler\servis türleri\W 1.jpg"/>
          <p:cNvPicPr>
            <a:picLocks noChangeAspect="1" noChangeArrowheads="1"/>
          </p:cNvPicPr>
          <p:nvPr/>
        </p:nvPicPr>
        <p:blipFill>
          <a:blip r:embed="rId2" cstate="print"/>
          <a:srcRect/>
          <a:stretch>
            <a:fillRect/>
          </a:stretch>
        </p:blipFill>
        <p:spPr bwMode="auto">
          <a:xfrm>
            <a:off x="2411760" y="908720"/>
            <a:ext cx="4181475" cy="199072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fontScale="90000"/>
          </a:bodyPr>
          <a:lstStyle/>
          <a:p>
            <a:r>
              <a:rPr lang="tr-TR" dirty="0" smtClean="0">
                <a:latin typeface="Book Antiqua" pitchFamily="18" charset="0"/>
              </a:rPr>
              <a:t>Amerikan  Servis</a:t>
            </a:r>
            <a:endParaRPr lang="tr-TR" dirty="0"/>
          </a:p>
        </p:txBody>
      </p:sp>
      <p:sp>
        <p:nvSpPr>
          <p:cNvPr id="3" name="2 İçerik Yer Tutucusu"/>
          <p:cNvSpPr>
            <a:spLocks noGrp="1"/>
          </p:cNvSpPr>
          <p:nvPr>
            <p:ph sz="quarter" idx="1"/>
          </p:nvPr>
        </p:nvSpPr>
        <p:spPr>
          <a:xfrm>
            <a:off x="755576" y="5230688"/>
            <a:ext cx="7772400" cy="1510680"/>
          </a:xfrm>
        </p:spPr>
        <p:txBody>
          <a:bodyPr>
            <a:normAutofit fontScale="92500" lnSpcReduction="10000"/>
          </a:bodyPr>
          <a:lstStyle/>
          <a:p>
            <a:pPr algn="just"/>
            <a:r>
              <a:rPr lang="tr-TR" dirty="0" smtClean="0">
                <a:latin typeface="Book Antiqua" pitchFamily="18" charset="0"/>
              </a:rPr>
              <a:t>Mutfakta hazırlanan tabaklar konuğun sağından servis edilir. Bu sırada sol el arkaya katlanır. Amerikan usulü serviste tabakların sağ taraftan verilmesinin nedeni servis akışını hızlandırabilmektir.</a:t>
            </a:r>
          </a:p>
          <a:p>
            <a:endParaRPr lang="tr-TR" dirty="0"/>
          </a:p>
        </p:txBody>
      </p:sp>
      <p:pic>
        <p:nvPicPr>
          <p:cNvPr id="7170" name="Picture 2" descr="C:\Users\fransız mutfağı\Desktop\resimler\servis türleri\waitress-with-two-salads.jpg"/>
          <p:cNvPicPr>
            <a:picLocks noChangeAspect="1" noChangeArrowheads="1"/>
          </p:cNvPicPr>
          <p:nvPr/>
        </p:nvPicPr>
        <p:blipFill>
          <a:blip r:embed="rId2" cstate="print"/>
          <a:srcRect/>
          <a:stretch>
            <a:fillRect/>
          </a:stretch>
        </p:blipFill>
        <p:spPr bwMode="auto">
          <a:xfrm>
            <a:off x="1331640" y="908720"/>
            <a:ext cx="6768752" cy="407536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22114"/>
          </a:xfrm>
        </p:spPr>
        <p:txBody>
          <a:bodyPr/>
          <a:lstStyle/>
          <a:p>
            <a:r>
              <a:rPr lang="tr-TR" dirty="0" smtClean="0">
                <a:solidFill>
                  <a:schemeClr val="tx1"/>
                </a:solidFill>
                <a:latin typeface="Book Antiqua" pitchFamily="18" charset="0"/>
              </a:rPr>
              <a:t>Amerikan  Servis</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251520" y="1447800"/>
            <a:ext cx="8435280" cy="5221560"/>
          </a:xfrm>
        </p:spPr>
        <p:txBody>
          <a:bodyPr>
            <a:normAutofit lnSpcReduction="10000"/>
          </a:bodyPr>
          <a:lstStyle/>
          <a:p>
            <a:pPr algn="just"/>
            <a:r>
              <a:rPr lang="tr-TR" dirty="0" smtClean="0">
                <a:latin typeface="Book Antiqua" pitchFamily="18" charset="0"/>
              </a:rPr>
              <a:t>Klasik Amerikan kuveri restoranın özelliğine göre alakart kuverdir. Ancak servis tabağı yerine kumaş peçete vardır. İçecek siparişinde konuğa kahve içip içmeyeceği sorulur. Kahve içecekse kahve fincanı ile kuver tamamlama yapılır. Yemekle birlikte kahve servis edilir.</a:t>
            </a:r>
          </a:p>
          <a:p>
            <a:pPr algn="just"/>
            <a:r>
              <a:rPr lang="tr-TR" dirty="0" smtClean="0">
                <a:latin typeface="Book Antiqua" pitchFamily="18" charset="0"/>
              </a:rPr>
              <a:t>Bu servis türünde masa üzerinde masa örtüsü, kapak yerine ise Amerikan peçete kullanılır. Bazı işletmelerde masa örtüsü de kullanılmaz. Cilalı ve ahşap masa üzerine açılan Amerikan peçetesi kullanılır. Bu hem temizliğin kolay olması, hem de maliyetlerin azaltılması açısından günümüzde sıklıkla uygulanan bir kuver hazırlama usulüdür.</a:t>
            </a:r>
          </a:p>
          <a:p>
            <a:endParaRPr lang="tr-TR" dirty="0">
              <a:latin typeface="Book Antiqu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latin typeface="Book Antiqua" pitchFamily="18" charset="0"/>
            </a:endParaRPr>
          </a:p>
        </p:txBody>
      </p:sp>
      <p:sp>
        <p:nvSpPr>
          <p:cNvPr id="3" name="2 İçerik Yer Tutucusu"/>
          <p:cNvSpPr>
            <a:spLocks noGrp="1"/>
          </p:cNvSpPr>
          <p:nvPr>
            <p:ph sz="quarter" idx="1"/>
          </p:nvPr>
        </p:nvSpPr>
        <p:spPr>
          <a:xfrm>
            <a:off x="467544" y="1447800"/>
            <a:ext cx="8219256" cy="4572000"/>
          </a:xfrm>
        </p:spPr>
        <p:txBody>
          <a:bodyPr/>
          <a:lstStyle/>
          <a:p>
            <a:pPr>
              <a:buNone/>
            </a:pPr>
            <a:r>
              <a:rPr lang="tr-TR" dirty="0" smtClean="0">
                <a:latin typeface="Book Antiqua" pitchFamily="18" charset="0"/>
              </a:rPr>
              <a:t>	</a:t>
            </a:r>
            <a:r>
              <a:rPr lang="tr-TR" b="1" dirty="0" smtClean="0">
                <a:latin typeface="Book Antiqua" pitchFamily="18" charset="0"/>
              </a:rPr>
              <a:t>Fransız Servisi: </a:t>
            </a:r>
          </a:p>
          <a:p>
            <a:r>
              <a:rPr lang="tr-TR" dirty="0" smtClean="0">
                <a:latin typeface="Book Antiqua" pitchFamily="18" charset="0"/>
              </a:rPr>
              <a:t>Yemeğin </a:t>
            </a:r>
            <a:r>
              <a:rPr lang="tr-TR" dirty="0" err="1" smtClean="0">
                <a:latin typeface="Book Antiqua" pitchFamily="18" charset="0"/>
              </a:rPr>
              <a:t>porsiyonlaması</a:t>
            </a:r>
            <a:r>
              <a:rPr lang="tr-TR" dirty="0" smtClean="0">
                <a:latin typeface="Book Antiqua" pitchFamily="18" charset="0"/>
              </a:rPr>
              <a:t>, </a:t>
            </a:r>
            <a:r>
              <a:rPr lang="tr-TR" dirty="0" err="1" smtClean="0">
                <a:latin typeface="Book Antiqua" pitchFamily="18" charset="0"/>
              </a:rPr>
              <a:t>tranşlanması</a:t>
            </a:r>
            <a:r>
              <a:rPr lang="tr-TR" dirty="0" smtClean="0">
                <a:latin typeface="Book Antiqua" pitchFamily="18" charset="0"/>
              </a:rPr>
              <a:t>, alevlendirilmesi  ve bazı yemeklerin pişirilmesi </a:t>
            </a:r>
            <a:r>
              <a:rPr lang="tr-TR" dirty="0" err="1" smtClean="0">
                <a:latin typeface="Book Antiqua" pitchFamily="18" charset="0"/>
              </a:rPr>
              <a:t>gueridon</a:t>
            </a:r>
            <a:r>
              <a:rPr lang="tr-TR" dirty="0" smtClean="0">
                <a:latin typeface="Book Antiqua" pitchFamily="18" charset="0"/>
              </a:rPr>
              <a:t> üzerinde (</a:t>
            </a:r>
            <a:r>
              <a:rPr lang="tr-TR" dirty="0" err="1" smtClean="0">
                <a:latin typeface="Book Antiqua" pitchFamily="18" charset="0"/>
              </a:rPr>
              <a:t>flambe</a:t>
            </a:r>
            <a:r>
              <a:rPr lang="tr-TR" dirty="0" smtClean="0">
                <a:latin typeface="Book Antiqua" pitchFamily="18" charset="0"/>
              </a:rPr>
              <a:t> ve tranş arabaların) da konuğun gözü önünde gerçekleştirilir</a:t>
            </a:r>
          </a:p>
          <a:p>
            <a:r>
              <a:rPr lang="tr-TR" dirty="0" smtClean="0">
                <a:latin typeface="Book Antiqua" pitchFamily="18" charset="0"/>
              </a:rPr>
              <a:t>Konuk servis tabağından yemeğini kendisi alır.</a:t>
            </a:r>
          </a:p>
          <a:p>
            <a:pPr>
              <a:buNone/>
            </a:pPr>
            <a:r>
              <a:rPr lang="tr-TR" b="1" dirty="0" smtClean="0">
                <a:latin typeface="Book Antiqua" pitchFamily="18" charset="0"/>
              </a:rPr>
              <a:t>	İngiliz Servisi:</a:t>
            </a:r>
          </a:p>
          <a:p>
            <a:r>
              <a:rPr lang="tr-TR" dirty="0" smtClean="0">
                <a:latin typeface="Book Antiqua" pitchFamily="18" charset="0"/>
              </a:rPr>
              <a:t>Yemeğin </a:t>
            </a:r>
            <a:r>
              <a:rPr lang="tr-TR" dirty="0" err="1" smtClean="0">
                <a:latin typeface="Book Antiqua" pitchFamily="18" charset="0"/>
              </a:rPr>
              <a:t>porsiyonlaması</a:t>
            </a:r>
            <a:r>
              <a:rPr lang="tr-TR" dirty="0" smtClean="0">
                <a:latin typeface="Book Antiqua" pitchFamily="18" charset="0"/>
              </a:rPr>
              <a:t> ev sahibi tarafından yapılır, servis personel tarafından gerçekleştirilir.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323528" y="1447800"/>
            <a:ext cx="8363272" cy="5149552"/>
          </a:xfrm>
        </p:spPr>
        <p:txBody>
          <a:bodyPr>
            <a:normAutofit lnSpcReduction="10000"/>
          </a:bodyPr>
          <a:lstStyle/>
          <a:p>
            <a:pPr>
              <a:buNone/>
            </a:pPr>
            <a:r>
              <a:rPr lang="tr-TR" b="1" dirty="0" smtClean="0">
                <a:latin typeface="Book Antiqua" pitchFamily="18" charset="0"/>
              </a:rPr>
              <a:t>	Rus Servisi:</a:t>
            </a:r>
          </a:p>
          <a:p>
            <a:r>
              <a:rPr lang="tr-TR" dirty="0" smtClean="0">
                <a:latin typeface="Book Antiqua" pitchFamily="18" charset="0"/>
              </a:rPr>
              <a:t>Ordövr ve soğuk mezeler  konuklar gelmeden önce masalara konur, ana yemek </a:t>
            </a:r>
            <a:r>
              <a:rPr lang="tr-TR" dirty="0" err="1" smtClean="0">
                <a:latin typeface="Book Antiqua" pitchFamily="18" charset="0"/>
              </a:rPr>
              <a:t>porsiyonlanmış</a:t>
            </a:r>
            <a:r>
              <a:rPr lang="tr-TR" dirty="0" smtClean="0">
                <a:latin typeface="Book Antiqua" pitchFamily="18" charset="0"/>
              </a:rPr>
              <a:t> (yemeğin bütün halindeki görüntüsü korunarak), </a:t>
            </a:r>
            <a:r>
              <a:rPr lang="tr-TR" dirty="0" err="1" smtClean="0">
                <a:latin typeface="Book Antiqua" pitchFamily="18" charset="0"/>
              </a:rPr>
              <a:t>garnitürlenmiş</a:t>
            </a:r>
            <a:r>
              <a:rPr lang="tr-TR" dirty="0" smtClean="0">
                <a:latin typeface="Book Antiqua" pitchFamily="18" charset="0"/>
              </a:rPr>
              <a:t> ve </a:t>
            </a:r>
            <a:r>
              <a:rPr lang="tr-TR" dirty="0" err="1" smtClean="0">
                <a:latin typeface="Book Antiqua" pitchFamily="18" charset="0"/>
              </a:rPr>
              <a:t>soslanmış</a:t>
            </a:r>
            <a:r>
              <a:rPr lang="tr-TR" dirty="0" smtClean="0">
                <a:latin typeface="Book Antiqua" pitchFamily="18" charset="0"/>
              </a:rPr>
              <a:t> olarak tepsilerle salona getirilir.</a:t>
            </a:r>
          </a:p>
          <a:p>
            <a:pPr>
              <a:buNone/>
            </a:pPr>
            <a:r>
              <a:rPr lang="tr-TR" dirty="0" smtClean="0">
                <a:latin typeface="Book Antiqua" pitchFamily="18" charset="0"/>
              </a:rPr>
              <a:t>	</a:t>
            </a:r>
            <a:r>
              <a:rPr lang="tr-TR" b="1" dirty="0" smtClean="0">
                <a:latin typeface="Book Antiqua" pitchFamily="18" charset="0"/>
              </a:rPr>
              <a:t>Amerikan Servisi:</a:t>
            </a:r>
          </a:p>
          <a:p>
            <a:r>
              <a:rPr lang="tr-TR" dirty="0" smtClean="0">
                <a:latin typeface="Book Antiqua" pitchFamily="18" charset="0"/>
              </a:rPr>
              <a:t>Tabak tamamen mutfakta hazırlanır, personel sadece hazır tabağı masaya servis eder.</a:t>
            </a:r>
          </a:p>
          <a:p>
            <a:r>
              <a:rPr lang="tr-TR" dirty="0" smtClean="0">
                <a:latin typeface="Book Antiqua" pitchFamily="18" charset="0"/>
              </a:rPr>
              <a:t>Amerikan servis kuverinde tabak bulunmaz.</a:t>
            </a:r>
          </a:p>
          <a:p>
            <a:r>
              <a:rPr lang="tr-TR" dirty="0" smtClean="0">
                <a:latin typeface="Book Antiqua" pitchFamily="18" charset="0"/>
              </a:rPr>
              <a:t>Amaç mümkün olan en az sayıda personel ile hızlı pratik bir servis sunulmasıdır</a:t>
            </a:r>
          </a:p>
          <a:p>
            <a:endParaRPr lang="tr-TR" dirty="0" smtClean="0">
              <a:latin typeface="Book Antiqua" pitchFamily="18" charset="0"/>
            </a:endParaRPr>
          </a:p>
          <a:p>
            <a:endParaRPr lang="tr-TR" dirty="0">
              <a:latin typeface="Book Antiqu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908720"/>
          </a:xfrm>
        </p:spPr>
        <p:txBody>
          <a:bodyPr>
            <a:normAutofit/>
          </a:bodyPr>
          <a:lstStyle/>
          <a:p>
            <a:r>
              <a:rPr lang="tr-TR" dirty="0" err="1" smtClean="0">
                <a:latin typeface="Book Antiqua" pitchFamily="18" charset="0"/>
              </a:rPr>
              <a:t>Gueridon</a:t>
            </a:r>
            <a:r>
              <a:rPr lang="tr-TR" dirty="0" smtClean="0">
                <a:latin typeface="Book Antiqua" pitchFamily="18" charset="0"/>
              </a:rPr>
              <a:t>  Servis</a:t>
            </a:r>
            <a:endParaRPr lang="tr-TR" dirty="0">
              <a:latin typeface="Book Antiqua" pitchFamily="18" charset="0"/>
            </a:endParaRPr>
          </a:p>
        </p:txBody>
      </p:sp>
      <p:sp>
        <p:nvSpPr>
          <p:cNvPr id="3" name="2 İçerik Yer Tutucusu"/>
          <p:cNvSpPr>
            <a:spLocks noGrp="1"/>
          </p:cNvSpPr>
          <p:nvPr>
            <p:ph sz="quarter" idx="1"/>
          </p:nvPr>
        </p:nvSpPr>
        <p:spPr>
          <a:xfrm>
            <a:off x="251520" y="4581128"/>
            <a:ext cx="8435280" cy="2232248"/>
          </a:xfrm>
        </p:spPr>
        <p:txBody>
          <a:bodyPr>
            <a:normAutofit fontScale="92500"/>
          </a:bodyPr>
          <a:lstStyle/>
          <a:p>
            <a:pPr algn="just"/>
            <a:r>
              <a:rPr lang="tr-TR" dirty="0" smtClean="0">
                <a:latin typeface="Book Antiqua" pitchFamily="18" charset="0"/>
              </a:rPr>
              <a:t>Kısaca; yemeğin konuğun önünde (</a:t>
            </a:r>
            <a:r>
              <a:rPr lang="tr-TR" dirty="0" err="1" smtClean="0">
                <a:latin typeface="Book Antiqua" pitchFamily="18" charset="0"/>
              </a:rPr>
              <a:t>gueridon</a:t>
            </a:r>
            <a:r>
              <a:rPr lang="tr-TR" dirty="0" smtClean="0">
                <a:latin typeface="Book Antiqua" pitchFamily="18" charset="0"/>
              </a:rPr>
              <a:t> üzerinde) hazırlanması, </a:t>
            </a:r>
            <a:r>
              <a:rPr lang="tr-TR" dirty="0" err="1" smtClean="0">
                <a:latin typeface="Book Antiqua" pitchFamily="18" charset="0"/>
              </a:rPr>
              <a:t>porsiyonlanması</a:t>
            </a:r>
            <a:r>
              <a:rPr lang="tr-TR" dirty="0" smtClean="0">
                <a:latin typeface="Book Antiqua" pitchFamily="18" charset="0"/>
              </a:rPr>
              <a:t> ve servis edilmesidir.</a:t>
            </a:r>
          </a:p>
          <a:p>
            <a:pPr algn="just"/>
            <a:r>
              <a:rPr lang="tr-TR" dirty="0" smtClean="0">
                <a:latin typeface="Book Antiqua" pitchFamily="18" charset="0"/>
              </a:rPr>
              <a:t>Yemeklerin </a:t>
            </a:r>
            <a:r>
              <a:rPr lang="tr-TR" dirty="0" err="1" smtClean="0">
                <a:latin typeface="Book Antiqua" pitchFamily="18" charset="0"/>
              </a:rPr>
              <a:t>porsiyonlaması</a:t>
            </a:r>
            <a:r>
              <a:rPr lang="tr-TR" dirty="0" smtClean="0">
                <a:latin typeface="Book Antiqua" pitchFamily="18" charset="0"/>
              </a:rPr>
              <a:t> dışında </a:t>
            </a:r>
            <a:r>
              <a:rPr lang="tr-TR" dirty="0" err="1" smtClean="0">
                <a:latin typeface="Book Antiqua" pitchFamily="18" charset="0"/>
              </a:rPr>
              <a:t>tranşlanması</a:t>
            </a:r>
            <a:r>
              <a:rPr lang="tr-TR" dirty="0" smtClean="0">
                <a:latin typeface="Book Antiqua" pitchFamily="18" charset="0"/>
              </a:rPr>
              <a:t> (</a:t>
            </a:r>
            <a:r>
              <a:rPr lang="tr-TR" dirty="0" err="1" smtClean="0">
                <a:latin typeface="Book Antiqua" pitchFamily="18" charset="0"/>
              </a:rPr>
              <a:t>Tranch</a:t>
            </a:r>
            <a:r>
              <a:rPr lang="tr-TR" dirty="0" smtClean="0">
                <a:latin typeface="Book Antiqua" pitchFamily="18" charset="0"/>
              </a:rPr>
              <a:t>), alevlendirilmesi (</a:t>
            </a:r>
            <a:r>
              <a:rPr lang="tr-TR" dirty="0" err="1" smtClean="0">
                <a:latin typeface="Book Antiqua" pitchFamily="18" charset="0"/>
              </a:rPr>
              <a:t>Flambe</a:t>
            </a:r>
            <a:r>
              <a:rPr lang="tr-TR" dirty="0" smtClean="0">
                <a:latin typeface="Book Antiqua" pitchFamily="18" charset="0"/>
              </a:rPr>
              <a:t>) ve pişirilmesi de misafir masası yanında </a:t>
            </a:r>
            <a:r>
              <a:rPr lang="tr-TR" dirty="0" err="1" smtClean="0">
                <a:latin typeface="Book Antiqua" pitchFamily="18" charset="0"/>
              </a:rPr>
              <a:t>gueridon</a:t>
            </a:r>
            <a:r>
              <a:rPr lang="tr-TR" dirty="0" smtClean="0">
                <a:latin typeface="Book Antiqua" pitchFamily="18" charset="0"/>
              </a:rPr>
              <a:t> üzerinde gerçekleştirilebilir.</a:t>
            </a:r>
          </a:p>
          <a:p>
            <a:endParaRPr lang="tr-TR" dirty="0" smtClean="0">
              <a:latin typeface="Book Antiqua" pitchFamily="18" charset="0"/>
            </a:endParaRPr>
          </a:p>
          <a:p>
            <a:endParaRPr lang="tr-TR" dirty="0">
              <a:latin typeface="Book Antiqua" pitchFamily="18" charset="0"/>
            </a:endParaRPr>
          </a:p>
        </p:txBody>
      </p:sp>
      <p:pic>
        <p:nvPicPr>
          <p:cNvPr id="8194" name="Picture 2" descr="C:\Users\fransız mutfağı\Desktop\resimler\servis türleri\2015081269736.jpg"/>
          <p:cNvPicPr>
            <a:picLocks noChangeAspect="1" noChangeArrowheads="1"/>
          </p:cNvPicPr>
          <p:nvPr/>
        </p:nvPicPr>
        <p:blipFill>
          <a:blip r:embed="rId2" cstate="print"/>
          <a:srcRect/>
          <a:stretch>
            <a:fillRect/>
          </a:stretch>
        </p:blipFill>
        <p:spPr bwMode="auto">
          <a:xfrm>
            <a:off x="1763688" y="1052736"/>
            <a:ext cx="5940660" cy="324036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58378" y="4665234"/>
            <a:ext cx="8507288" cy="2592288"/>
          </a:xfrm>
        </p:spPr>
        <p:txBody>
          <a:bodyPr>
            <a:normAutofit/>
          </a:bodyPr>
          <a:lstStyle/>
          <a:p>
            <a:pPr algn="just"/>
            <a:r>
              <a:rPr lang="tr-TR" dirty="0" smtClean="0">
                <a:latin typeface="Book Antiqua" pitchFamily="18" charset="0"/>
              </a:rPr>
              <a:t>Bazı durumlarda yemeğin ön hazırlığı mutfakta yapıldıktan sonra her şey konuğun gözü önünde, masasının yanında hazırlanır, bu nedenle uygulanması zor, eğitimli ve tecrübeli personel gerektiren bir servis türüdür. </a:t>
            </a:r>
          </a:p>
          <a:p>
            <a:pPr algn="just"/>
            <a:endParaRPr lang="tr-TR" dirty="0"/>
          </a:p>
        </p:txBody>
      </p:sp>
      <p:pic>
        <p:nvPicPr>
          <p:cNvPr id="9218" name="Picture 2" descr="C:\Users\fransız mutfağı\Desktop\resimler\servis türleri\10034383374_e69e8f64da_b.jpg"/>
          <p:cNvPicPr>
            <a:picLocks noChangeAspect="1" noChangeArrowheads="1"/>
          </p:cNvPicPr>
          <p:nvPr/>
        </p:nvPicPr>
        <p:blipFill>
          <a:blip r:embed="rId2" cstate="print"/>
          <a:srcRect/>
          <a:stretch>
            <a:fillRect/>
          </a:stretch>
        </p:blipFill>
        <p:spPr bwMode="auto">
          <a:xfrm>
            <a:off x="2051720" y="332656"/>
            <a:ext cx="6408712" cy="427456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323528" y="5229200"/>
            <a:ext cx="8363272" cy="1628800"/>
          </a:xfrm>
        </p:spPr>
        <p:txBody>
          <a:bodyPr>
            <a:normAutofit fontScale="92500" lnSpcReduction="20000"/>
          </a:bodyPr>
          <a:lstStyle/>
          <a:p>
            <a:pPr algn="just"/>
            <a:r>
              <a:rPr lang="tr-TR" dirty="0" smtClean="0">
                <a:latin typeface="Book Antiqua" pitchFamily="18" charset="0"/>
              </a:rPr>
              <a:t>Yemeğin servisi uzun zaman alır ve  servis  için iki personele ihtiyaç vardır bu nedenle ziyafetlere ve kalabalık grupların servisine uygun değildir, genellikle  alakart restoranlarda ve küçük grupların servisinde uygulanır .</a:t>
            </a:r>
          </a:p>
          <a:p>
            <a:endParaRPr lang="tr-TR" dirty="0"/>
          </a:p>
        </p:txBody>
      </p:sp>
      <p:pic>
        <p:nvPicPr>
          <p:cNvPr id="10242" name="Picture 2" descr="C:\Users\fransız mutfağı\Desktop\resimler\servis türleri\le_continental.jpg"/>
          <p:cNvPicPr>
            <a:picLocks noChangeAspect="1" noChangeArrowheads="1"/>
          </p:cNvPicPr>
          <p:nvPr/>
        </p:nvPicPr>
        <p:blipFill>
          <a:blip r:embed="rId2" cstate="print"/>
          <a:srcRect/>
          <a:stretch>
            <a:fillRect/>
          </a:stretch>
        </p:blipFill>
        <p:spPr bwMode="auto">
          <a:xfrm>
            <a:off x="827584" y="116632"/>
            <a:ext cx="7394973" cy="487819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1897</TotalTime>
  <Words>347</Words>
  <Application>Microsoft Office PowerPoint</Application>
  <PresentationFormat>Ekran Gösterisi (4:3)</PresentationFormat>
  <Paragraphs>28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Book Antiqua</vt:lpstr>
      <vt:lpstr>Franklin Gothic Book</vt:lpstr>
      <vt:lpstr>Perpetua</vt:lpstr>
      <vt:lpstr>Wingdings 2</vt:lpstr>
      <vt:lpstr>Hisse Senedi</vt:lpstr>
      <vt:lpstr>Geleneksel Servis Türleri</vt:lpstr>
      <vt:lpstr>Amerikan  Servis</vt:lpstr>
      <vt:lpstr>Amerikan  Servis</vt:lpstr>
      <vt:lpstr>Amerikan  Servis</vt:lpstr>
      <vt:lpstr>PowerPoint Sunusu</vt:lpstr>
      <vt:lpstr>PowerPoint Sunusu</vt:lpstr>
      <vt:lpstr>Gueridon  Servis</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146</cp:revision>
  <dcterms:created xsi:type="dcterms:W3CDTF">2015-09-29T13:47:53Z</dcterms:created>
  <dcterms:modified xsi:type="dcterms:W3CDTF">2017-10-29T10:15:38Z</dcterms:modified>
</cp:coreProperties>
</file>