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81" r:id="rId6"/>
    <p:sldId id="262" r:id="rId7"/>
    <p:sldId id="263" r:id="rId8"/>
    <p:sldId id="258" r:id="rId9"/>
    <p:sldId id="282" r:id="rId10"/>
    <p:sldId id="264" r:id="rId11"/>
    <p:sldId id="265" r:id="rId12"/>
    <p:sldId id="259" r:id="rId13"/>
    <p:sldId id="266" r:id="rId14"/>
    <p:sldId id="267" r:id="rId15"/>
    <p:sldId id="283" r:id="rId16"/>
    <p:sldId id="284" r:id="rId17"/>
    <p:sldId id="268" r:id="rId18"/>
    <p:sldId id="269" r:id="rId19"/>
    <p:sldId id="270" r:id="rId20"/>
    <p:sldId id="271" r:id="rId21"/>
    <p:sldId id="272" r:id="rId22"/>
    <p:sldId id="285" r:id="rId23"/>
    <p:sldId id="273" r:id="rId24"/>
    <p:sldId id="274" r:id="rId25"/>
    <p:sldId id="275" r:id="rId26"/>
    <p:sldId id="276" r:id="rId27"/>
    <p:sldId id="286" r:id="rId28"/>
    <p:sldId id="277" r:id="rId29"/>
    <p:sldId id="287" r:id="rId30"/>
    <p:sldId id="278" r:id="rId31"/>
    <p:sldId id="288" r:id="rId32"/>
    <p:sldId id="279" r:id="rId33"/>
    <p:sldId id="280" r:id="rId3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6" autoAdjust="0"/>
  </p:normalViewPr>
  <p:slideViewPr>
    <p:cSldViewPr>
      <p:cViewPr varScale="1">
        <p:scale>
          <a:sx n="75" d="100"/>
          <a:sy n="75" d="100"/>
        </p:scale>
        <p:origin x="-1236" y="-84"/>
      </p:cViewPr>
      <p:guideLst>
        <p:guide orient="horz" pos="2160"/>
        <p:guide pos="2880"/>
      </p:guideLst>
    </p:cSldViewPr>
  </p:slideViewPr>
  <p:outlineViewPr>
    <p:cViewPr>
      <p:scale>
        <a:sx n="33" d="100"/>
        <a:sy n="33" d="100"/>
      </p:scale>
      <p:origin x="0" y="2311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CDA25B-E97A-42D9-A85B-E0FCD348F1D0}" type="doc">
      <dgm:prSet loTypeId="urn:microsoft.com/office/officeart/2005/8/layout/arrow5" loCatId="process" qsTypeId="urn:microsoft.com/office/officeart/2005/8/quickstyle/simple1" qsCatId="simple" csTypeId="urn:microsoft.com/office/officeart/2005/8/colors/accent1_2" csCatId="accent1" phldr="1"/>
      <dgm:spPr/>
      <dgm:t>
        <a:bodyPr/>
        <a:lstStyle/>
        <a:p>
          <a:endParaRPr lang="tr-TR"/>
        </a:p>
      </dgm:t>
    </dgm:pt>
    <dgm:pt modelId="{7DCF7DA1-67FC-4ACC-A2E9-D7F740838EDA}">
      <dgm:prSet phldrT="[Metin]"/>
      <dgm:spPr>
        <a:solidFill>
          <a:srgbClr val="43B61A"/>
        </a:solidFill>
      </dgm:spPr>
      <dgm:t>
        <a:bodyPr/>
        <a:lstStyle/>
        <a:p>
          <a:r>
            <a:rPr lang="tr-TR" dirty="0" smtClean="0"/>
            <a:t>Duyular bebeklik ve erken çocukluk yıllarında genel gelişime paralel olarak hızlı bir gelişim gösterir.</a:t>
          </a:r>
          <a:endParaRPr lang="tr-TR" dirty="0"/>
        </a:p>
      </dgm:t>
    </dgm:pt>
    <dgm:pt modelId="{731D1326-92DB-4065-A00B-A9837FAC55BD}" type="parTrans" cxnId="{4EB6CD21-7A60-4C10-9276-71FF9106D274}">
      <dgm:prSet/>
      <dgm:spPr/>
      <dgm:t>
        <a:bodyPr/>
        <a:lstStyle/>
        <a:p>
          <a:endParaRPr lang="tr-TR"/>
        </a:p>
      </dgm:t>
    </dgm:pt>
    <dgm:pt modelId="{54C09BA4-6CB0-48F8-9F77-F496097A2B50}" type="sibTrans" cxnId="{4EB6CD21-7A60-4C10-9276-71FF9106D274}">
      <dgm:prSet/>
      <dgm:spPr/>
      <dgm:t>
        <a:bodyPr/>
        <a:lstStyle/>
        <a:p>
          <a:endParaRPr lang="tr-TR"/>
        </a:p>
      </dgm:t>
    </dgm:pt>
    <dgm:pt modelId="{CC0AA78A-1953-44C4-8935-903ABE7BBFC1}">
      <dgm:prSet phldrT="[Metin]"/>
      <dgm:spPr>
        <a:solidFill>
          <a:srgbClr val="D060B0"/>
        </a:solidFill>
      </dgm:spPr>
      <dgm:t>
        <a:bodyPr/>
        <a:lstStyle/>
        <a:p>
          <a:r>
            <a:rPr lang="tr-TR" dirty="0" smtClean="0"/>
            <a:t>Bebekler yaşadıkları duyusal deneyimler aracılığıyla çevrelerini tanır ve öğrenme yaşantıları oluşur.</a:t>
          </a:r>
          <a:endParaRPr lang="tr-TR" dirty="0"/>
        </a:p>
      </dgm:t>
    </dgm:pt>
    <dgm:pt modelId="{3201A284-94CB-4214-90AA-D0F6DF46E0A8}" type="parTrans" cxnId="{BED49269-FBF3-4958-8243-E4CFC1C79A8A}">
      <dgm:prSet/>
      <dgm:spPr/>
      <dgm:t>
        <a:bodyPr/>
        <a:lstStyle/>
        <a:p>
          <a:endParaRPr lang="tr-TR"/>
        </a:p>
      </dgm:t>
    </dgm:pt>
    <dgm:pt modelId="{11433F4E-749F-4DE2-B5AD-F7FF43977E3C}" type="sibTrans" cxnId="{BED49269-FBF3-4958-8243-E4CFC1C79A8A}">
      <dgm:prSet/>
      <dgm:spPr/>
      <dgm:t>
        <a:bodyPr/>
        <a:lstStyle/>
        <a:p>
          <a:endParaRPr lang="tr-TR"/>
        </a:p>
      </dgm:t>
    </dgm:pt>
    <dgm:pt modelId="{0FB18E49-C7C0-4682-BB30-CF82BB9F63DD}" type="pres">
      <dgm:prSet presAssocID="{5ACDA25B-E97A-42D9-A85B-E0FCD348F1D0}" presName="diagram" presStyleCnt="0">
        <dgm:presLayoutVars>
          <dgm:dir/>
          <dgm:resizeHandles val="exact"/>
        </dgm:presLayoutVars>
      </dgm:prSet>
      <dgm:spPr/>
      <dgm:t>
        <a:bodyPr/>
        <a:lstStyle/>
        <a:p>
          <a:endParaRPr lang="tr-TR"/>
        </a:p>
      </dgm:t>
    </dgm:pt>
    <dgm:pt modelId="{87D5C2AD-32D9-43E7-8455-BB5CABD1D2F0}" type="pres">
      <dgm:prSet presAssocID="{7DCF7DA1-67FC-4ACC-A2E9-D7F740838EDA}" presName="arrow" presStyleLbl="node1" presStyleIdx="0" presStyleCnt="2">
        <dgm:presLayoutVars>
          <dgm:bulletEnabled val="1"/>
        </dgm:presLayoutVars>
      </dgm:prSet>
      <dgm:spPr/>
      <dgm:t>
        <a:bodyPr/>
        <a:lstStyle/>
        <a:p>
          <a:endParaRPr lang="tr-TR"/>
        </a:p>
      </dgm:t>
    </dgm:pt>
    <dgm:pt modelId="{1C0FADA9-3EB7-40FC-9043-0CE722C21107}" type="pres">
      <dgm:prSet presAssocID="{CC0AA78A-1953-44C4-8935-903ABE7BBFC1}" presName="arrow" presStyleLbl="node1" presStyleIdx="1" presStyleCnt="2">
        <dgm:presLayoutVars>
          <dgm:bulletEnabled val="1"/>
        </dgm:presLayoutVars>
      </dgm:prSet>
      <dgm:spPr/>
      <dgm:t>
        <a:bodyPr/>
        <a:lstStyle/>
        <a:p>
          <a:endParaRPr lang="tr-TR"/>
        </a:p>
      </dgm:t>
    </dgm:pt>
  </dgm:ptLst>
  <dgm:cxnLst>
    <dgm:cxn modelId="{4EB6CD21-7A60-4C10-9276-71FF9106D274}" srcId="{5ACDA25B-E97A-42D9-A85B-E0FCD348F1D0}" destId="{7DCF7DA1-67FC-4ACC-A2E9-D7F740838EDA}" srcOrd="0" destOrd="0" parTransId="{731D1326-92DB-4065-A00B-A9837FAC55BD}" sibTransId="{54C09BA4-6CB0-48F8-9F77-F496097A2B50}"/>
    <dgm:cxn modelId="{BED49269-FBF3-4958-8243-E4CFC1C79A8A}" srcId="{5ACDA25B-E97A-42D9-A85B-E0FCD348F1D0}" destId="{CC0AA78A-1953-44C4-8935-903ABE7BBFC1}" srcOrd="1" destOrd="0" parTransId="{3201A284-94CB-4214-90AA-D0F6DF46E0A8}" sibTransId="{11433F4E-749F-4DE2-B5AD-F7FF43977E3C}"/>
    <dgm:cxn modelId="{F4A7AFBC-03A5-4330-8761-8DDD7E6F3ADF}" type="presOf" srcId="{5ACDA25B-E97A-42D9-A85B-E0FCD348F1D0}" destId="{0FB18E49-C7C0-4682-BB30-CF82BB9F63DD}" srcOrd="0" destOrd="0" presId="urn:microsoft.com/office/officeart/2005/8/layout/arrow5"/>
    <dgm:cxn modelId="{0FBF0A6B-D509-43C1-AE0E-B4EEAD7BE25B}" type="presOf" srcId="{CC0AA78A-1953-44C4-8935-903ABE7BBFC1}" destId="{1C0FADA9-3EB7-40FC-9043-0CE722C21107}" srcOrd="0" destOrd="0" presId="urn:microsoft.com/office/officeart/2005/8/layout/arrow5"/>
    <dgm:cxn modelId="{225D9D3D-4119-432A-8A13-B6410A477A15}" type="presOf" srcId="{7DCF7DA1-67FC-4ACC-A2E9-D7F740838EDA}" destId="{87D5C2AD-32D9-43E7-8455-BB5CABD1D2F0}" srcOrd="0" destOrd="0" presId="urn:microsoft.com/office/officeart/2005/8/layout/arrow5"/>
    <dgm:cxn modelId="{281FD918-D3EB-45B7-AE08-E043521AE4C0}" type="presParOf" srcId="{0FB18E49-C7C0-4682-BB30-CF82BB9F63DD}" destId="{87D5C2AD-32D9-43E7-8455-BB5CABD1D2F0}" srcOrd="0" destOrd="0" presId="urn:microsoft.com/office/officeart/2005/8/layout/arrow5"/>
    <dgm:cxn modelId="{C7B8E66B-D421-463F-AFE1-5E47E25A87AB}" type="presParOf" srcId="{0FB18E49-C7C0-4682-BB30-CF82BB9F63DD}" destId="{1C0FADA9-3EB7-40FC-9043-0CE722C21107}"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D5C2AD-32D9-43E7-8455-BB5CABD1D2F0}">
      <dsp:nvSpPr>
        <dsp:cNvPr id="0" name=""/>
        <dsp:cNvSpPr/>
      </dsp:nvSpPr>
      <dsp:spPr>
        <a:xfrm rot="16200000">
          <a:off x="702" y="261838"/>
          <a:ext cx="4002285" cy="4002285"/>
        </a:xfrm>
        <a:prstGeom prst="downArrow">
          <a:avLst>
            <a:gd name="adj1" fmla="val 50000"/>
            <a:gd name="adj2" fmla="val 35000"/>
          </a:avLst>
        </a:prstGeom>
        <a:solidFill>
          <a:srgbClr val="43B61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tr-TR" sz="2300" kern="1200" dirty="0" smtClean="0"/>
            <a:t>Duyular bebeklik ve erken çocukluk yıllarında genel gelişime paralel olarak hızlı bir gelişim gösterir.</a:t>
          </a:r>
          <a:endParaRPr lang="tr-TR" sz="2300" kern="1200" dirty="0"/>
        </a:p>
      </dsp:txBody>
      <dsp:txXfrm rot="5400000">
        <a:off x="702" y="1262409"/>
        <a:ext cx="3301885" cy="2001143"/>
      </dsp:txXfrm>
    </dsp:sp>
    <dsp:sp modelId="{1C0FADA9-3EB7-40FC-9043-0CE722C21107}">
      <dsp:nvSpPr>
        <dsp:cNvPr id="0" name=""/>
        <dsp:cNvSpPr/>
      </dsp:nvSpPr>
      <dsp:spPr>
        <a:xfrm rot="5400000">
          <a:off x="4226611" y="261838"/>
          <a:ext cx="4002285" cy="4002285"/>
        </a:xfrm>
        <a:prstGeom prst="downArrow">
          <a:avLst>
            <a:gd name="adj1" fmla="val 50000"/>
            <a:gd name="adj2" fmla="val 35000"/>
          </a:avLst>
        </a:prstGeom>
        <a:solidFill>
          <a:srgbClr val="D060B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tr-TR" sz="2300" kern="1200" dirty="0" smtClean="0"/>
            <a:t>Bebekler yaşadıkları duyusal deneyimler aracılığıyla çevrelerini tanır ve öğrenme yaşantıları oluşur.</a:t>
          </a:r>
          <a:endParaRPr lang="tr-TR" sz="2300" kern="1200" dirty="0"/>
        </a:p>
      </dsp:txBody>
      <dsp:txXfrm rot="-5400000">
        <a:off x="4927011" y="1262409"/>
        <a:ext cx="3301885" cy="2001143"/>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10.11.2020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DUYUM VE ALGI; TANIMLAR, FARKLILIKLARI, DUYU ORGANLARI</a:t>
            </a:r>
            <a:endParaRPr lang="tr-TR" dirty="0"/>
          </a:p>
        </p:txBody>
      </p:sp>
      <p:sp>
        <p:nvSpPr>
          <p:cNvPr id="3" name="Alt Başlık 2"/>
          <p:cNvSpPr>
            <a:spLocks noGrp="1"/>
          </p:cNvSpPr>
          <p:nvPr>
            <p:ph type="subTitle" idx="1"/>
          </p:nvPr>
        </p:nvSpPr>
        <p:spPr/>
        <p:txBody>
          <a:bodyPr/>
          <a:lstStyle/>
          <a:p>
            <a:r>
              <a:rPr lang="tr-TR" dirty="0"/>
              <a:t>Prof. Dr. </a:t>
            </a:r>
            <a:r>
              <a:rPr lang="tr-TR" dirty="0" err="1"/>
              <a:t>Müdriye</a:t>
            </a:r>
            <a:r>
              <a:rPr lang="tr-TR" dirty="0"/>
              <a:t> YILDIZ BIÇAKÇI</a:t>
            </a:r>
          </a:p>
        </p:txBody>
      </p:sp>
    </p:spTree>
    <p:extLst>
      <p:ext uri="{BB962C8B-B14F-4D97-AF65-F5344CB8AC3E}">
        <p14:creationId xmlns:p14="http://schemas.microsoft.com/office/powerpoint/2010/main" val="2081958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92500" lnSpcReduction="10000"/>
          </a:bodyPr>
          <a:lstStyle/>
          <a:p>
            <a:pPr algn="just"/>
            <a:endParaRPr lang="tr-TR" dirty="0"/>
          </a:p>
          <a:p>
            <a:pPr marL="0" indent="0" algn="just">
              <a:buNone/>
            </a:pPr>
            <a:r>
              <a:rPr lang="tr-TR" dirty="0" smtClean="0"/>
              <a:t>	Yeni </a:t>
            </a:r>
            <a:r>
              <a:rPr lang="tr-TR" dirty="0"/>
              <a:t>doğan bebeklerde koku duyusunun fazla gelişmemiş olmasına rağmen tat duyusu kısmen gelişmiştir. Oral dönemde olan bebek çevresini tanımak için ağzını kullanır. Eline geçen nesneleri ağzına götürerek onları tanımaya çalışır. Bebeklik döneminin sonlarına doğru nesneleri ağzına alma yerine onlara dokunarak inceler. Yeni doğmuş bir bebek henüz görme keskinliği kazanmadığından çevresindeki nesneleri tam olarak algılayamaz. </a:t>
            </a:r>
          </a:p>
        </p:txBody>
      </p:sp>
    </p:spTree>
    <p:extLst>
      <p:ext uri="{BB962C8B-B14F-4D97-AF65-F5344CB8AC3E}">
        <p14:creationId xmlns:p14="http://schemas.microsoft.com/office/powerpoint/2010/main" val="2589648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70000" lnSpcReduction="20000"/>
          </a:bodyPr>
          <a:lstStyle/>
          <a:p>
            <a:pPr algn="just"/>
            <a:endParaRPr lang="tr-TR" dirty="0"/>
          </a:p>
          <a:p>
            <a:pPr marL="0" indent="0" algn="just">
              <a:buNone/>
            </a:pPr>
            <a:r>
              <a:rPr lang="tr-TR" dirty="0" smtClean="0"/>
              <a:t>	Gelişimin </a:t>
            </a:r>
            <a:r>
              <a:rPr lang="tr-TR" dirty="0"/>
              <a:t>merkezden çevreye doğru bir aşama gösterdiği düşünüldüğünde bebekler ilk olarak kendi el ve ayaklarını inceler, ardından yakın çevresinin ve ilerleyen dönemlerde görme keskinliğinin kazanılması ve yetişkin seviyesine yaklaşmasıyla bebek duyusal anlamda daha elverişli bir ortama sahip olur. Bebeğin görme keskinliğinin ve fiziksel gelişiminin nicel ve nitel olarak artışı ile birlikte daha fazla duyusal deneyimler yaşar. Fiziksel gelişim ve görme duyusunun gelişimi, denge ve beden farkındalığı duyusunda da gelişim beraberinde getirir. Bebeklik ve erken çocukluk döneminde gelişimin çok hızlı olduğu düşünüldüğünde, bu dönemdeki çocukların duyusal gelişimlerini yaşına, gelişim düzeyine ve bireysel ihtiyaçlarına uygun olan duyusal materyaller veya etkinlikler yoluyla desteklemek gerekir. Bu dönemdeki çocuklara zengin çevresel uyaranlar sunmak duyusal gelişimin desteklenmesi açısından önemli bir yer tutar (Aral ve Baran, 2011; </a:t>
            </a:r>
            <a:r>
              <a:rPr lang="tr-TR" dirty="0" err="1"/>
              <a:t>Bee</a:t>
            </a:r>
            <a:r>
              <a:rPr lang="tr-TR" dirty="0"/>
              <a:t> ve </a:t>
            </a:r>
            <a:r>
              <a:rPr lang="tr-TR" dirty="0" err="1"/>
              <a:t>Boyd</a:t>
            </a:r>
            <a:r>
              <a:rPr lang="tr-TR" dirty="0"/>
              <a:t>, 2009). </a:t>
            </a:r>
          </a:p>
        </p:txBody>
      </p:sp>
    </p:spTree>
    <p:extLst>
      <p:ext uri="{BB962C8B-B14F-4D97-AF65-F5344CB8AC3E}">
        <p14:creationId xmlns:p14="http://schemas.microsoft.com/office/powerpoint/2010/main" val="5461303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tr-TR" dirty="0" smtClean="0"/>
              <a:t>Duyu organları</a:t>
            </a:r>
            <a:endParaRPr lang="tr-TR" dirty="0"/>
          </a:p>
        </p:txBody>
      </p:sp>
      <p:sp>
        <p:nvSpPr>
          <p:cNvPr id="3" name="İçerik Yer Tutucusu 2"/>
          <p:cNvSpPr>
            <a:spLocks noGrp="1"/>
          </p:cNvSpPr>
          <p:nvPr>
            <p:ph idx="1"/>
          </p:nvPr>
        </p:nvSpPr>
        <p:spPr/>
        <p:txBody>
          <a:bodyPr>
            <a:normAutofit/>
          </a:bodyPr>
          <a:lstStyle/>
          <a:p>
            <a:pPr algn="just"/>
            <a:endParaRPr lang="tr-TR" dirty="0"/>
          </a:p>
          <a:p>
            <a:pPr marL="0" indent="0" algn="just">
              <a:buNone/>
            </a:pPr>
            <a:r>
              <a:rPr lang="tr-TR" dirty="0"/>
              <a:t>	</a:t>
            </a:r>
            <a:r>
              <a:rPr lang="tr-TR" dirty="0" smtClean="0"/>
              <a:t>Duyu </a:t>
            </a:r>
            <a:r>
              <a:rPr lang="tr-TR" dirty="0"/>
              <a:t>organları bireylerin çevreden gelen uyaranları algılaması ve bunları beyinde bulunan merkezlere ileterek yorumlanması için oluşmuş özel organlardır. Bu organlar </a:t>
            </a:r>
            <a:r>
              <a:rPr lang="tr-TR" dirty="0" smtClean="0"/>
              <a:t> işitme-denge</a:t>
            </a:r>
            <a:r>
              <a:rPr lang="tr-TR" dirty="0"/>
              <a:t>, dokunma, görme, tat ve koku organları olarak gruplandırılır. Duyu organları ve beyindeki algılama merkezleri Şekil 1’de sunulmuştur. </a:t>
            </a:r>
          </a:p>
        </p:txBody>
      </p:sp>
    </p:spTree>
    <p:extLst>
      <p:ext uri="{BB962C8B-B14F-4D97-AF65-F5344CB8AC3E}">
        <p14:creationId xmlns:p14="http://schemas.microsoft.com/office/powerpoint/2010/main" val="3444740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lstStyle/>
          <a:p>
            <a:endParaRPr lang="tr-T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0725" y="1681163"/>
            <a:ext cx="5162550" cy="349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30558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92500" lnSpcReduction="10000"/>
          </a:bodyPr>
          <a:lstStyle/>
          <a:p>
            <a:pPr algn="just"/>
            <a:endParaRPr lang="tr-TR" dirty="0"/>
          </a:p>
          <a:p>
            <a:pPr marL="0" indent="0" algn="just">
              <a:buNone/>
            </a:pPr>
            <a:r>
              <a:rPr lang="tr-TR" dirty="0" smtClean="0"/>
              <a:t>	Duyu </a:t>
            </a:r>
            <a:r>
              <a:rPr lang="tr-TR" dirty="0"/>
              <a:t>organları duyuların oluşmasında önemli görevler üstlenmiştir. Duyu organlarından gelen bilgiler sinir hücreleri ve sinir liflerinden oluşan, sinir sistemi vasıtasıyla taşınmakta, işlenmekte ve bu duyulara uygun dönüt sağlanmaktadır. Sinir sisteminin; uyarılabilme, iletebilme, duyuları algılama, uyarıya cevap verme gibi özellikleri bulunmaktadır (Sancak ve Cumhur, 2004). </a:t>
            </a:r>
            <a:endParaRPr lang="tr-TR" dirty="0" smtClean="0"/>
          </a:p>
          <a:p>
            <a:pPr marL="0" indent="0" algn="just">
              <a:buNone/>
            </a:pPr>
            <a:r>
              <a:rPr lang="tr-TR" dirty="0"/>
              <a:t>	</a:t>
            </a:r>
          </a:p>
        </p:txBody>
      </p:sp>
    </p:spTree>
    <p:extLst>
      <p:ext uri="{BB962C8B-B14F-4D97-AF65-F5344CB8AC3E}">
        <p14:creationId xmlns:p14="http://schemas.microsoft.com/office/powerpoint/2010/main" val="3620178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smtClean="0"/>
              <a:t>	İlk </a:t>
            </a:r>
            <a:r>
              <a:rPr lang="tr-TR" dirty="0"/>
              <a:t>defa keşfedilen bilgi veya uyaran beyinde çeşitli işlemlerden geçer ve daha önceki yaşantılarla bütünleştirilerek anlamlandırılır. Çevreden alınan uyaranların anlamlandırılmasında sinir sistemi ve bu siteme bağlı çeşitli hücrelerin koordineli bir şekilde çalışması gerekir</a:t>
            </a:r>
            <a:r>
              <a:rPr lang="tr-TR" dirty="0" smtClean="0"/>
              <a:t>.</a:t>
            </a:r>
            <a:endParaRPr lang="tr-TR" dirty="0"/>
          </a:p>
        </p:txBody>
      </p:sp>
    </p:spTree>
    <p:extLst>
      <p:ext uri="{BB962C8B-B14F-4D97-AF65-F5344CB8AC3E}">
        <p14:creationId xmlns:p14="http://schemas.microsoft.com/office/powerpoint/2010/main" val="1192808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4" name="4 Oval"/>
          <p:cNvSpPr>
            <a:spLocks noGrp="1"/>
          </p:cNvSpPr>
          <p:nvPr>
            <p:ph idx="1"/>
          </p:nvPr>
        </p:nvSpPr>
        <p:spPr>
          <a:prstGeom prst="ellipse">
            <a:avLst/>
          </a:prstGeom>
          <a:solidFill>
            <a:srgbClr val="FF33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indent="0" algn="ctr" eaLnBrk="1" hangingPunct="1">
              <a:buNone/>
              <a:defRPr/>
            </a:pPr>
            <a:r>
              <a:rPr lang="tr-TR" sz="2800" b="1" dirty="0">
                <a:solidFill>
                  <a:schemeClr val="tx1"/>
                </a:solidFill>
              </a:rPr>
              <a:t>Duyuların oluşumunu ve gelişimini sağlamada merkezi sinir sistemi (MSS) ve </a:t>
            </a:r>
            <a:r>
              <a:rPr lang="tr-TR" sz="2800" b="1" dirty="0" err="1">
                <a:solidFill>
                  <a:schemeClr val="tx1"/>
                </a:solidFill>
              </a:rPr>
              <a:t>periferik</a:t>
            </a:r>
            <a:r>
              <a:rPr lang="tr-TR" sz="2800" b="1" dirty="0">
                <a:solidFill>
                  <a:schemeClr val="tx1"/>
                </a:solidFill>
              </a:rPr>
              <a:t> ya da çevresel sinir sistemi (PSS) etkin görev yapar.</a:t>
            </a:r>
          </a:p>
        </p:txBody>
      </p:sp>
    </p:spTree>
    <p:extLst>
      <p:ext uri="{BB962C8B-B14F-4D97-AF65-F5344CB8AC3E}">
        <p14:creationId xmlns:p14="http://schemas.microsoft.com/office/powerpoint/2010/main" val="3736518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b="1" dirty="0"/>
              <a:t>Görme Organı (</a:t>
            </a:r>
            <a:r>
              <a:rPr lang="tr-TR" b="1" dirty="0" err="1"/>
              <a:t>Organum</a:t>
            </a:r>
            <a:r>
              <a:rPr lang="tr-TR" b="1" dirty="0"/>
              <a:t> </a:t>
            </a:r>
            <a:r>
              <a:rPr lang="tr-TR" b="1" dirty="0" err="1"/>
              <a:t>Visus</a:t>
            </a:r>
            <a:r>
              <a:rPr lang="tr-TR" b="1" dirty="0"/>
              <a:t>) </a:t>
            </a:r>
            <a:r>
              <a:rPr lang="tr-TR" b="1" dirty="0" smtClean="0"/>
              <a:t>Göz </a:t>
            </a:r>
            <a:endParaRPr lang="tr-TR" dirty="0"/>
          </a:p>
        </p:txBody>
      </p:sp>
      <p:sp>
        <p:nvSpPr>
          <p:cNvPr id="3" name="İçerik Yer Tutucusu 2"/>
          <p:cNvSpPr>
            <a:spLocks noGrp="1"/>
          </p:cNvSpPr>
          <p:nvPr>
            <p:ph idx="1"/>
          </p:nvPr>
        </p:nvSpPr>
        <p:spPr/>
        <p:txBody>
          <a:bodyPr>
            <a:normAutofit fontScale="85000" lnSpcReduction="20000"/>
          </a:bodyPr>
          <a:lstStyle/>
          <a:p>
            <a:pPr algn="just"/>
            <a:endParaRPr lang="tr-TR" dirty="0"/>
          </a:p>
          <a:p>
            <a:pPr marL="0" indent="0" algn="just">
              <a:buNone/>
            </a:pPr>
            <a:r>
              <a:rPr lang="tr-TR" dirty="0" smtClean="0"/>
              <a:t>	Görme </a:t>
            </a:r>
            <a:r>
              <a:rPr lang="tr-TR" dirty="0"/>
              <a:t>ile ilgili duyuların alınmasında görevli duyu organı olan göz, ışığa duyarlı, şekil ve nesnelerden yansıyan ışık şiddetini ve renkleri çözümleyen bir organ olma özelliğine sahiptir (Aytekin ve Solakoğlu, 2006; </a:t>
            </a:r>
            <a:r>
              <a:rPr lang="tr-TR" dirty="0" err="1"/>
              <a:t>Coren</a:t>
            </a:r>
            <a:r>
              <a:rPr lang="tr-TR" dirty="0"/>
              <a:t> ve ark., 2004). Ancak görme ile ilgili işlemler beynin görmeye ait merkezinde yapılır. Göz görmeyi sağlayan ve görmeyi sağlamada yardımcı olan bölümlerden oluşur. Görmeyi sağlayan bölümler ışık almaçları, göz merceği ve sinirlerdir. Kaşlar, göz kapakları, kirpikler, gözyaşı bezleri, yağ bezleri ve kaslar ise koruyucu yapılardır (Özden, 2012; Sancak ve Cumhur, 2004; </a:t>
            </a:r>
            <a:r>
              <a:rPr lang="tr-TR" dirty="0" err="1"/>
              <a:t>Seeley</a:t>
            </a:r>
            <a:r>
              <a:rPr lang="tr-TR" dirty="0"/>
              <a:t> vd., 2003). </a:t>
            </a:r>
          </a:p>
        </p:txBody>
      </p:sp>
    </p:spTree>
    <p:extLst>
      <p:ext uri="{BB962C8B-B14F-4D97-AF65-F5344CB8AC3E}">
        <p14:creationId xmlns:p14="http://schemas.microsoft.com/office/powerpoint/2010/main" val="41366832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92500" lnSpcReduction="20000"/>
          </a:bodyPr>
          <a:lstStyle/>
          <a:p>
            <a:pPr algn="just"/>
            <a:endParaRPr lang="tr-TR" dirty="0"/>
          </a:p>
          <a:p>
            <a:pPr marL="0" indent="0" algn="just">
              <a:buNone/>
            </a:pPr>
            <a:r>
              <a:rPr lang="tr-TR" dirty="0" smtClean="0"/>
              <a:t>	Gözde </a:t>
            </a:r>
            <a:r>
              <a:rPr lang="tr-TR" dirty="0"/>
              <a:t>dıştan içe doğru üç tabaka bulunmaktadır. Bunlar: </a:t>
            </a:r>
          </a:p>
          <a:p>
            <a:pPr algn="just"/>
            <a:r>
              <a:rPr lang="tr-TR" dirty="0"/>
              <a:t>Sert Tabaka (</a:t>
            </a:r>
            <a:r>
              <a:rPr lang="tr-TR" dirty="0" err="1"/>
              <a:t>Sklera</a:t>
            </a:r>
            <a:r>
              <a:rPr lang="tr-TR" dirty="0"/>
              <a:t>); gözün iç kısmını korumakla görevlidir. </a:t>
            </a:r>
          </a:p>
          <a:p>
            <a:pPr algn="just"/>
            <a:r>
              <a:rPr lang="tr-TR" dirty="0"/>
              <a:t>Damar Tabaka (</a:t>
            </a:r>
            <a:r>
              <a:rPr lang="tr-TR" dirty="0" err="1"/>
              <a:t>Koroid</a:t>
            </a:r>
            <a:r>
              <a:rPr lang="tr-TR" dirty="0"/>
              <a:t>); gözün katmanlarına oksijen ve besin taşımaktadır. </a:t>
            </a:r>
          </a:p>
          <a:p>
            <a:pPr algn="just"/>
            <a:r>
              <a:rPr lang="tr-TR" dirty="0"/>
              <a:t>Ağ Tabaka (Retina); gözün optik sinirleri yapmakla görevli sinir tabakasıdır. Göz ve beyin arasında bağlantıyı sağlayarak bütünlük oluşturmaktadır.</a:t>
            </a:r>
          </a:p>
          <a:p>
            <a:pPr algn="just"/>
            <a:endParaRPr lang="tr-TR" dirty="0"/>
          </a:p>
        </p:txBody>
      </p:sp>
    </p:spTree>
    <p:extLst>
      <p:ext uri="{BB962C8B-B14F-4D97-AF65-F5344CB8AC3E}">
        <p14:creationId xmlns:p14="http://schemas.microsoft.com/office/powerpoint/2010/main" val="1552164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b="1" dirty="0"/>
              <a:t>İşitme - Denge Organı (</a:t>
            </a:r>
            <a:r>
              <a:rPr lang="tr-TR" b="1" dirty="0" err="1"/>
              <a:t>Organum</a:t>
            </a:r>
            <a:r>
              <a:rPr lang="tr-TR" b="1" dirty="0"/>
              <a:t> </a:t>
            </a:r>
            <a:r>
              <a:rPr lang="tr-TR" b="1" dirty="0" err="1"/>
              <a:t>Vestibulocochleare</a:t>
            </a:r>
            <a:r>
              <a:rPr lang="tr-TR" b="1" dirty="0"/>
              <a:t>) </a:t>
            </a:r>
            <a:r>
              <a:rPr lang="tr-TR" b="1" dirty="0" smtClean="0"/>
              <a:t>Kulak</a:t>
            </a:r>
            <a:endParaRPr lang="tr-TR" dirty="0"/>
          </a:p>
        </p:txBody>
      </p:sp>
      <p:sp>
        <p:nvSpPr>
          <p:cNvPr id="3" name="İçerik Yer Tutucusu 2"/>
          <p:cNvSpPr>
            <a:spLocks noGrp="1"/>
          </p:cNvSpPr>
          <p:nvPr>
            <p:ph idx="1"/>
          </p:nvPr>
        </p:nvSpPr>
        <p:spPr/>
        <p:txBody>
          <a:bodyPr>
            <a:normAutofit fontScale="70000" lnSpcReduction="20000"/>
          </a:bodyPr>
          <a:lstStyle/>
          <a:p>
            <a:pPr algn="just"/>
            <a:endParaRPr lang="tr-TR" dirty="0"/>
          </a:p>
          <a:p>
            <a:pPr marL="0" indent="0" algn="just">
              <a:buNone/>
            </a:pPr>
            <a:r>
              <a:rPr lang="tr-TR" dirty="0" smtClean="0"/>
              <a:t>	Denge </a:t>
            </a:r>
            <a:r>
              <a:rPr lang="tr-TR" dirty="0"/>
              <a:t>ve işitmeden sorumlu olan kulak dış, orta ve iç kulaktan oluşur. Dış kulak, kulak yolu ve kulak kepçesinden meydana gelir. Ses dalgaları kulak kepçesi yoluyla toplanarak kulak yoluna iletir ve oradan da orta kulak sınırında olan kulak zarı aracılığıyla da iç kulağa ulaşır (Aytekin ve Solakoğlu, 2006; Çelebi 2009; Dağdeviren, 2004). </a:t>
            </a:r>
          </a:p>
          <a:p>
            <a:pPr marL="0" indent="0" algn="just">
              <a:buNone/>
            </a:pPr>
            <a:r>
              <a:rPr lang="tr-TR" dirty="0" smtClean="0"/>
              <a:t>	Orta </a:t>
            </a:r>
            <a:r>
              <a:rPr lang="tr-TR" dirty="0"/>
              <a:t>kulak, dış ve iç kulak arasında bulunur ve orta kulakta çekiç, örs ve üzengi kemikleri yer alır. Bu kemiklerin görevi ses dalgalarını iç kulağa iletmektir. İç kulakta dengeyi sağlayan yarım daire kanalları, titreşimi sağlayan salyangoz, duyu-denge ile ilgili sinirler ve reseptörler bulunmaktadır. İç kulakta bulunan bu reseptörler statik ve dinamik dengenin sağlanmasında önemli bir yere sahiptir. (</a:t>
            </a:r>
            <a:r>
              <a:rPr lang="tr-TR" dirty="0" err="1"/>
              <a:t>Coren</a:t>
            </a:r>
            <a:r>
              <a:rPr lang="tr-TR" dirty="0"/>
              <a:t> vd. 2004; </a:t>
            </a:r>
            <a:r>
              <a:rPr lang="tr-TR" dirty="0" err="1"/>
              <a:t>Furness</a:t>
            </a:r>
            <a:r>
              <a:rPr lang="tr-TR" dirty="0"/>
              <a:t>, 2002; </a:t>
            </a:r>
            <a:r>
              <a:rPr lang="tr-TR" dirty="0" err="1"/>
              <a:t>Öber</a:t>
            </a:r>
            <a:r>
              <a:rPr lang="tr-TR" dirty="0"/>
              <a:t> ve </a:t>
            </a:r>
            <a:r>
              <a:rPr lang="tr-TR" dirty="0" err="1"/>
              <a:t>İzzetoğlu</a:t>
            </a:r>
            <a:r>
              <a:rPr lang="tr-TR" dirty="0"/>
              <a:t> 2010). </a:t>
            </a:r>
          </a:p>
        </p:txBody>
      </p:sp>
    </p:spTree>
    <p:extLst>
      <p:ext uri="{BB962C8B-B14F-4D97-AF65-F5344CB8AC3E}">
        <p14:creationId xmlns:p14="http://schemas.microsoft.com/office/powerpoint/2010/main" val="495403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tr-TR" dirty="0" smtClean="0"/>
              <a:t>Duyum </a:t>
            </a:r>
            <a:endParaRPr lang="tr-TR" dirty="0"/>
          </a:p>
        </p:txBody>
      </p:sp>
      <p:sp>
        <p:nvSpPr>
          <p:cNvPr id="3" name="İçerik Yer Tutucusu 2"/>
          <p:cNvSpPr>
            <a:spLocks noGrp="1"/>
          </p:cNvSpPr>
          <p:nvPr>
            <p:ph idx="1"/>
          </p:nvPr>
        </p:nvSpPr>
        <p:spPr/>
        <p:txBody>
          <a:bodyPr/>
          <a:lstStyle/>
          <a:p>
            <a:pPr algn="just"/>
            <a:endParaRPr lang="tr-TR" dirty="0"/>
          </a:p>
          <a:p>
            <a:pPr marL="0" indent="0" algn="just">
              <a:buNone/>
            </a:pPr>
            <a:r>
              <a:rPr lang="tr-TR" dirty="0" smtClean="0"/>
              <a:t>	Duyular</a:t>
            </a:r>
            <a:r>
              <a:rPr lang="tr-TR" dirty="0"/>
              <a:t>; merkezi sinir sitemi aracılığıyla çevreden alınan uyaranların anlamlı hale dönüştürülmesi ve bu doğrultuda organizmanın harekete geçmesi olarak tanımlanabilir. Bireyin gelişimi duyularının gelişimi ile paralel bir şekilde devam etmektedir. </a:t>
            </a:r>
          </a:p>
        </p:txBody>
      </p:sp>
    </p:spTree>
    <p:extLst>
      <p:ext uri="{BB962C8B-B14F-4D97-AF65-F5344CB8AC3E}">
        <p14:creationId xmlns:p14="http://schemas.microsoft.com/office/powerpoint/2010/main" val="16220510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85000" lnSpcReduction="20000"/>
          </a:bodyPr>
          <a:lstStyle/>
          <a:p>
            <a:pPr algn="just"/>
            <a:endParaRPr lang="tr-TR" dirty="0"/>
          </a:p>
          <a:p>
            <a:pPr marL="0" indent="0" algn="just">
              <a:buNone/>
            </a:pPr>
            <a:r>
              <a:rPr lang="tr-TR" dirty="0" smtClean="0"/>
              <a:t>	İşitme </a:t>
            </a:r>
            <a:r>
              <a:rPr lang="tr-TR" dirty="0"/>
              <a:t>sisteminin işleyişi karmaşık bir süreçte gerçekleşir. İlk olarak ses dalgaları dış kulak aracılığıyla alınır, orta kulağa iletilmesinin ardından iç kulaktaki merkeze ulaşır. İşitsel sistemin reseptörleri iç kulakta bulunan </a:t>
            </a:r>
            <a:r>
              <a:rPr lang="tr-TR" dirty="0" err="1"/>
              <a:t>kokleadır</a:t>
            </a:r>
            <a:r>
              <a:rPr lang="tr-TR" dirty="0"/>
              <a:t>. Reseptörler </a:t>
            </a:r>
            <a:r>
              <a:rPr lang="tr-TR" dirty="0" err="1"/>
              <a:t>korti</a:t>
            </a:r>
            <a:r>
              <a:rPr lang="tr-TR" dirty="0"/>
              <a:t> organın bir parçası olan saç telleridir, saç telleri hem hareket hem de işitme sisteminde reseptör görevindedir. İşitme ve duyma, sesleri alabilme yeteneğidir. Sesler duyulsa dahi her zaman anlamlandırılamaz. Kısacası sesleri duymak ve anlamak aynı anlama gelmez (</a:t>
            </a:r>
            <a:r>
              <a:rPr lang="tr-TR" dirty="0" err="1"/>
              <a:t>Bundy</a:t>
            </a:r>
            <a:r>
              <a:rPr lang="tr-TR" dirty="0"/>
              <a:t> ve ark., 2002; </a:t>
            </a:r>
            <a:r>
              <a:rPr lang="tr-TR" dirty="0" err="1"/>
              <a:t>Kranowitz</a:t>
            </a:r>
            <a:r>
              <a:rPr lang="tr-TR" dirty="0"/>
              <a:t>, 2006; </a:t>
            </a:r>
            <a:r>
              <a:rPr lang="tr-TR" dirty="0" err="1"/>
              <a:t>Moller</a:t>
            </a:r>
            <a:r>
              <a:rPr lang="tr-TR" dirty="0"/>
              <a:t>, 2003). </a:t>
            </a:r>
          </a:p>
        </p:txBody>
      </p:sp>
    </p:spTree>
    <p:extLst>
      <p:ext uri="{BB962C8B-B14F-4D97-AF65-F5344CB8AC3E}">
        <p14:creationId xmlns:p14="http://schemas.microsoft.com/office/powerpoint/2010/main" val="35076504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b="1" dirty="0"/>
              <a:t>Tat Alma Organı (</a:t>
            </a:r>
            <a:r>
              <a:rPr lang="tr-TR" b="1" dirty="0" err="1"/>
              <a:t>Organum</a:t>
            </a:r>
            <a:r>
              <a:rPr lang="tr-TR" b="1" dirty="0"/>
              <a:t> </a:t>
            </a:r>
            <a:r>
              <a:rPr lang="tr-TR" b="1" dirty="0" err="1"/>
              <a:t>Gustus</a:t>
            </a:r>
            <a:r>
              <a:rPr lang="tr-TR" b="1" dirty="0"/>
              <a:t>) </a:t>
            </a:r>
            <a:r>
              <a:rPr lang="tr-TR" b="1" dirty="0" smtClean="0"/>
              <a:t>Dil</a:t>
            </a:r>
            <a:endParaRPr lang="tr-TR" dirty="0"/>
          </a:p>
        </p:txBody>
      </p:sp>
      <p:sp>
        <p:nvSpPr>
          <p:cNvPr id="3" name="İçerik Yer Tutucusu 2"/>
          <p:cNvSpPr>
            <a:spLocks noGrp="1"/>
          </p:cNvSpPr>
          <p:nvPr>
            <p:ph idx="1"/>
          </p:nvPr>
        </p:nvSpPr>
        <p:spPr/>
        <p:txBody>
          <a:bodyPr>
            <a:normAutofit fontScale="92500" lnSpcReduction="10000"/>
          </a:bodyPr>
          <a:lstStyle/>
          <a:p>
            <a:pPr algn="just"/>
            <a:endParaRPr lang="tr-TR" dirty="0"/>
          </a:p>
          <a:p>
            <a:pPr marL="0" indent="0" algn="just">
              <a:buNone/>
            </a:pPr>
            <a:r>
              <a:rPr lang="tr-TR" dirty="0" smtClean="0"/>
              <a:t>	Tat </a:t>
            </a:r>
            <a:r>
              <a:rPr lang="tr-TR" dirty="0"/>
              <a:t>alma duyusu organı dildir ve dil tat alma haricinde konuşma ve yutma için de gerekli bir organdır. Dilin tat almasında görevli olan özel bir doku vardır ve bu dokuya </a:t>
            </a:r>
            <a:r>
              <a:rPr lang="tr-TR" dirty="0" err="1"/>
              <a:t>epitel</a:t>
            </a:r>
            <a:r>
              <a:rPr lang="tr-TR" dirty="0"/>
              <a:t> doku adı verilmektedir. </a:t>
            </a:r>
            <a:r>
              <a:rPr lang="tr-TR" dirty="0" err="1"/>
              <a:t>Epitel</a:t>
            </a:r>
            <a:r>
              <a:rPr lang="tr-TR" dirty="0"/>
              <a:t> doku üzerinde ise tat almaya yarayan tat alma cisimcikleri olan tomurcuklar bulunur ve bu tat tomurcukları kafatası sinirleri tarafından denetlenir (</a:t>
            </a:r>
            <a:r>
              <a:rPr lang="tr-TR" dirty="0" err="1"/>
              <a:t>Öber</a:t>
            </a:r>
            <a:r>
              <a:rPr lang="tr-TR" dirty="0"/>
              <a:t> ve </a:t>
            </a:r>
            <a:r>
              <a:rPr lang="tr-TR" dirty="0" err="1"/>
              <a:t>İzzetoğlu</a:t>
            </a:r>
            <a:r>
              <a:rPr lang="tr-TR" dirty="0"/>
              <a:t>, 2010; </a:t>
            </a:r>
            <a:r>
              <a:rPr lang="tr-TR" dirty="0" err="1"/>
              <a:t>Seeley</a:t>
            </a:r>
            <a:r>
              <a:rPr lang="tr-TR" dirty="0"/>
              <a:t> ve ark. 2003). </a:t>
            </a:r>
          </a:p>
        </p:txBody>
      </p:sp>
    </p:spTree>
    <p:extLst>
      <p:ext uri="{BB962C8B-B14F-4D97-AF65-F5344CB8AC3E}">
        <p14:creationId xmlns:p14="http://schemas.microsoft.com/office/powerpoint/2010/main" val="4149020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	Tat </a:t>
            </a:r>
            <a:r>
              <a:rPr lang="tr-TR" dirty="0"/>
              <a:t>alma işi ile görevli organlar, dilin mukoza örtüsü içinde bulunan çok duyarlı oluşumlardır. Tat alma tomurcuklarında bulunan reseptörler yoluyla alınan tat duyusu, beyindeki merkeze değişik sinirler üzerinden taşınır. Ağızdaki tat tomurcukları ve reseptörler yardımıyla acı, tatlı, ekşi ve tuzlu olmak üzere dört esas tat duyuları iletilir. Tat organı olan </a:t>
            </a:r>
            <a:r>
              <a:rPr lang="tr-TR" dirty="0" err="1"/>
              <a:t>papillalar</a:t>
            </a:r>
            <a:r>
              <a:rPr lang="tr-TR" dirty="0"/>
              <a:t> bu duyulara göre özel yapı kazanmıştır. Buna göre bazı bölümlerde, farklı duyular ön planda alınır ve dilin uç kısımları tatlı, yanları tuzlu ve ekşi, arkası ise acı duyusunu algılamak için özelleşmiştir ( </a:t>
            </a:r>
            <a:r>
              <a:rPr lang="tr-TR" dirty="0" err="1"/>
              <a:t>Coren</a:t>
            </a:r>
            <a:r>
              <a:rPr lang="tr-TR" dirty="0"/>
              <a:t> vd. 2004). </a:t>
            </a:r>
          </a:p>
          <a:p>
            <a:endParaRPr lang="tr-TR" dirty="0"/>
          </a:p>
        </p:txBody>
      </p:sp>
    </p:spTree>
    <p:extLst>
      <p:ext uri="{BB962C8B-B14F-4D97-AF65-F5344CB8AC3E}">
        <p14:creationId xmlns:p14="http://schemas.microsoft.com/office/powerpoint/2010/main" val="38635363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92500"/>
          </a:bodyPr>
          <a:lstStyle/>
          <a:p>
            <a:pPr algn="just"/>
            <a:endParaRPr lang="tr-TR" dirty="0"/>
          </a:p>
          <a:p>
            <a:pPr marL="0" indent="0" algn="just">
              <a:buNone/>
            </a:pPr>
            <a:r>
              <a:rPr lang="tr-TR" dirty="0" smtClean="0"/>
              <a:t>	Acı</a:t>
            </a:r>
            <a:r>
              <a:rPr lang="tr-TR" dirty="0"/>
              <a:t>, tatlı, ekşi ve tuzlu haricinde iki tür tat duyusu daha vardır. Bunlar mutluluk verici bir tat olan et suyu ve tavuk suyu ile </a:t>
            </a:r>
            <a:r>
              <a:rPr lang="tr-TR" dirty="0" err="1"/>
              <a:t>parmesan</a:t>
            </a:r>
            <a:r>
              <a:rPr lang="tr-TR" dirty="0"/>
              <a:t> peyniri gibi özellikler taşıyan hoşa giden tat (</a:t>
            </a:r>
            <a:r>
              <a:rPr lang="tr-TR" dirty="0" err="1"/>
              <a:t>umami</a:t>
            </a:r>
            <a:r>
              <a:rPr lang="tr-TR" dirty="0"/>
              <a:t>) ve su tadıdır. Yapılan araştırmalar birçok kişinin suyun tadı olmadığını iddia etmesine rağmen bunun aksini ortaya çıkarmış ve suyun tadı olduğu kanıtlanmıştır (Martini, 2006; </a:t>
            </a:r>
            <a:r>
              <a:rPr lang="tr-TR" dirty="0" err="1"/>
              <a:t>Moller</a:t>
            </a:r>
            <a:r>
              <a:rPr lang="tr-TR" dirty="0"/>
              <a:t>, 2003; Özden, 2012). </a:t>
            </a:r>
          </a:p>
        </p:txBody>
      </p:sp>
    </p:spTree>
    <p:extLst>
      <p:ext uri="{BB962C8B-B14F-4D97-AF65-F5344CB8AC3E}">
        <p14:creationId xmlns:p14="http://schemas.microsoft.com/office/powerpoint/2010/main" val="28848758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b="1" dirty="0"/>
              <a:t>Koku Alma Organı (</a:t>
            </a:r>
            <a:r>
              <a:rPr lang="tr-TR" b="1" dirty="0" err="1"/>
              <a:t>Organum</a:t>
            </a:r>
            <a:r>
              <a:rPr lang="tr-TR" b="1" dirty="0"/>
              <a:t> </a:t>
            </a:r>
            <a:r>
              <a:rPr lang="tr-TR" b="1" dirty="0" err="1"/>
              <a:t>Olfactus</a:t>
            </a:r>
            <a:r>
              <a:rPr lang="tr-TR" b="1" dirty="0"/>
              <a:t>) </a:t>
            </a:r>
            <a:r>
              <a:rPr lang="tr-TR" b="1" dirty="0" smtClean="0"/>
              <a:t>Burun </a:t>
            </a:r>
            <a:endParaRPr lang="tr-TR" dirty="0"/>
          </a:p>
        </p:txBody>
      </p:sp>
      <p:sp>
        <p:nvSpPr>
          <p:cNvPr id="3" name="İçerik Yer Tutucusu 2"/>
          <p:cNvSpPr>
            <a:spLocks noGrp="1"/>
          </p:cNvSpPr>
          <p:nvPr>
            <p:ph idx="1"/>
          </p:nvPr>
        </p:nvSpPr>
        <p:spPr/>
        <p:txBody>
          <a:bodyPr>
            <a:normAutofit/>
          </a:bodyPr>
          <a:lstStyle/>
          <a:p>
            <a:pPr algn="just"/>
            <a:endParaRPr lang="tr-TR" dirty="0" smtClean="0"/>
          </a:p>
          <a:p>
            <a:pPr marL="0" indent="0" algn="just">
              <a:buNone/>
            </a:pPr>
            <a:r>
              <a:rPr lang="tr-TR" dirty="0" smtClean="0"/>
              <a:t>	Koku </a:t>
            </a:r>
            <a:r>
              <a:rPr lang="tr-TR" dirty="0"/>
              <a:t>duyusu organı olan burun; dış burun ve burun boşluğu olmak üzere iki kısımdan oluşur. Dış burun kemik, kas ve kıkırdaktan oluşmakta, burun boşluğu ise iki bölüme ayrılmakta ve her burun boşluğunun dört adet duvarı bulunmaktadır (</a:t>
            </a:r>
            <a:r>
              <a:rPr lang="tr-TR" dirty="0" err="1"/>
              <a:t>Jacob</a:t>
            </a:r>
            <a:r>
              <a:rPr lang="tr-TR" dirty="0"/>
              <a:t>, 2002; Martini, 2006; Sancak ve Cumhur, 2004).</a:t>
            </a:r>
          </a:p>
        </p:txBody>
      </p:sp>
    </p:spTree>
    <p:extLst>
      <p:ext uri="{BB962C8B-B14F-4D97-AF65-F5344CB8AC3E}">
        <p14:creationId xmlns:p14="http://schemas.microsoft.com/office/powerpoint/2010/main" val="30238957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85000" lnSpcReduction="20000"/>
          </a:bodyPr>
          <a:lstStyle/>
          <a:p>
            <a:pPr algn="just"/>
            <a:endParaRPr lang="tr-TR" dirty="0"/>
          </a:p>
          <a:p>
            <a:pPr marL="0" indent="0" algn="just">
              <a:buNone/>
            </a:pPr>
            <a:r>
              <a:rPr lang="tr-TR" dirty="0" smtClean="0"/>
              <a:t>	Burun </a:t>
            </a:r>
            <a:r>
              <a:rPr lang="tr-TR" dirty="0"/>
              <a:t>boşluğunda bulunan reseptörler aracılığıyla çevreden koku duyusu alınarak merkezi sinir sistemine gönderilmektedir. Burnun yer aldığı bölgeye </a:t>
            </a:r>
            <a:r>
              <a:rPr lang="tr-TR" dirty="0" err="1"/>
              <a:t>regio</a:t>
            </a:r>
            <a:r>
              <a:rPr lang="tr-TR" dirty="0"/>
              <a:t> </a:t>
            </a:r>
            <a:r>
              <a:rPr lang="tr-TR" dirty="0" err="1"/>
              <a:t>olfactoria</a:t>
            </a:r>
            <a:r>
              <a:rPr lang="tr-TR" dirty="0"/>
              <a:t> denir. Koku duyusu gelişmiş olan canlılarda bu bölge diğer canlı türlerine oranla daha geniş bir yer kaplar. Bu bölgenin yalnızca koku duyusu değil solunum ile ilgili görevleri de bulunmaktadır. Burnun içinde koku alma </a:t>
            </a:r>
            <a:r>
              <a:rPr lang="tr-TR" dirty="0" err="1"/>
              <a:t>epitel</a:t>
            </a:r>
            <a:r>
              <a:rPr lang="tr-TR" dirty="0"/>
              <a:t> doku hücreleri, </a:t>
            </a:r>
            <a:r>
              <a:rPr lang="tr-TR" dirty="0" err="1"/>
              <a:t>epitel</a:t>
            </a:r>
            <a:r>
              <a:rPr lang="tr-TR" dirty="0"/>
              <a:t> doku içerisinde ise koku alma hücreleri ile mukus salgılayan hücreler bulunur. Mukus ve kıllar havadaki toz ve kirlerin tutulmasını sağlayarak zararlı maddelerin vücuda girişini engeller (</a:t>
            </a:r>
            <a:r>
              <a:rPr lang="tr-TR" dirty="0" err="1"/>
              <a:t>Aktümsek</a:t>
            </a:r>
            <a:r>
              <a:rPr lang="tr-TR" dirty="0"/>
              <a:t>, 2012; </a:t>
            </a:r>
            <a:r>
              <a:rPr lang="tr-TR" dirty="0" err="1"/>
              <a:t>Öber</a:t>
            </a:r>
            <a:r>
              <a:rPr lang="tr-TR" dirty="0"/>
              <a:t> ve </a:t>
            </a:r>
            <a:r>
              <a:rPr lang="tr-TR" dirty="0" err="1"/>
              <a:t>İzzetoğlu</a:t>
            </a:r>
            <a:r>
              <a:rPr lang="tr-TR" dirty="0"/>
              <a:t>, 2010; Özden, 2012). </a:t>
            </a:r>
          </a:p>
        </p:txBody>
      </p:sp>
    </p:spTree>
    <p:extLst>
      <p:ext uri="{BB962C8B-B14F-4D97-AF65-F5344CB8AC3E}">
        <p14:creationId xmlns:p14="http://schemas.microsoft.com/office/powerpoint/2010/main" val="16633639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b="1" dirty="0"/>
              <a:t>Dokunma Organı Deri (</a:t>
            </a:r>
            <a:r>
              <a:rPr lang="tr-TR" b="1" dirty="0" err="1"/>
              <a:t>Organum</a:t>
            </a:r>
            <a:r>
              <a:rPr lang="tr-TR" b="1" dirty="0"/>
              <a:t> </a:t>
            </a:r>
            <a:r>
              <a:rPr lang="tr-TR" b="1" dirty="0" err="1"/>
              <a:t>Tactus</a:t>
            </a:r>
            <a:r>
              <a:rPr lang="tr-TR" b="1" dirty="0"/>
              <a:t>) </a:t>
            </a:r>
            <a:r>
              <a:rPr lang="tr-TR" b="1" dirty="0" smtClean="0"/>
              <a:t>Deri </a:t>
            </a:r>
            <a:endParaRPr lang="tr-TR" dirty="0"/>
          </a:p>
        </p:txBody>
      </p:sp>
      <p:sp>
        <p:nvSpPr>
          <p:cNvPr id="3" name="İçerik Yer Tutucusu 2"/>
          <p:cNvSpPr>
            <a:spLocks noGrp="1"/>
          </p:cNvSpPr>
          <p:nvPr>
            <p:ph idx="1"/>
          </p:nvPr>
        </p:nvSpPr>
        <p:spPr/>
        <p:txBody>
          <a:bodyPr>
            <a:normAutofit fontScale="92500"/>
          </a:bodyPr>
          <a:lstStyle/>
          <a:p>
            <a:pPr algn="just"/>
            <a:endParaRPr lang="tr-TR" dirty="0"/>
          </a:p>
          <a:p>
            <a:pPr marL="0" indent="0" algn="just">
              <a:buNone/>
            </a:pPr>
            <a:r>
              <a:rPr lang="tr-TR" dirty="0" smtClean="0"/>
              <a:t>	Dokunma </a:t>
            </a:r>
            <a:r>
              <a:rPr lang="tr-TR" dirty="0"/>
              <a:t>duyusu organı olan deri ter, yağ bezleri, saç, tırnak gibi parçaları da içine alan ve vücut ağırlığının büyük bir kısmını oluşturan en büyük organdır. Esas dokunma duyusu deri olmakla birlikte kıllar ve tırnaklarda dokunma duyusu için gerekli olan parçalardır. Deri üst deri (</a:t>
            </a:r>
            <a:r>
              <a:rPr lang="tr-TR" dirty="0" err="1"/>
              <a:t>epidermis</a:t>
            </a:r>
            <a:r>
              <a:rPr lang="tr-TR" dirty="0"/>
              <a:t>) ve alt deri (</a:t>
            </a:r>
            <a:r>
              <a:rPr lang="tr-TR" dirty="0" err="1"/>
              <a:t>dermis</a:t>
            </a:r>
            <a:r>
              <a:rPr lang="tr-TR" dirty="0"/>
              <a:t>) olmak üzere iki bölümden oluşur (</a:t>
            </a:r>
            <a:r>
              <a:rPr lang="tr-TR" dirty="0" err="1"/>
              <a:t>Öber</a:t>
            </a:r>
            <a:r>
              <a:rPr lang="tr-TR" dirty="0"/>
              <a:t> ve </a:t>
            </a:r>
            <a:r>
              <a:rPr lang="tr-TR" dirty="0" err="1"/>
              <a:t>İzzetoğlu</a:t>
            </a:r>
            <a:r>
              <a:rPr lang="tr-TR" dirty="0"/>
              <a:t>, 2010; Özden, 2012). </a:t>
            </a:r>
          </a:p>
        </p:txBody>
      </p:sp>
    </p:spTree>
    <p:extLst>
      <p:ext uri="{BB962C8B-B14F-4D97-AF65-F5344CB8AC3E}">
        <p14:creationId xmlns:p14="http://schemas.microsoft.com/office/powerpoint/2010/main" val="11853016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lgn="just">
              <a:buNone/>
            </a:pPr>
            <a:r>
              <a:rPr lang="tr-TR" dirty="0" smtClean="0"/>
              <a:t>	Dokunma </a:t>
            </a:r>
            <a:r>
              <a:rPr lang="tr-TR" dirty="0"/>
              <a:t>duyusu deride bulunan reseptörler aracılığı ile alınır ve merkezi sinir sistemine iletilerek ağrı, sıcaklık, basınç gibi çeşitli duyuların algılanmasını sağlar. Dokunma duyusu </a:t>
            </a:r>
            <a:r>
              <a:rPr lang="tr-TR" dirty="0" err="1"/>
              <a:t>taktil</a:t>
            </a:r>
            <a:r>
              <a:rPr lang="tr-TR" dirty="0"/>
              <a:t> duyu olarak da adlandırılır. Dokunma duyusu çevreyi algılamayı ve çevreden gelen uyarılara uygun tepkiler vererek dış dünyaya uyumlu olmayı sağlar. Genel tanımıyla dokunma çevredeki nesnelerle fiziksel olarak etkileşime geçmektir. Dokunma aktif dokunma ve pasif dokunma olarak iki grupta incelenir. Aktif dokunma nesneleri elle manipüle etmeyi içerirken pasif dokunma ise dil ile nesnelere dokunmak ve hissetmek veya hareket ettirilemeyen nesnelere dokunmayı içerir (</a:t>
            </a:r>
            <a:r>
              <a:rPr lang="tr-TR" dirty="0" err="1"/>
              <a:t>Cahusac</a:t>
            </a:r>
            <a:r>
              <a:rPr lang="tr-TR" dirty="0"/>
              <a:t>, 2002; </a:t>
            </a:r>
            <a:r>
              <a:rPr lang="tr-TR" dirty="0" err="1"/>
              <a:t>Moller</a:t>
            </a:r>
            <a:r>
              <a:rPr lang="tr-TR" dirty="0"/>
              <a:t>, 2003). </a:t>
            </a:r>
          </a:p>
          <a:p>
            <a:endParaRPr lang="tr-TR" dirty="0"/>
          </a:p>
        </p:txBody>
      </p:sp>
    </p:spTree>
    <p:extLst>
      <p:ext uri="{BB962C8B-B14F-4D97-AF65-F5344CB8AC3E}">
        <p14:creationId xmlns:p14="http://schemas.microsoft.com/office/powerpoint/2010/main" val="27509405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lnSpcReduction="10000"/>
          </a:bodyPr>
          <a:lstStyle/>
          <a:p>
            <a:pPr algn="just"/>
            <a:endParaRPr lang="tr-TR" dirty="0"/>
          </a:p>
          <a:p>
            <a:pPr marL="0" indent="0" algn="just">
              <a:buNone/>
            </a:pPr>
            <a:r>
              <a:rPr lang="tr-TR" dirty="0" smtClean="0"/>
              <a:t>	Dokunma </a:t>
            </a:r>
            <a:r>
              <a:rPr lang="tr-TR" dirty="0"/>
              <a:t>sistemi fiziksel, bilişsel ve duygusal insan davranışlarını algılamada önemli bir rol oynar. Dokunmaya ilişkin bilgiler deride bulunan reseptörler aracılığıyla alınır. Basınç, acı, ağrı, ısı, kaşıntı gibi duyular reseptörler aracılığıyla hissedilir. Dokunma duyusunu etkili olarak kullanabilmek oldukça önemlidir (</a:t>
            </a:r>
            <a:r>
              <a:rPr lang="tr-TR" dirty="0" err="1"/>
              <a:t>Coren</a:t>
            </a:r>
            <a:r>
              <a:rPr lang="tr-TR" dirty="0"/>
              <a:t> ve ark., 2004; </a:t>
            </a:r>
            <a:r>
              <a:rPr lang="tr-TR" dirty="0" err="1"/>
              <a:t>Kranowitz</a:t>
            </a:r>
            <a:r>
              <a:rPr lang="tr-TR" dirty="0"/>
              <a:t>, 2006). </a:t>
            </a:r>
          </a:p>
        </p:txBody>
      </p:sp>
    </p:spTree>
    <p:extLst>
      <p:ext uri="{BB962C8B-B14F-4D97-AF65-F5344CB8AC3E}">
        <p14:creationId xmlns:p14="http://schemas.microsoft.com/office/powerpoint/2010/main" val="16744303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smtClean="0"/>
              <a:t>	Organizmada </a:t>
            </a:r>
            <a:r>
              <a:rPr lang="tr-TR" dirty="0"/>
              <a:t>meydana gelen bazı aksaklıklar dokunma duyusunun işlevsel olarak kullanılmasını engelleyebilir. Bireyin dokunma duyusunu kullanamaması veya hissedememesinden dolayı fiziksel bütünlüğe zarar verebilir (</a:t>
            </a:r>
            <a:r>
              <a:rPr lang="tr-TR" dirty="0" err="1"/>
              <a:t>Aktümsek</a:t>
            </a:r>
            <a:r>
              <a:rPr lang="tr-TR" dirty="0"/>
              <a:t>, 2012; Martini, 2006; </a:t>
            </a:r>
            <a:r>
              <a:rPr lang="tr-TR" dirty="0" err="1"/>
              <a:t>Moller</a:t>
            </a:r>
            <a:r>
              <a:rPr lang="tr-TR" dirty="0"/>
              <a:t>, 2003). </a:t>
            </a:r>
          </a:p>
          <a:p>
            <a:pPr marL="0" indent="0" algn="just">
              <a:buNone/>
            </a:pPr>
            <a:r>
              <a:rPr lang="tr-TR" dirty="0"/>
              <a:t>	Duyu organları ile bağı olmayan somatik ya da yakın duyular organizma içi duyular olup gözlenemezler ve kontrol edilemezler. Denge ve beden farkındalığı duyuları bu grupta yer alır. </a:t>
            </a:r>
          </a:p>
          <a:p>
            <a:endParaRPr lang="tr-TR" dirty="0"/>
          </a:p>
        </p:txBody>
      </p:sp>
    </p:spTree>
    <p:extLst>
      <p:ext uri="{BB962C8B-B14F-4D97-AF65-F5344CB8AC3E}">
        <p14:creationId xmlns:p14="http://schemas.microsoft.com/office/powerpoint/2010/main" val="3885217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lstStyle/>
          <a:p>
            <a:pPr algn="just"/>
            <a:endParaRPr lang="tr-TR" dirty="0"/>
          </a:p>
          <a:p>
            <a:pPr marL="0" indent="0" algn="just">
              <a:buNone/>
            </a:pPr>
            <a:r>
              <a:rPr lang="tr-TR" dirty="0" smtClean="0"/>
              <a:t>	Duyu </a:t>
            </a:r>
            <a:r>
              <a:rPr lang="tr-TR" dirty="0"/>
              <a:t>genel tanımıyla his anlamına gelmekle birlikte canlıların çevresinde ve kendisinde meydana gelen fiziksel, kimyasal, elektriksel ve ruhsal uyaranlar gibi değişiklikleri algılayabilme ve yaşamını bu algılar doğrultusunda şekillendirebilmedir (</a:t>
            </a:r>
            <a:r>
              <a:rPr lang="tr-TR" dirty="0" err="1"/>
              <a:t>Moller</a:t>
            </a:r>
            <a:r>
              <a:rPr lang="tr-TR" dirty="0"/>
              <a:t>, 2003). </a:t>
            </a:r>
          </a:p>
        </p:txBody>
      </p:sp>
    </p:spTree>
    <p:extLst>
      <p:ext uri="{BB962C8B-B14F-4D97-AF65-F5344CB8AC3E}">
        <p14:creationId xmlns:p14="http://schemas.microsoft.com/office/powerpoint/2010/main" val="5864831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tr-TR" b="1" dirty="0"/>
              <a:t>Denge (</a:t>
            </a:r>
            <a:r>
              <a:rPr lang="tr-TR" b="1" dirty="0" err="1"/>
              <a:t>Vestibular</a:t>
            </a:r>
            <a:r>
              <a:rPr lang="tr-TR" b="1" dirty="0"/>
              <a:t>) </a:t>
            </a:r>
            <a:r>
              <a:rPr lang="tr-TR" b="1" dirty="0" smtClean="0"/>
              <a:t>Duyusu </a:t>
            </a:r>
            <a:endParaRPr lang="tr-TR" dirty="0"/>
          </a:p>
        </p:txBody>
      </p:sp>
      <p:sp>
        <p:nvSpPr>
          <p:cNvPr id="3" name="İçerik Yer Tutucusu 2"/>
          <p:cNvSpPr>
            <a:spLocks noGrp="1"/>
          </p:cNvSpPr>
          <p:nvPr>
            <p:ph idx="1"/>
          </p:nvPr>
        </p:nvSpPr>
        <p:spPr/>
        <p:txBody>
          <a:bodyPr>
            <a:normAutofit fontScale="92500" lnSpcReduction="10000"/>
          </a:bodyPr>
          <a:lstStyle/>
          <a:p>
            <a:pPr algn="just"/>
            <a:endParaRPr lang="tr-TR" dirty="0"/>
          </a:p>
          <a:p>
            <a:pPr marL="0" indent="0" algn="just">
              <a:buNone/>
            </a:pPr>
            <a:r>
              <a:rPr lang="tr-TR" dirty="0"/>
              <a:t>	</a:t>
            </a:r>
            <a:r>
              <a:rPr lang="tr-TR" dirty="0" smtClean="0"/>
              <a:t>Vücudun </a:t>
            </a:r>
            <a:r>
              <a:rPr lang="tr-TR" dirty="0"/>
              <a:t>dengesinden ve hareketinden sorumludur. Vücudun dengesinden, </a:t>
            </a:r>
            <a:r>
              <a:rPr lang="tr-TR" dirty="0" err="1"/>
              <a:t>postural</a:t>
            </a:r>
            <a:r>
              <a:rPr lang="tr-TR" dirty="0"/>
              <a:t> kontrolünden ve hareketinden sorumlu olan </a:t>
            </a:r>
            <a:r>
              <a:rPr lang="tr-TR" dirty="0" err="1"/>
              <a:t>vestibular</a:t>
            </a:r>
            <a:r>
              <a:rPr lang="tr-TR" dirty="0"/>
              <a:t> sistem çevreden alınan </a:t>
            </a:r>
            <a:r>
              <a:rPr lang="tr-TR" dirty="0" err="1"/>
              <a:t>nöral</a:t>
            </a:r>
            <a:r>
              <a:rPr lang="tr-TR" dirty="0"/>
              <a:t> sinyalleri beyne gönderir ve beynin bu sinyaller doğrultusunda organize olmasını sağlar. Anne karnında ilk üç ayda gelişmeye başlayan denge-hareket sistemi ilk olarak gelişmeye başlayan sistemlerdendir (</a:t>
            </a:r>
            <a:r>
              <a:rPr lang="tr-TR" dirty="0" err="1"/>
              <a:t>Coren</a:t>
            </a:r>
            <a:r>
              <a:rPr lang="tr-TR" dirty="0"/>
              <a:t> ve ark. 2004; </a:t>
            </a:r>
            <a:r>
              <a:rPr lang="tr-TR" dirty="0" err="1"/>
              <a:t>Tecklin</a:t>
            </a:r>
            <a:r>
              <a:rPr lang="tr-TR" dirty="0"/>
              <a:t> 2008). </a:t>
            </a:r>
          </a:p>
        </p:txBody>
      </p:sp>
    </p:spTree>
    <p:extLst>
      <p:ext uri="{BB962C8B-B14F-4D97-AF65-F5344CB8AC3E}">
        <p14:creationId xmlns:p14="http://schemas.microsoft.com/office/powerpoint/2010/main" val="40905856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smtClean="0"/>
              <a:t>	Tüm </a:t>
            </a:r>
            <a:r>
              <a:rPr lang="tr-TR" dirty="0"/>
              <a:t>canlılarda olduğu gibi insanların da biyolojik ve fizyolojik ihtiyaçlarını karşılayabilmeleri için hareket etmeleri gerekir. Hareket tüm bedenin veya bedenin bir parçasının yer değiştirmesi olarak adlandırılır. Hareket edebilmek için organizmada bulunan birçok yapının işbirliği içinde dengeli bir şekilde biraya gelmesi gerekir (Sayhan, 2010). Ağırlık merkezi, hareket ettikçe kayarak yer değiştirir ve dengeyi sağlayabilmek için beden fiziksel koşullara göre yönlendirilir (Köksal vd., 2012). </a:t>
            </a:r>
          </a:p>
          <a:p>
            <a:endParaRPr lang="tr-TR" dirty="0"/>
          </a:p>
        </p:txBody>
      </p:sp>
    </p:spTree>
    <p:extLst>
      <p:ext uri="{BB962C8B-B14F-4D97-AF65-F5344CB8AC3E}">
        <p14:creationId xmlns:p14="http://schemas.microsoft.com/office/powerpoint/2010/main" val="1877968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b="1" dirty="0"/>
              <a:t>Beden Farkındalığı (</a:t>
            </a:r>
            <a:r>
              <a:rPr lang="tr-TR" b="1" dirty="0" err="1"/>
              <a:t>Proprioceptif</a:t>
            </a:r>
            <a:r>
              <a:rPr lang="tr-TR" b="1" dirty="0"/>
              <a:t>) </a:t>
            </a:r>
            <a:r>
              <a:rPr lang="tr-TR" b="1" dirty="0" smtClean="0"/>
              <a:t>Duyusu</a:t>
            </a:r>
            <a:endParaRPr lang="tr-TR" dirty="0"/>
          </a:p>
        </p:txBody>
      </p:sp>
      <p:sp>
        <p:nvSpPr>
          <p:cNvPr id="3" name="İçerik Yer Tutucusu 2"/>
          <p:cNvSpPr>
            <a:spLocks noGrp="1"/>
          </p:cNvSpPr>
          <p:nvPr>
            <p:ph idx="1"/>
          </p:nvPr>
        </p:nvSpPr>
        <p:spPr/>
        <p:txBody>
          <a:bodyPr>
            <a:normAutofit fontScale="92500" lnSpcReduction="20000"/>
          </a:bodyPr>
          <a:lstStyle/>
          <a:p>
            <a:pPr algn="just"/>
            <a:endParaRPr lang="tr-TR" dirty="0"/>
          </a:p>
          <a:p>
            <a:pPr marL="0" indent="0" algn="just">
              <a:buNone/>
            </a:pPr>
            <a:r>
              <a:rPr lang="tr-TR" dirty="0" smtClean="0"/>
              <a:t>	Derin </a:t>
            </a:r>
            <a:r>
              <a:rPr lang="tr-TR" dirty="0"/>
              <a:t>doku duyusu, güç, yön, hareketi sağlayan duyusal mesajları ifade eder. Bu duyunun reseptörleri vücudun pozisyonu ile ilgili bilgi sağlama görevini yerine getirmekle birlikte kaslar ve eklemlerde yer alır. Beden farkındalığı duyusu, vücut parçalarının birbirleriyle ve boşlukta uyumunu sağlayarak kasların kasılma oranını belirler, hareketin hız ve uygun zamanda gerçekleşmesini sağlar (Bumin, 2007; </a:t>
            </a:r>
            <a:r>
              <a:rPr lang="tr-TR" dirty="0" err="1"/>
              <a:t>Kranowitz</a:t>
            </a:r>
            <a:r>
              <a:rPr lang="tr-TR" dirty="0"/>
              <a:t> 2006; Lyon, 2002). </a:t>
            </a:r>
          </a:p>
        </p:txBody>
      </p:sp>
    </p:spTree>
    <p:extLst>
      <p:ext uri="{BB962C8B-B14F-4D97-AF65-F5344CB8AC3E}">
        <p14:creationId xmlns:p14="http://schemas.microsoft.com/office/powerpoint/2010/main" val="18182434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tr-TR" dirty="0" smtClean="0"/>
              <a:t>Kaynak</a:t>
            </a:r>
            <a:endParaRPr lang="tr-TR" dirty="0"/>
          </a:p>
        </p:txBody>
      </p:sp>
      <p:sp>
        <p:nvSpPr>
          <p:cNvPr id="3" name="İçerik Yer Tutucusu 2"/>
          <p:cNvSpPr>
            <a:spLocks noGrp="1"/>
          </p:cNvSpPr>
          <p:nvPr>
            <p:ph idx="1"/>
          </p:nvPr>
        </p:nvSpPr>
        <p:spPr/>
        <p:txBody>
          <a:bodyPr/>
          <a:lstStyle/>
          <a:p>
            <a:pPr algn="just"/>
            <a:r>
              <a:rPr lang="tr-TR" dirty="0" smtClean="0"/>
              <a:t>Çetin </a:t>
            </a:r>
            <a:r>
              <a:rPr lang="tr-TR" dirty="0" smtClean="0"/>
              <a:t>Sultanoğlu, S. ve </a:t>
            </a:r>
            <a:r>
              <a:rPr lang="tr-TR" dirty="0"/>
              <a:t>Aral, N. </a:t>
            </a:r>
            <a:r>
              <a:rPr lang="tr-TR" dirty="0" smtClean="0"/>
              <a:t>(2015). </a:t>
            </a:r>
            <a:r>
              <a:rPr lang="tr-TR" dirty="0" smtClean="0"/>
              <a:t>“</a:t>
            </a:r>
            <a:r>
              <a:rPr lang="tr-TR" dirty="0"/>
              <a:t>Duyuların </a:t>
            </a:r>
            <a:r>
              <a:rPr lang="tr-TR" dirty="0" smtClean="0"/>
              <a:t>Gelişimi”, </a:t>
            </a:r>
            <a:r>
              <a:rPr lang="tr-TR" i="1" dirty="0" smtClean="0"/>
              <a:t>Bebeklik </a:t>
            </a:r>
            <a:r>
              <a:rPr lang="tr-TR" i="1" dirty="0"/>
              <a:t>ve İlk Çocukluk Döneminde (0-36 ay) Gelişim Duyuların Gelişimi ve Desteklenmesi, </a:t>
            </a:r>
            <a:r>
              <a:rPr lang="tr-TR" dirty="0"/>
              <a:t>ed. M. Yıldız Bıçakçı, 205-225, Eğiten Kitap, </a:t>
            </a:r>
            <a:r>
              <a:rPr lang="tr-TR" dirty="0" smtClean="0"/>
              <a:t>Ankara</a:t>
            </a:r>
            <a:r>
              <a:rPr lang="tr-TR" dirty="0"/>
              <a:t>.</a:t>
            </a:r>
            <a:endParaRPr lang="tr-TR" dirty="0"/>
          </a:p>
        </p:txBody>
      </p:sp>
    </p:spTree>
    <p:extLst>
      <p:ext uri="{BB962C8B-B14F-4D97-AF65-F5344CB8AC3E}">
        <p14:creationId xmlns:p14="http://schemas.microsoft.com/office/powerpoint/2010/main" val="3084352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92500" lnSpcReduction="10000"/>
          </a:bodyPr>
          <a:lstStyle/>
          <a:p>
            <a:pPr algn="just"/>
            <a:endParaRPr lang="tr-TR" dirty="0"/>
          </a:p>
          <a:p>
            <a:pPr marL="0" indent="0" algn="just">
              <a:buNone/>
            </a:pPr>
            <a:r>
              <a:rPr lang="tr-TR" dirty="0" smtClean="0"/>
              <a:t>	Duyuların </a:t>
            </a:r>
            <a:r>
              <a:rPr lang="tr-TR" dirty="0"/>
              <a:t>algılanması, işlenmesi bir süreç içerisinde gerçekleşir. Bu süreçte bireyin çevresi ve kendi organizmasıyla etkileşimi sonucu serbest sinir uçları ve duyu sinirlerinin bağlı olduğu reseptörler uyarılır, ardından uyarı beyindeki </a:t>
            </a:r>
            <a:r>
              <a:rPr lang="tr-TR" dirty="0" err="1"/>
              <a:t>serebral</a:t>
            </a:r>
            <a:r>
              <a:rPr lang="tr-TR" dirty="0"/>
              <a:t> kortekste bulunan duyu merkezine gönderilir. Bu aşamadan sonra duyu merkezi kendisine iletilen uyaranları algılayarak yorumlar, yorumlanan uyaranların his düzeyine ulaşması ile duyu oluşur. </a:t>
            </a:r>
          </a:p>
        </p:txBody>
      </p:sp>
    </p:spTree>
    <p:extLst>
      <p:ext uri="{BB962C8B-B14F-4D97-AF65-F5344CB8AC3E}">
        <p14:creationId xmlns:p14="http://schemas.microsoft.com/office/powerpoint/2010/main" val="2008191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	Duyu </a:t>
            </a:r>
            <a:r>
              <a:rPr lang="tr-TR" dirty="0"/>
              <a:t>reseptörleri aracılığıyla gelen uyaranların bilişsel olarak fark edilmesi algı ya da duyum sayesinde gerçekleşir. </a:t>
            </a:r>
            <a:endParaRPr lang="tr-TR" dirty="0" smtClean="0"/>
          </a:p>
          <a:p>
            <a:pPr marL="0" indent="0" algn="just">
              <a:buNone/>
            </a:pPr>
            <a:r>
              <a:rPr lang="tr-TR" dirty="0"/>
              <a:t>	</a:t>
            </a:r>
            <a:r>
              <a:rPr lang="tr-TR" dirty="0" smtClean="0"/>
              <a:t>Duyu </a:t>
            </a:r>
            <a:r>
              <a:rPr lang="tr-TR" dirty="0"/>
              <a:t>reseptörleri, merkezi sinir sistemine vücudun içinden ve dışından bilgi veren özelleşmiş yapılardır. </a:t>
            </a:r>
          </a:p>
          <a:p>
            <a:pPr marL="0" indent="0" algn="just">
              <a:buNone/>
            </a:pPr>
            <a:endParaRPr lang="tr-TR" dirty="0"/>
          </a:p>
        </p:txBody>
      </p:sp>
    </p:spTree>
    <p:extLst>
      <p:ext uri="{BB962C8B-B14F-4D97-AF65-F5344CB8AC3E}">
        <p14:creationId xmlns:p14="http://schemas.microsoft.com/office/powerpoint/2010/main" val="128809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85000" lnSpcReduction="20000"/>
          </a:bodyPr>
          <a:lstStyle/>
          <a:p>
            <a:pPr algn="just"/>
            <a:endParaRPr lang="tr-TR" dirty="0"/>
          </a:p>
          <a:p>
            <a:pPr marL="0" indent="0" algn="just">
              <a:buNone/>
            </a:pPr>
            <a:r>
              <a:rPr lang="tr-TR" dirty="0" smtClean="0"/>
              <a:t>	Duyu </a:t>
            </a:r>
            <a:r>
              <a:rPr lang="tr-TR" dirty="0"/>
              <a:t>sinirlerinin bağlı olduğu reseptörler; uyaran türüne ve bulundukları yere göre sınıflandırılmaktadır (</a:t>
            </a:r>
            <a:r>
              <a:rPr lang="tr-TR" dirty="0" err="1"/>
              <a:t>Aktümsek</a:t>
            </a:r>
            <a:r>
              <a:rPr lang="tr-TR" dirty="0"/>
              <a:t>, 2012; Özden, 2012). Uyaran türüne göre reseptörler; </a:t>
            </a:r>
          </a:p>
          <a:p>
            <a:pPr algn="just"/>
            <a:r>
              <a:rPr lang="tr-TR" dirty="0"/>
              <a:t>Kimyasal reseptörler, </a:t>
            </a:r>
          </a:p>
          <a:p>
            <a:pPr algn="just"/>
            <a:r>
              <a:rPr lang="tr-TR" dirty="0"/>
              <a:t>Mekanik reseptörler, </a:t>
            </a:r>
          </a:p>
          <a:p>
            <a:pPr algn="just"/>
            <a:r>
              <a:rPr lang="tr-TR" dirty="0"/>
              <a:t>Isı reseptörleri, </a:t>
            </a:r>
          </a:p>
          <a:p>
            <a:pPr algn="just"/>
            <a:r>
              <a:rPr lang="tr-TR" dirty="0"/>
              <a:t>Basınç reseptörleri, </a:t>
            </a:r>
          </a:p>
          <a:p>
            <a:pPr algn="just"/>
            <a:r>
              <a:rPr lang="tr-TR" dirty="0"/>
              <a:t>Işık reseptörleri, </a:t>
            </a:r>
          </a:p>
          <a:p>
            <a:pPr algn="just"/>
            <a:r>
              <a:rPr lang="tr-TR" dirty="0"/>
              <a:t>Ağrı reseptörleri olarak sınıflandırılmaktadır. </a:t>
            </a:r>
          </a:p>
          <a:p>
            <a:pPr algn="just"/>
            <a:endParaRPr lang="tr-TR" dirty="0"/>
          </a:p>
        </p:txBody>
      </p:sp>
    </p:spTree>
    <p:extLst>
      <p:ext uri="{BB962C8B-B14F-4D97-AF65-F5344CB8AC3E}">
        <p14:creationId xmlns:p14="http://schemas.microsoft.com/office/powerpoint/2010/main" val="333042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70000" lnSpcReduction="20000"/>
          </a:bodyPr>
          <a:lstStyle/>
          <a:p>
            <a:pPr algn="just"/>
            <a:endParaRPr lang="tr-TR" dirty="0"/>
          </a:p>
          <a:p>
            <a:pPr marL="0" indent="0" algn="just">
              <a:buNone/>
            </a:pPr>
            <a:r>
              <a:rPr lang="tr-TR" smtClean="0"/>
              <a:t>	Bulundukları yere göre reseptörler; ekteroseptörler, interoseptörler, teleseptörler ve proprioseptörler olarak sınıflandırılmaktadır. </a:t>
            </a:r>
          </a:p>
          <a:p>
            <a:pPr algn="just"/>
            <a:r>
              <a:rPr lang="tr-TR" smtClean="0"/>
              <a:t>Ekteroseptörler; vücudun dışında deride bulunur ve derinin maruz kaldığı çevresel etkiyi yansıtır. </a:t>
            </a:r>
          </a:p>
          <a:p>
            <a:pPr algn="just"/>
            <a:r>
              <a:rPr lang="tr-TR" smtClean="0"/>
              <a:t>İnteroseptörler</a:t>
            </a:r>
            <a:r>
              <a:rPr lang="tr-TR" dirty="0"/>
              <a:t>; vücudun iç kısmında bulunan tansiyon ve </a:t>
            </a:r>
            <a:r>
              <a:rPr lang="tr-TR" dirty="0" err="1"/>
              <a:t>pH</a:t>
            </a:r>
            <a:r>
              <a:rPr lang="tr-TR" dirty="0"/>
              <a:t> değişimi gibi çeşitli uyaranları alarak hastalık gibi durumların habercisidir. </a:t>
            </a:r>
          </a:p>
          <a:p>
            <a:pPr algn="just"/>
            <a:r>
              <a:rPr lang="tr-TR" dirty="0" err="1"/>
              <a:t>Teleseptörler</a:t>
            </a:r>
            <a:r>
              <a:rPr lang="tr-TR" dirty="0"/>
              <a:t>; koku, ses, görüntü gibi uzaktan gelen uyaranları alır. </a:t>
            </a:r>
          </a:p>
          <a:p>
            <a:pPr algn="just"/>
            <a:r>
              <a:rPr lang="tr-TR" dirty="0" err="1"/>
              <a:t>Proprioseptörler</a:t>
            </a:r>
            <a:r>
              <a:rPr lang="tr-TR" dirty="0"/>
              <a:t>; derin duyu reseptörleri olmakla birlikte kas, </a:t>
            </a:r>
            <a:r>
              <a:rPr lang="tr-TR" dirty="0" err="1"/>
              <a:t>tendon</a:t>
            </a:r>
            <a:r>
              <a:rPr lang="tr-TR" dirty="0"/>
              <a:t>, eklemler ve iç kulağın denge ile ilgili kısmında yer almaktadırlar (</a:t>
            </a:r>
            <a:r>
              <a:rPr lang="tr-TR" dirty="0" err="1"/>
              <a:t>Aktümsek</a:t>
            </a:r>
            <a:r>
              <a:rPr lang="tr-TR" dirty="0"/>
              <a:t>, 2012; </a:t>
            </a:r>
            <a:r>
              <a:rPr lang="tr-TR" dirty="0" err="1"/>
              <a:t>Bolanowski</a:t>
            </a:r>
            <a:r>
              <a:rPr lang="tr-TR" dirty="0"/>
              <a:t>, 2002). </a:t>
            </a:r>
          </a:p>
          <a:p>
            <a:pPr algn="just"/>
            <a:endParaRPr lang="tr-TR" dirty="0"/>
          </a:p>
        </p:txBody>
      </p:sp>
    </p:spTree>
    <p:extLst>
      <p:ext uri="{BB962C8B-B14F-4D97-AF65-F5344CB8AC3E}">
        <p14:creationId xmlns:p14="http://schemas.microsoft.com/office/powerpoint/2010/main" val="2745419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tr-TR" dirty="0" smtClean="0"/>
              <a:t>Algı </a:t>
            </a:r>
            <a:endParaRPr lang="tr-TR" dirty="0"/>
          </a:p>
        </p:txBody>
      </p:sp>
      <p:sp>
        <p:nvSpPr>
          <p:cNvPr id="3" name="İçerik Yer Tutucusu 2"/>
          <p:cNvSpPr>
            <a:spLocks noGrp="1"/>
          </p:cNvSpPr>
          <p:nvPr>
            <p:ph idx="1"/>
          </p:nvPr>
        </p:nvSpPr>
        <p:spPr/>
        <p:txBody>
          <a:bodyPr>
            <a:normAutofit fontScale="92500" lnSpcReduction="20000"/>
          </a:bodyPr>
          <a:lstStyle/>
          <a:p>
            <a:pPr algn="just"/>
            <a:endParaRPr lang="tr-TR" dirty="0"/>
          </a:p>
          <a:p>
            <a:pPr marL="0" indent="0" algn="just">
              <a:buNone/>
            </a:pPr>
            <a:r>
              <a:rPr lang="tr-TR" dirty="0"/>
              <a:t>	</a:t>
            </a:r>
            <a:r>
              <a:rPr lang="tr-TR" dirty="0" smtClean="0"/>
              <a:t>Duyu </a:t>
            </a:r>
            <a:r>
              <a:rPr lang="tr-TR" dirty="0"/>
              <a:t>reseptörlerinin uyarılması her zaman algılamaya veya duyumsamaya neden olmaz. Uyarıların duyu olarak algılanabilmesi için bilginin </a:t>
            </a:r>
            <a:r>
              <a:rPr lang="tr-TR" dirty="0" err="1"/>
              <a:t>serebral</a:t>
            </a:r>
            <a:r>
              <a:rPr lang="tr-TR" dirty="0"/>
              <a:t> kortekse ulaşması gerekir. </a:t>
            </a:r>
            <a:endParaRPr lang="tr-TR" dirty="0" smtClean="0"/>
          </a:p>
          <a:p>
            <a:pPr marL="0" indent="0" algn="just">
              <a:buNone/>
            </a:pPr>
            <a:r>
              <a:rPr lang="tr-TR" dirty="0"/>
              <a:t>	</a:t>
            </a:r>
            <a:r>
              <a:rPr lang="tr-TR" dirty="0" smtClean="0"/>
              <a:t>Organizmanın </a:t>
            </a:r>
            <a:r>
              <a:rPr lang="tr-TR" dirty="0"/>
              <a:t>iç dengesine uyum sağlayan duyular olumlu duyuları meydana getirirken, uyum sağlayamayan ve iç dengeyi bozan duyular ise olumsuz duyuları meydana getirir (</a:t>
            </a:r>
            <a:r>
              <a:rPr lang="tr-TR" dirty="0" err="1"/>
              <a:t>Coren</a:t>
            </a:r>
            <a:r>
              <a:rPr lang="tr-TR" dirty="0"/>
              <a:t> ve ark., 2004; Martini, 2006; Özden, 2012; </a:t>
            </a:r>
            <a:r>
              <a:rPr lang="tr-TR" dirty="0" err="1"/>
              <a:t>Seeley</a:t>
            </a:r>
            <a:r>
              <a:rPr lang="tr-TR" dirty="0"/>
              <a:t> ve ark., 2003). </a:t>
            </a:r>
          </a:p>
        </p:txBody>
      </p:sp>
    </p:spTree>
    <p:extLst>
      <p:ext uri="{BB962C8B-B14F-4D97-AF65-F5344CB8AC3E}">
        <p14:creationId xmlns:p14="http://schemas.microsoft.com/office/powerpoint/2010/main" val="3251866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6 Diyagram"/>
          <p:cNvGraphicFramePr>
            <a:graphicFrameLocks noGrp="1"/>
          </p:cNvGraphicFramePr>
          <p:nvPr>
            <p:ph idx="1"/>
            <p:extLst>
              <p:ext uri="{D42A27DB-BD31-4B8C-83A1-F6EECF244321}">
                <p14:modId xmlns:p14="http://schemas.microsoft.com/office/powerpoint/2010/main" val="150164969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8490712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135</Words>
  <Application>Microsoft Office PowerPoint</Application>
  <PresentationFormat>Ekran Gösterisi (4:3)</PresentationFormat>
  <Paragraphs>85</Paragraphs>
  <Slides>33</Slides>
  <Notes>0</Notes>
  <HiddenSlides>0</HiddenSlides>
  <MMClips>0</MMClips>
  <ScaleCrop>false</ScaleCrop>
  <HeadingPairs>
    <vt:vector size="4" baseType="variant">
      <vt:variant>
        <vt:lpstr>Tema</vt:lpstr>
      </vt:variant>
      <vt:variant>
        <vt:i4>1</vt:i4>
      </vt:variant>
      <vt:variant>
        <vt:lpstr>Slayt Başlıkları</vt:lpstr>
      </vt:variant>
      <vt:variant>
        <vt:i4>33</vt:i4>
      </vt:variant>
    </vt:vector>
  </HeadingPairs>
  <TitlesOfParts>
    <vt:vector size="34" baseType="lpstr">
      <vt:lpstr>Ofis Teması</vt:lpstr>
      <vt:lpstr>DUYUM VE ALGI; TANIMLAR, FARKLILIKLARI, DUYU ORGANLARI</vt:lpstr>
      <vt:lpstr>Duyum </vt:lpstr>
      <vt:lpstr>PowerPoint Sunusu</vt:lpstr>
      <vt:lpstr>PowerPoint Sunusu</vt:lpstr>
      <vt:lpstr>PowerPoint Sunusu</vt:lpstr>
      <vt:lpstr>PowerPoint Sunusu</vt:lpstr>
      <vt:lpstr>PowerPoint Sunusu</vt:lpstr>
      <vt:lpstr>Algı </vt:lpstr>
      <vt:lpstr>PowerPoint Sunusu</vt:lpstr>
      <vt:lpstr>PowerPoint Sunusu</vt:lpstr>
      <vt:lpstr>PowerPoint Sunusu</vt:lpstr>
      <vt:lpstr>Duyu organları</vt:lpstr>
      <vt:lpstr>PowerPoint Sunusu</vt:lpstr>
      <vt:lpstr>PowerPoint Sunusu</vt:lpstr>
      <vt:lpstr>PowerPoint Sunusu</vt:lpstr>
      <vt:lpstr>PowerPoint Sunusu</vt:lpstr>
      <vt:lpstr>Görme Organı (Organum Visus) Göz </vt:lpstr>
      <vt:lpstr>PowerPoint Sunusu</vt:lpstr>
      <vt:lpstr>İşitme - Denge Organı (Organum Vestibulocochleare) Kulak</vt:lpstr>
      <vt:lpstr>PowerPoint Sunusu</vt:lpstr>
      <vt:lpstr>Tat Alma Organı (Organum Gustus) Dil</vt:lpstr>
      <vt:lpstr>PowerPoint Sunusu</vt:lpstr>
      <vt:lpstr>PowerPoint Sunusu</vt:lpstr>
      <vt:lpstr>Koku Alma Organı (Organum Olfactus) Burun </vt:lpstr>
      <vt:lpstr>PowerPoint Sunusu</vt:lpstr>
      <vt:lpstr>Dokunma Organı Deri (Organum Tactus) Deri </vt:lpstr>
      <vt:lpstr>PowerPoint Sunusu</vt:lpstr>
      <vt:lpstr>PowerPoint Sunusu</vt:lpstr>
      <vt:lpstr>PowerPoint Sunusu</vt:lpstr>
      <vt:lpstr>Denge (Vestibular) Duyusu </vt:lpstr>
      <vt:lpstr>PowerPoint Sunusu</vt:lpstr>
      <vt:lpstr>Beden Farkındalığı (Proprioceptif) Duyusu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AYÇA</dc:creator>
  <cp:lastModifiedBy>AYÇA</cp:lastModifiedBy>
  <cp:revision>15</cp:revision>
  <dcterms:created xsi:type="dcterms:W3CDTF">2020-11-09T12:55:28Z</dcterms:created>
  <dcterms:modified xsi:type="dcterms:W3CDTF">2020-11-10T09:05:17Z</dcterms:modified>
</cp:coreProperties>
</file>