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8" r:id="rId3"/>
    <p:sldId id="259" r:id="rId4"/>
    <p:sldId id="261" r:id="rId5"/>
    <p:sldId id="262" r:id="rId6"/>
    <p:sldId id="263" r:id="rId7"/>
    <p:sldId id="265" r:id="rId8"/>
    <p:sldId id="268" r:id="rId9"/>
    <p:sldId id="278" r:id="rId10"/>
    <p:sldId id="27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2" y="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2A436-878E-46D4-AB51-B503097260CF}" type="datetimeFigureOut">
              <a:rPr lang="tr-TR" smtClean="0"/>
              <a:pPr/>
              <a:t>22.01.2018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FF11-619E-49DF-85A7-8B4911B10FC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95536" y="0"/>
            <a:ext cx="8280920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STOKİYOMETRİ</a:t>
            </a:r>
          </a:p>
          <a:p>
            <a:pPr algn="just"/>
            <a:r>
              <a:rPr lang="tr-TR" sz="2400" b="1" dirty="0" smtClean="0"/>
              <a:t>    </a:t>
            </a:r>
          </a:p>
          <a:p>
            <a:pPr algn="just"/>
            <a:r>
              <a:rPr lang="tr-TR" sz="2400" b="1" dirty="0" smtClean="0"/>
              <a:t>           </a:t>
            </a:r>
            <a:r>
              <a:rPr lang="tr-TR" sz="2400" dirty="0" err="1" smtClean="0"/>
              <a:t>Stokiyometri</a:t>
            </a:r>
            <a:r>
              <a:rPr lang="tr-TR" sz="2400" dirty="0" smtClean="0"/>
              <a:t>, kimyasal reaksiyonlarda atomların kütle değerlerini ve çeşitli kimyasal verileri kullanarak miktarların hesaplanmasına dayanan bir kimya dalıdır.  </a:t>
            </a:r>
            <a:r>
              <a:rPr lang="tr-TR" sz="2400" dirty="0" err="1" smtClean="0"/>
              <a:t>Stokiyometrik</a:t>
            </a:r>
            <a:r>
              <a:rPr lang="tr-TR" sz="2400" dirty="0" smtClean="0"/>
              <a:t> hesaplamalarda bazı kavramların bilinmesi gereklidir</a:t>
            </a:r>
          </a:p>
          <a:p>
            <a:pPr algn="just"/>
            <a:endParaRPr lang="tr-TR" dirty="0" smtClean="0"/>
          </a:p>
          <a:p>
            <a:pPr algn="ctr"/>
            <a:r>
              <a:rPr lang="tr-TR" sz="2400" b="1" dirty="0" smtClean="0"/>
              <a:t>ATOM GRAM</a:t>
            </a:r>
          </a:p>
          <a:p>
            <a:pPr algn="ctr"/>
            <a:endParaRPr lang="tr-TR" sz="2400" b="1" dirty="0" smtClean="0"/>
          </a:p>
          <a:p>
            <a:pPr algn="ctr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r>
              <a:rPr lang="tr-TR" sz="2400" b="1" dirty="0" smtClean="0"/>
              <a:t>Örneğin; </a:t>
            </a:r>
            <a:r>
              <a:rPr lang="tr-TR" sz="2400" dirty="0" smtClean="0"/>
              <a:t>6.4 gr O kaç atom - gramdır? (O:16)</a:t>
            </a:r>
          </a:p>
          <a:p>
            <a:pPr algn="just"/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endParaRPr lang="tr-TR" b="1" dirty="0" smtClean="0"/>
          </a:p>
          <a:p>
            <a:pPr algn="just"/>
            <a:r>
              <a:rPr lang="tr-TR" b="1" dirty="0" smtClean="0"/>
              <a:t>      </a:t>
            </a:r>
          </a:p>
          <a:p>
            <a:pPr algn="just"/>
            <a:endParaRPr lang="tr-TR" b="1" dirty="0" smtClean="0"/>
          </a:p>
          <a:p>
            <a:pPr algn="just"/>
            <a:endParaRPr lang="tr-TR" b="1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endParaRPr lang="tr-TR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60129" y="3140968"/>
            <a:ext cx="2703069" cy="576064"/>
          </a:xfrm>
          <a:prstGeom prst="rect">
            <a:avLst/>
          </a:prstGeom>
          <a:noFill/>
        </p:spPr>
      </p:pic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4509120"/>
            <a:ext cx="3040953" cy="648072"/>
          </a:xfrm>
          <a:prstGeom prst="rect">
            <a:avLst/>
          </a:prstGeom>
          <a:noFill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552" y="5373216"/>
            <a:ext cx="3870430" cy="648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332656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Bir yükseltgenme olayının </a:t>
            </a:r>
            <a:r>
              <a:rPr lang="tr-TR" sz="2400" dirty="0" err="1" smtClean="0"/>
              <a:t>elektronötralliğin</a:t>
            </a:r>
            <a:r>
              <a:rPr lang="tr-TR" sz="2400" dirty="0" smtClean="0"/>
              <a:t> sağlanması için bir indirgenme olayı ile birlikte yürümesi gerekmektedir.</a:t>
            </a:r>
          </a:p>
          <a:p>
            <a:pPr algn="just"/>
            <a:endParaRPr lang="tr-TR" sz="2400" b="1" dirty="0" smtClean="0"/>
          </a:p>
          <a:p>
            <a:pPr algn="just"/>
            <a:endParaRPr lang="tr-TR" sz="2400" b="1" dirty="0" smtClean="0"/>
          </a:p>
          <a:p>
            <a:pPr algn="just"/>
            <a:r>
              <a:rPr lang="tr-TR" sz="2400" b="1" dirty="0" smtClean="0"/>
              <a:t> </a:t>
            </a:r>
            <a:r>
              <a:rPr lang="tr-TR" sz="2400" b="1" dirty="0" err="1" smtClean="0"/>
              <a:t>Otooksidasyon</a:t>
            </a:r>
            <a:r>
              <a:rPr lang="tr-TR" sz="2400" b="1" dirty="0" smtClean="0"/>
              <a:t>:  </a:t>
            </a:r>
            <a:r>
              <a:rPr lang="tr-TR" sz="2400" dirty="0" smtClean="0"/>
              <a:t>Bir molekülün aynı anda indirgenip yükseltgendiği reaksiyonlara </a:t>
            </a:r>
            <a:r>
              <a:rPr lang="tr-TR" sz="2400" dirty="0" err="1" smtClean="0"/>
              <a:t>otoksidasyon</a:t>
            </a:r>
            <a:r>
              <a:rPr lang="tr-TR" sz="2400" dirty="0" smtClean="0"/>
              <a:t> reaksiyonu denir.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C</a:t>
            </a:r>
            <a:r>
              <a:rPr lang="tr-TR" sz="2400" baseline="-25000" dirty="0" smtClean="0"/>
              <a:t>6</a:t>
            </a:r>
            <a:r>
              <a:rPr lang="tr-TR" sz="2400" dirty="0" smtClean="0"/>
              <a:t>H</a:t>
            </a:r>
            <a:r>
              <a:rPr lang="tr-TR" sz="2400" baseline="-25000" dirty="0" smtClean="0"/>
              <a:t>5</a:t>
            </a:r>
            <a:r>
              <a:rPr lang="tr-TR" sz="2400" dirty="0" smtClean="0"/>
              <a:t>CHO    +      C</a:t>
            </a:r>
            <a:r>
              <a:rPr lang="tr-TR" sz="2400" baseline="-25000" dirty="0" smtClean="0"/>
              <a:t>6</a:t>
            </a:r>
            <a:r>
              <a:rPr lang="tr-TR" sz="2400" dirty="0" smtClean="0"/>
              <a:t>H</a:t>
            </a:r>
            <a:r>
              <a:rPr lang="tr-TR" sz="2400" baseline="-25000" dirty="0" smtClean="0"/>
              <a:t>5</a:t>
            </a:r>
            <a:r>
              <a:rPr lang="tr-TR" sz="2400" dirty="0" smtClean="0"/>
              <a:t>CHO     →    C</a:t>
            </a:r>
            <a:r>
              <a:rPr lang="tr-TR" sz="2400" baseline="-25000" dirty="0" smtClean="0"/>
              <a:t>6</a:t>
            </a:r>
            <a:r>
              <a:rPr lang="tr-TR" sz="2400" dirty="0" smtClean="0"/>
              <a:t>H</a:t>
            </a:r>
            <a:r>
              <a:rPr lang="tr-TR" sz="2400" baseline="-25000" dirty="0" smtClean="0"/>
              <a:t>5</a:t>
            </a:r>
            <a:r>
              <a:rPr lang="tr-TR" sz="2400" dirty="0" smtClean="0"/>
              <a:t>CH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OH  +  C</a:t>
            </a:r>
            <a:r>
              <a:rPr lang="tr-TR" sz="2400" baseline="-25000" dirty="0" smtClean="0"/>
              <a:t>6</a:t>
            </a:r>
            <a:r>
              <a:rPr lang="tr-TR" sz="2400" dirty="0" smtClean="0"/>
              <a:t>H</a:t>
            </a:r>
            <a:r>
              <a:rPr lang="tr-TR" sz="2400" baseline="-25000" dirty="0" smtClean="0"/>
              <a:t>5</a:t>
            </a:r>
            <a:r>
              <a:rPr lang="tr-TR" sz="2400" dirty="0" smtClean="0"/>
              <a:t>COOH</a:t>
            </a:r>
          </a:p>
          <a:p>
            <a:pPr algn="just"/>
            <a:r>
              <a:rPr lang="tr-TR" sz="2400" dirty="0" err="1" smtClean="0"/>
              <a:t>Benzaldehit</a:t>
            </a:r>
            <a:r>
              <a:rPr lang="tr-TR" sz="2400" dirty="0" smtClean="0"/>
              <a:t>      </a:t>
            </a:r>
            <a:r>
              <a:rPr lang="tr-TR" sz="2400" dirty="0" err="1" smtClean="0"/>
              <a:t>Benzaldehit</a:t>
            </a:r>
            <a:r>
              <a:rPr lang="tr-TR" sz="2400" dirty="0" smtClean="0"/>
              <a:t>         </a:t>
            </a:r>
            <a:r>
              <a:rPr lang="tr-TR" sz="2400" dirty="0" err="1" smtClean="0"/>
              <a:t>Benzilalkol</a:t>
            </a:r>
            <a:r>
              <a:rPr lang="tr-TR" sz="2400" dirty="0" smtClean="0"/>
              <a:t>        </a:t>
            </a:r>
            <a:r>
              <a:rPr lang="tr-TR" sz="2400" dirty="0" err="1" smtClean="0"/>
              <a:t>Benzoik</a:t>
            </a:r>
            <a:r>
              <a:rPr lang="tr-TR" sz="2400" dirty="0" smtClean="0"/>
              <a:t> asit 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 smtClean="0"/>
              <a:t>Benzaldehit</a:t>
            </a:r>
            <a:r>
              <a:rPr lang="tr-TR" sz="2400" dirty="0" smtClean="0"/>
              <a:t> indirgenerek </a:t>
            </a:r>
            <a:r>
              <a:rPr lang="tr-TR" sz="2400" dirty="0" err="1" smtClean="0"/>
              <a:t>benzil</a:t>
            </a:r>
            <a:r>
              <a:rPr lang="tr-TR" sz="2400" dirty="0" smtClean="0"/>
              <a:t> alkole, yükseltgenerek </a:t>
            </a:r>
            <a:r>
              <a:rPr lang="tr-TR" sz="2400" dirty="0" err="1" smtClean="0"/>
              <a:t>benzoik</a:t>
            </a:r>
            <a:r>
              <a:rPr lang="tr-TR" sz="2400" dirty="0" smtClean="0"/>
              <a:t> </a:t>
            </a:r>
            <a:r>
              <a:rPr lang="tr-TR" sz="2400" dirty="0" err="1" smtClean="0"/>
              <a:t>asite</a:t>
            </a:r>
            <a:r>
              <a:rPr lang="tr-TR" sz="2400" dirty="0" smtClean="0"/>
              <a:t> dönüşür. </a:t>
            </a:r>
          </a:p>
          <a:p>
            <a:pPr algn="just"/>
            <a:r>
              <a:rPr lang="tr-TR" sz="2400" dirty="0" smtClean="0"/>
              <a:t> </a:t>
            </a:r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323528" y="260648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arenR" startAt="2"/>
            </a:pPr>
            <a:r>
              <a:rPr lang="tr-TR" sz="2400" dirty="0" smtClean="0"/>
              <a:t>3.2 atom gr magnezyum (Mg = 24 g); </a:t>
            </a:r>
          </a:p>
          <a:p>
            <a:pPr marL="342900" lvl="0" indent="-342900"/>
            <a:endParaRPr lang="tr-TR" sz="2400" dirty="0" smtClean="0"/>
          </a:p>
          <a:p>
            <a:pPr marL="342900" lvl="0" indent="-342900"/>
            <a:r>
              <a:rPr lang="tr-TR" sz="2400" dirty="0" smtClean="0"/>
              <a:t>       a) Kaç gramdır?  </a:t>
            </a:r>
          </a:p>
          <a:p>
            <a:pPr marL="342900" lvl="0" indent="-342900"/>
            <a:r>
              <a:rPr lang="tr-TR" sz="2400" dirty="0" smtClean="0"/>
              <a:t>    </a:t>
            </a:r>
          </a:p>
          <a:p>
            <a:pPr marL="342900" lvl="0" indent="-342900"/>
            <a:r>
              <a:rPr lang="tr-TR" sz="2400" dirty="0" smtClean="0"/>
              <a:t>            3.2 x 24 = 76.8</a:t>
            </a:r>
            <a:r>
              <a:rPr lang="tr-TR" sz="2400" b="1" dirty="0" smtClean="0"/>
              <a:t> g</a:t>
            </a:r>
            <a:endParaRPr lang="tr-TR" sz="2400" dirty="0" smtClean="0"/>
          </a:p>
          <a:p>
            <a:pPr marL="342900" lvl="0" indent="-342900"/>
            <a:endParaRPr lang="tr-TR" sz="2400" dirty="0" smtClean="0"/>
          </a:p>
          <a:p>
            <a:pPr lvl="0"/>
            <a:r>
              <a:rPr lang="tr-TR" sz="2400" dirty="0" smtClean="0"/>
              <a:t>       b) Bir atomunun ağırlığı ne kadardır? 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             24 / 6.02 10</a:t>
            </a:r>
            <a:r>
              <a:rPr lang="tr-TR" sz="2400" baseline="30000" dirty="0" smtClean="0"/>
              <a:t>23</a:t>
            </a:r>
            <a:r>
              <a:rPr lang="tr-TR" sz="2400" dirty="0" smtClean="0"/>
              <a:t> = 3.99 10</a:t>
            </a:r>
            <a:r>
              <a:rPr lang="tr-TR" sz="2400" baseline="30000" dirty="0" smtClean="0"/>
              <a:t>–23</a:t>
            </a:r>
            <a:r>
              <a:rPr lang="tr-TR" sz="2400" dirty="0" smtClean="0"/>
              <a:t>  dır.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       c) 2.4 gram MgCl</a:t>
            </a:r>
            <a:r>
              <a:rPr lang="tr-TR" sz="2400" baseline="-25000" dirty="0" smtClean="0"/>
              <a:t>2 </a:t>
            </a:r>
            <a:r>
              <a:rPr lang="tr-TR" sz="2400" baseline="30000" dirty="0" smtClean="0"/>
              <a:t> </a:t>
            </a:r>
            <a:r>
              <a:rPr lang="tr-TR" sz="2400" dirty="0" smtClean="0"/>
              <a:t>içerisindeki oksijen kaç gramdır? </a:t>
            </a:r>
          </a:p>
          <a:p>
            <a:pPr lvl="0"/>
            <a:r>
              <a:rPr lang="tr-TR" sz="2400" dirty="0" smtClean="0"/>
              <a:t>              (Mg : 24, </a:t>
            </a:r>
            <a:r>
              <a:rPr lang="tr-TR" sz="2400" dirty="0" err="1" smtClean="0"/>
              <a:t>Cl</a:t>
            </a:r>
            <a:r>
              <a:rPr lang="tr-TR" sz="2400" dirty="0" smtClean="0"/>
              <a:t> : 35.5) </a:t>
            </a:r>
          </a:p>
          <a:p>
            <a:r>
              <a:rPr lang="tr-TR" sz="2400" dirty="0" smtClean="0"/>
              <a:t>              </a:t>
            </a:r>
          </a:p>
          <a:p>
            <a:r>
              <a:rPr lang="tr-TR" sz="2400" dirty="0" smtClean="0"/>
              <a:t>                                95 gr MgCl</a:t>
            </a:r>
            <a:r>
              <a:rPr lang="tr-TR" sz="2400" baseline="-25000" dirty="0" smtClean="0"/>
              <a:t>2   </a:t>
            </a:r>
            <a:r>
              <a:rPr lang="tr-TR" sz="2400" dirty="0" smtClean="0"/>
              <a:t>de               24 g  magnezyum varsa</a:t>
            </a:r>
            <a:r>
              <a:rPr lang="tr-TR" sz="2400" baseline="-250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                                2.4 gr MgCl</a:t>
            </a:r>
            <a:r>
              <a:rPr lang="tr-TR" sz="2400" baseline="-25000" dirty="0" smtClean="0"/>
              <a:t>2 </a:t>
            </a:r>
            <a:r>
              <a:rPr lang="tr-TR" sz="2400" baseline="30000" dirty="0" smtClean="0"/>
              <a:t> </a:t>
            </a:r>
            <a:r>
              <a:rPr lang="tr-TR" sz="2400" dirty="0" smtClean="0"/>
              <a:t>de                      x</a:t>
            </a:r>
          </a:p>
          <a:p>
            <a:r>
              <a:rPr lang="tr-TR" sz="2400" dirty="0" smtClean="0"/>
              <a:t>                                x =  0.61 g Mg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332656"/>
            <a:ext cx="835292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/>
              <a:t>EN BASİT </a:t>
            </a:r>
            <a:r>
              <a:rPr lang="tr-TR" sz="2000" b="1" dirty="0" smtClean="0"/>
              <a:t>FORMÜL</a:t>
            </a:r>
          </a:p>
          <a:p>
            <a:pPr algn="just"/>
            <a:r>
              <a:rPr lang="tr-TR" sz="2000" dirty="0" smtClean="0"/>
              <a:t>   En basit formül madde hakkında oldukça az bilgi veren en basit kimyasal formüldür. Ampirik formülde denir.</a:t>
            </a:r>
            <a:r>
              <a:rPr lang="tr-TR" sz="2000" dirty="0"/>
              <a:t> </a:t>
            </a:r>
            <a:r>
              <a:rPr lang="tr-TR" sz="2000" dirty="0" smtClean="0"/>
              <a:t>Bu formülün yazımında öncelikle elementlerin simgeleri yazılır daha sonra alt kısımlarına birbirlerine göre bağıl atom sayıları ilave edilir.</a:t>
            </a:r>
            <a:endParaRPr lang="tr-TR" sz="2000" dirty="0"/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Örneğin; </a:t>
            </a:r>
            <a:r>
              <a:rPr lang="tr-TR" sz="2000" dirty="0" err="1" smtClean="0"/>
              <a:t>A</a:t>
            </a:r>
            <a:r>
              <a:rPr lang="tr-TR" sz="2000" baseline="-25000" dirty="0" err="1" smtClean="0"/>
              <a:t>x</a:t>
            </a:r>
            <a:r>
              <a:rPr lang="tr-TR" sz="2000" dirty="0" err="1" smtClean="0"/>
              <a:t>B</a:t>
            </a:r>
            <a:r>
              <a:rPr lang="tr-TR" sz="2000" baseline="-25000" dirty="0" err="1" smtClean="0"/>
              <a:t>y</a:t>
            </a:r>
            <a:r>
              <a:rPr lang="tr-TR" sz="2000" b="1" baseline="-25000" dirty="0" smtClean="0"/>
              <a:t> </a:t>
            </a:r>
            <a:r>
              <a:rPr lang="tr-TR" sz="2000" baseline="-25000" dirty="0" smtClean="0"/>
              <a:t>  </a:t>
            </a:r>
            <a:r>
              <a:rPr lang="tr-TR" sz="2000" dirty="0"/>
              <a:t>gibi </a:t>
            </a:r>
            <a:r>
              <a:rPr lang="tr-TR" sz="2000" dirty="0" smtClean="0"/>
              <a:t>bir bileşik x atom gr A ve y atom gram </a:t>
            </a:r>
            <a:r>
              <a:rPr lang="tr-TR" sz="2000" dirty="0" err="1" smtClean="0"/>
              <a:t>B’nin</a:t>
            </a:r>
            <a:r>
              <a:rPr lang="tr-TR" sz="2000" dirty="0" smtClean="0"/>
              <a:t> reaksiyona girmesi sonucunda oluşmuştur. </a:t>
            </a:r>
          </a:p>
          <a:p>
            <a:pPr algn="just"/>
            <a:endParaRPr lang="tr-TR" sz="2000" dirty="0"/>
          </a:p>
          <a:p>
            <a:pPr lvl="0" algn="just"/>
            <a:r>
              <a:rPr lang="tr-TR" sz="2000" dirty="0" smtClean="0"/>
              <a:t>Bir bileşik içerisinde  62 </a:t>
            </a:r>
            <a:r>
              <a:rPr lang="tr-TR" sz="2000" dirty="0"/>
              <a:t>g </a:t>
            </a:r>
            <a:r>
              <a:rPr lang="tr-TR" sz="2000" dirty="0" smtClean="0"/>
              <a:t>S </a:t>
            </a:r>
            <a:r>
              <a:rPr lang="tr-TR" sz="2000" dirty="0"/>
              <a:t>ve </a:t>
            </a:r>
            <a:r>
              <a:rPr lang="tr-TR" sz="2000" dirty="0" smtClean="0"/>
              <a:t>93 </a:t>
            </a:r>
            <a:r>
              <a:rPr lang="tr-TR" sz="2000" dirty="0"/>
              <a:t>g O içerdiği </a:t>
            </a:r>
            <a:r>
              <a:rPr lang="tr-TR" sz="2000" dirty="0" smtClean="0"/>
              <a:t>bilinmektedir. </a:t>
            </a:r>
            <a:r>
              <a:rPr lang="tr-TR" sz="2000" dirty="0"/>
              <a:t>Bileşiğin </a:t>
            </a:r>
            <a:r>
              <a:rPr lang="tr-TR" sz="2000" dirty="0" smtClean="0"/>
              <a:t>en </a:t>
            </a:r>
            <a:r>
              <a:rPr lang="tr-TR" sz="2000" dirty="0"/>
              <a:t>basit formülü nedir? (</a:t>
            </a:r>
            <a:r>
              <a:rPr lang="en-US" sz="2000" dirty="0"/>
              <a:t>O: </a:t>
            </a:r>
            <a:r>
              <a:rPr lang="tr-TR" sz="2000" dirty="0" smtClean="0"/>
              <a:t>16</a:t>
            </a:r>
            <a:r>
              <a:rPr lang="en-US" sz="2000" dirty="0" smtClean="0"/>
              <a:t>, </a:t>
            </a:r>
            <a:r>
              <a:rPr lang="tr-TR" sz="2000" dirty="0" smtClean="0"/>
              <a:t>S</a:t>
            </a:r>
            <a:r>
              <a:rPr lang="en-US" sz="2000" dirty="0" smtClean="0"/>
              <a:t>: </a:t>
            </a:r>
            <a:r>
              <a:rPr lang="tr-TR" sz="2000" dirty="0" smtClean="0"/>
              <a:t>32</a:t>
            </a:r>
            <a:r>
              <a:rPr lang="en-US" sz="2000" dirty="0" smtClean="0"/>
              <a:t>)</a:t>
            </a:r>
            <a:endParaRPr lang="tr-TR" sz="2000" dirty="0" smtClean="0"/>
          </a:p>
          <a:p>
            <a:pPr lvl="0"/>
            <a:endParaRPr lang="tr-TR" sz="2000" dirty="0"/>
          </a:p>
          <a:p>
            <a:r>
              <a:rPr lang="tr-TR" sz="2000" dirty="0" smtClean="0"/>
              <a:t>Bileşik içerisinde       62 </a:t>
            </a:r>
            <a:r>
              <a:rPr lang="tr-TR" sz="2000" dirty="0"/>
              <a:t>/ </a:t>
            </a:r>
            <a:r>
              <a:rPr lang="tr-TR" sz="2000" dirty="0" smtClean="0"/>
              <a:t>32</a:t>
            </a:r>
            <a:r>
              <a:rPr lang="en-US" sz="2000" dirty="0" smtClean="0"/>
              <a:t> </a:t>
            </a:r>
            <a:r>
              <a:rPr lang="en-US" sz="2000" dirty="0"/>
              <a:t>= </a:t>
            </a:r>
            <a:r>
              <a:rPr lang="tr-TR" sz="2000" dirty="0" smtClean="0"/>
              <a:t>1.938</a:t>
            </a:r>
            <a:r>
              <a:rPr lang="en-US" sz="2000" dirty="0" smtClean="0"/>
              <a:t>  </a:t>
            </a:r>
            <a:r>
              <a:rPr lang="en-US" sz="2000" dirty="0"/>
              <a:t>atom </a:t>
            </a:r>
            <a:r>
              <a:rPr lang="en-US" sz="2000" dirty="0" err="1"/>
              <a:t>gr</a:t>
            </a:r>
            <a:r>
              <a:rPr lang="en-US" sz="2000" dirty="0"/>
              <a:t> </a:t>
            </a:r>
            <a:r>
              <a:rPr lang="tr-TR" sz="2000" dirty="0" smtClean="0"/>
              <a:t>S bulunmaktadır.</a:t>
            </a:r>
            <a:endParaRPr lang="tr-TR" sz="2000" dirty="0"/>
          </a:p>
          <a:p>
            <a:r>
              <a:rPr lang="tr-TR" sz="2000" dirty="0" smtClean="0"/>
              <a:t>Bileşik içerisinde       93 </a:t>
            </a:r>
            <a:r>
              <a:rPr lang="tr-TR" sz="2000" dirty="0"/>
              <a:t>/ </a:t>
            </a:r>
            <a:r>
              <a:rPr lang="en-US" sz="2000" dirty="0" smtClean="0"/>
              <a:t>1</a:t>
            </a:r>
            <a:r>
              <a:rPr lang="tr-TR" sz="2000" dirty="0" smtClean="0"/>
              <a:t>6 </a:t>
            </a:r>
            <a:r>
              <a:rPr lang="en-US" sz="2000" dirty="0" smtClean="0"/>
              <a:t> </a:t>
            </a:r>
            <a:r>
              <a:rPr lang="en-US" sz="2000" dirty="0"/>
              <a:t>= </a:t>
            </a:r>
            <a:r>
              <a:rPr lang="tr-TR" sz="2000" dirty="0" smtClean="0"/>
              <a:t>5</a:t>
            </a:r>
            <a:r>
              <a:rPr lang="en-US" sz="2000" dirty="0" smtClean="0"/>
              <a:t>.</a:t>
            </a:r>
            <a:r>
              <a:rPr lang="tr-TR" sz="2000" dirty="0" smtClean="0"/>
              <a:t>812</a:t>
            </a:r>
            <a:r>
              <a:rPr lang="en-US" sz="2000" dirty="0" smtClean="0"/>
              <a:t>  </a:t>
            </a:r>
            <a:r>
              <a:rPr lang="en-US" sz="2000" dirty="0"/>
              <a:t>atom </a:t>
            </a:r>
            <a:r>
              <a:rPr lang="en-US" sz="2000" dirty="0" err="1"/>
              <a:t>gr</a:t>
            </a:r>
            <a:r>
              <a:rPr lang="en-US" sz="2000" dirty="0"/>
              <a:t>  </a:t>
            </a:r>
            <a:r>
              <a:rPr lang="tr-TR" sz="2000" dirty="0" smtClean="0"/>
              <a:t>O bulunmakta</a:t>
            </a:r>
            <a:r>
              <a:rPr lang="en-US" sz="2000" dirty="0" err="1" smtClean="0"/>
              <a:t>dır</a:t>
            </a:r>
            <a:r>
              <a:rPr lang="en-US" sz="2000" dirty="0"/>
              <a:t>.</a:t>
            </a:r>
            <a:r>
              <a:rPr lang="tr-TR" sz="2000" dirty="0"/>
              <a:t>     </a:t>
            </a:r>
            <a:endParaRPr lang="tr-TR" sz="2000" dirty="0" smtClean="0"/>
          </a:p>
          <a:p>
            <a:r>
              <a:rPr lang="tr-TR" sz="2000" dirty="0" smtClean="0"/>
              <a:t> </a:t>
            </a:r>
            <a:endParaRPr lang="tr-TR" sz="2000" dirty="0"/>
          </a:p>
          <a:p>
            <a:pPr algn="just"/>
            <a:r>
              <a:rPr lang="tr-TR" sz="2000" dirty="0" smtClean="0"/>
              <a:t>En basit formül öncelikle şu şekilde oluşturulabilir. S</a:t>
            </a:r>
            <a:r>
              <a:rPr lang="tr-TR" sz="2000" baseline="-25000" dirty="0" smtClean="0"/>
              <a:t>1.938  </a:t>
            </a:r>
            <a:r>
              <a:rPr lang="tr-TR" sz="2000" dirty="0" smtClean="0"/>
              <a:t>O</a:t>
            </a:r>
            <a:r>
              <a:rPr lang="tr-TR" sz="2000" baseline="-25000" dirty="0" smtClean="0"/>
              <a:t>5.812</a:t>
            </a:r>
            <a:r>
              <a:rPr lang="tr-TR" sz="2000" dirty="0" smtClean="0"/>
              <a:t>   </a:t>
            </a:r>
            <a:r>
              <a:rPr lang="tr-TR" sz="2000" dirty="0"/>
              <a:t>şeklinde olmalıdır. </a:t>
            </a:r>
            <a:r>
              <a:rPr lang="tr-TR" sz="2000" dirty="0" smtClean="0"/>
              <a:t>Bir bileşik formülünde kesirli sayılar bulunamayacağı için bunun tam sayılara çevrilmesi gerekmektedir. Bunun için daha büyük olan O </a:t>
            </a:r>
            <a:r>
              <a:rPr lang="tr-TR" sz="2000" dirty="0" err="1" smtClean="0"/>
              <a:t>nin</a:t>
            </a:r>
            <a:r>
              <a:rPr lang="tr-TR" sz="2000" dirty="0" smtClean="0"/>
              <a:t> atom gr sayısı </a:t>
            </a:r>
            <a:r>
              <a:rPr lang="tr-TR" sz="2000" dirty="0" err="1" smtClean="0"/>
              <a:t>S’ün</a:t>
            </a:r>
            <a:r>
              <a:rPr lang="tr-TR" sz="2000" dirty="0" smtClean="0"/>
              <a:t> atom gram sayısına bölündüğünde 3 rakamı elde edilir. Dolayısıyla bu bileşik için en basit formül; SO</a:t>
            </a:r>
            <a:r>
              <a:rPr lang="tr-TR" sz="2000" baseline="-25000" dirty="0" smtClean="0"/>
              <a:t>3</a:t>
            </a:r>
            <a:r>
              <a:rPr lang="tr-TR" sz="2000" b="1" dirty="0" smtClean="0"/>
              <a:t>  </a:t>
            </a:r>
            <a:r>
              <a:rPr lang="tr-TR" sz="2000" dirty="0" smtClean="0"/>
              <a:t>olmalıdır.</a:t>
            </a:r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117693"/>
            <a:ext cx="8424936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000" dirty="0"/>
              <a:t>Bir organik molekül C, </a:t>
            </a:r>
            <a:r>
              <a:rPr lang="tr-TR" sz="2000" dirty="0" smtClean="0"/>
              <a:t>H, N ve </a:t>
            </a:r>
            <a:r>
              <a:rPr lang="tr-TR" sz="2000" dirty="0"/>
              <a:t>O </a:t>
            </a:r>
            <a:r>
              <a:rPr lang="tr-TR" sz="2000" dirty="0" smtClean="0"/>
              <a:t>dan oluşmaktadır. </a:t>
            </a:r>
            <a:r>
              <a:rPr lang="tr-TR" sz="2000" dirty="0"/>
              <a:t>Bu molekülün </a:t>
            </a:r>
            <a:r>
              <a:rPr lang="tr-TR" sz="2000" dirty="0" smtClean="0"/>
              <a:t>6.775  </a:t>
            </a:r>
            <a:r>
              <a:rPr lang="tr-TR" sz="2000" dirty="0" err="1"/>
              <a:t>g’ı</a:t>
            </a:r>
            <a:r>
              <a:rPr lang="tr-TR" sz="2000" dirty="0"/>
              <a:t> yakıldığında </a:t>
            </a:r>
            <a:r>
              <a:rPr lang="tr-TR" sz="2000" dirty="0" smtClean="0"/>
              <a:t>4.50 </a:t>
            </a:r>
            <a:r>
              <a:rPr lang="tr-TR" sz="2000" dirty="0"/>
              <a:t>g </a:t>
            </a:r>
            <a:r>
              <a:rPr lang="tr-TR" sz="2000" dirty="0" smtClean="0"/>
              <a:t>CO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, 1.15 </a:t>
            </a:r>
            <a:r>
              <a:rPr lang="tr-TR" sz="2000" dirty="0"/>
              <a:t>g </a:t>
            </a:r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O ve 0.717 g N </a:t>
            </a:r>
            <a:r>
              <a:rPr lang="tr-TR" sz="2000" dirty="0"/>
              <a:t>meydana gelmektedir. Bu molekülün en basit </a:t>
            </a:r>
            <a:r>
              <a:rPr lang="tr-TR" sz="2000" dirty="0" smtClean="0"/>
              <a:t>formülü nedir? (C:12, O:16, H:1, N:14)</a:t>
            </a:r>
          </a:p>
          <a:p>
            <a:pPr lvl="0"/>
            <a:endParaRPr lang="tr-TR" sz="2000" dirty="0"/>
          </a:p>
          <a:p>
            <a:r>
              <a:rPr lang="tr-TR" sz="2000" dirty="0"/>
              <a:t>      44 g  CO</a:t>
            </a:r>
            <a:r>
              <a:rPr lang="tr-TR" sz="2000" baseline="-25000" dirty="0"/>
              <a:t>2 </a:t>
            </a:r>
            <a:r>
              <a:rPr lang="tr-TR" sz="2000" dirty="0"/>
              <a:t> de    12 g C bulunuyorsa</a:t>
            </a:r>
          </a:p>
          <a:p>
            <a:r>
              <a:rPr lang="tr-TR" sz="2000" dirty="0"/>
              <a:t>   </a:t>
            </a:r>
            <a:r>
              <a:rPr lang="tr-TR" sz="2000" dirty="0" smtClean="0"/>
              <a:t>4.50 </a:t>
            </a:r>
            <a:r>
              <a:rPr lang="tr-TR" sz="2000" dirty="0"/>
              <a:t>g CO</a:t>
            </a:r>
            <a:r>
              <a:rPr lang="tr-TR" sz="2000" baseline="-25000" dirty="0"/>
              <a:t>2 </a:t>
            </a:r>
            <a:r>
              <a:rPr lang="tr-TR" sz="2000" dirty="0"/>
              <a:t> de        x  </a:t>
            </a:r>
          </a:p>
          <a:p>
            <a:r>
              <a:rPr lang="tr-TR" sz="2000" dirty="0"/>
              <a:t>            x = </a:t>
            </a:r>
            <a:r>
              <a:rPr lang="tr-TR" sz="2000" dirty="0" smtClean="0"/>
              <a:t>1.227 </a:t>
            </a:r>
            <a:r>
              <a:rPr lang="tr-TR" sz="2000" dirty="0"/>
              <a:t>g C   vardır.</a:t>
            </a:r>
          </a:p>
          <a:p>
            <a:r>
              <a:rPr lang="tr-TR" sz="2000" dirty="0"/>
              <a:t> </a:t>
            </a:r>
          </a:p>
          <a:p>
            <a:r>
              <a:rPr lang="tr-TR" sz="2000" dirty="0"/>
              <a:t>      18 g  H</a:t>
            </a:r>
            <a:r>
              <a:rPr lang="tr-TR" sz="2000" baseline="-25000" dirty="0"/>
              <a:t>2</a:t>
            </a:r>
            <a:r>
              <a:rPr lang="tr-TR" sz="2000" dirty="0"/>
              <a:t>O</a:t>
            </a:r>
            <a:r>
              <a:rPr lang="tr-TR" sz="2000" baseline="-25000" dirty="0"/>
              <a:t> </a:t>
            </a:r>
            <a:r>
              <a:rPr lang="tr-TR" sz="2000" dirty="0"/>
              <a:t> da      2 g H bulunuyorsa</a:t>
            </a:r>
          </a:p>
          <a:p>
            <a:r>
              <a:rPr lang="tr-TR" sz="2000" dirty="0"/>
              <a:t>   </a:t>
            </a:r>
            <a:r>
              <a:rPr lang="tr-TR" sz="2000" dirty="0" smtClean="0"/>
              <a:t>1.15 </a:t>
            </a:r>
            <a:r>
              <a:rPr lang="tr-TR" sz="2000" dirty="0"/>
              <a:t>g H</a:t>
            </a:r>
            <a:r>
              <a:rPr lang="tr-TR" sz="2000" baseline="-25000" dirty="0"/>
              <a:t>2</a:t>
            </a:r>
            <a:r>
              <a:rPr lang="tr-TR" sz="2000" dirty="0"/>
              <a:t>O</a:t>
            </a:r>
            <a:r>
              <a:rPr lang="tr-TR" sz="2000" baseline="-25000" dirty="0"/>
              <a:t> </a:t>
            </a:r>
            <a:r>
              <a:rPr lang="tr-TR" sz="2000" dirty="0"/>
              <a:t> da        x  </a:t>
            </a:r>
          </a:p>
          <a:p>
            <a:r>
              <a:rPr lang="tr-TR" sz="2000" dirty="0"/>
              <a:t>            x = </a:t>
            </a:r>
            <a:r>
              <a:rPr lang="tr-TR" sz="2000" dirty="0" smtClean="0"/>
              <a:t>0.128 </a:t>
            </a:r>
            <a:r>
              <a:rPr lang="tr-TR" sz="2000" dirty="0"/>
              <a:t>g H   vardır</a:t>
            </a:r>
            <a:r>
              <a:rPr lang="tr-TR" sz="2000" dirty="0" smtClean="0"/>
              <a:t>.</a:t>
            </a:r>
          </a:p>
          <a:p>
            <a:endParaRPr lang="tr-TR" sz="2000" dirty="0" smtClean="0"/>
          </a:p>
          <a:p>
            <a:r>
              <a:rPr lang="tr-TR" sz="2000" dirty="0" smtClean="0"/>
              <a:t>      4.50 + 1.15 + 0.717 = 6.367 g</a:t>
            </a:r>
          </a:p>
          <a:p>
            <a:endParaRPr lang="tr-TR" sz="2000" dirty="0" smtClean="0"/>
          </a:p>
          <a:p>
            <a:r>
              <a:rPr lang="tr-TR" sz="2000" dirty="0" smtClean="0"/>
              <a:t>       6.775 – 6.367 = 0.408 g O </a:t>
            </a:r>
            <a:endParaRPr lang="tr-TR" sz="2000" dirty="0"/>
          </a:p>
          <a:p>
            <a:endParaRPr lang="tr-TR" sz="2000" dirty="0"/>
          </a:p>
          <a:p>
            <a:r>
              <a:rPr lang="tr-TR" sz="2000" dirty="0" smtClean="0"/>
              <a:t>C için 1.227  </a:t>
            </a:r>
            <a:r>
              <a:rPr lang="tr-TR" sz="2000" dirty="0"/>
              <a:t>/ 12  =  </a:t>
            </a:r>
            <a:r>
              <a:rPr lang="tr-TR" sz="2000" dirty="0" smtClean="0"/>
              <a:t>0.102 </a:t>
            </a:r>
            <a:r>
              <a:rPr lang="tr-TR" sz="2000" dirty="0"/>
              <a:t>/ </a:t>
            </a:r>
            <a:r>
              <a:rPr lang="tr-TR" sz="2000" dirty="0" smtClean="0"/>
              <a:t>0.026  = 4</a:t>
            </a:r>
            <a:endParaRPr lang="tr-TR" sz="2000" dirty="0"/>
          </a:p>
          <a:p>
            <a:r>
              <a:rPr lang="tr-TR" sz="2000" dirty="0" smtClean="0"/>
              <a:t>H için 0.128  </a:t>
            </a:r>
            <a:r>
              <a:rPr lang="tr-TR" sz="2000" dirty="0"/>
              <a:t>/  1   =  </a:t>
            </a:r>
            <a:r>
              <a:rPr lang="tr-TR" sz="2000" dirty="0" smtClean="0"/>
              <a:t>0.128 </a:t>
            </a:r>
            <a:r>
              <a:rPr lang="tr-TR" sz="2000" dirty="0"/>
              <a:t>/ </a:t>
            </a:r>
            <a:r>
              <a:rPr lang="tr-TR" sz="2000" dirty="0" smtClean="0"/>
              <a:t>0.026  = 5</a:t>
            </a:r>
            <a:endParaRPr lang="tr-TR" sz="2000" dirty="0"/>
          </a:p>
          <a:p>
            <a:r>
              <a:rPr lang="tr-TR" sz="2000" dirty="0" smtClean="0"/>
              <a:t>N için 0.717  </a:t>
            </a:r>
            <a:r>
              <a:rPr lang="tr-TR" sz="2000" dirty="0"/>
              <a:t>/ </a:t>
            </a:r>
            <a:r>
              <a:rPr lang="tr-TR" sz="2000" dirty="0" smtClean="0"/>
              <a:t>14  </a:t>
            </a:r>
            <a:r>
              <a:rPr lang="tr-TR" sz="2000" dirty="0"/>
              <a:t>=  </a:t>
            </a:r>
            <a:r>
              <a:rPr lang="tr-TR" sz="2000" dirty="0" smtClean="0"/>
              <a:t>0.051 </a:t>
            </a:r>
            <a:r>
              <a:rPr lang="tr-TR" sz="2000" dirty="0"/>
              <a:t>/ </a:t>
            </a:r>
            <a:r>
              <a:rPr lang="tr-TR" sz="2000" dirty="0" smtClean="0"/>
              <a:t>0.026  = 2</a:t>
            </a:r>
          </a:p>
          <a:p>
            <a:r>
              <a:rPr lang="tr-TR" sz="2000" dirty="0" smtClean="0"/>
              <a:t>O için 0.408 / 16 = 0.026 / 0.026 = 1</a:t>
            </a:r>
          </a:p>
          <a:p>
            <a:endParaRPr lang="tr-TR" sz="2000" dirty="0"/>
          </a:p>
          <a:p>
            <a:r>
              <a:rPr lang="tr-TR" sz="2000" dirty="0" smtClean="0"/>
              <a:t>En basit </a:t>
            </a:r>
            <a:r>
              <a:rPr lang="tr-TR" sz="2000" dirty="0"/>
              <a:t>formül:     </a:t>
            </a:r>
            <a:r>
              <a:rPr lang="tr-TR" sz="2000" b="1" dirty="0" smtClean="0"/>
              <a:t>C</a:t>
            </a:r>
            <a:r>
              <a:rPr lang="tr-TR" sz="2000" b="1" baseline="-25000" dirty="0"/>
              <a:t>4</a:t>
            </a:r>
            <a:r>
              <a:rPr lang="tr-TR" sz="2000" b="1" dirty="0" smtClean="0"/>
              <a:t> H</a:t>
            </a:r>
            <a:r>
              <a:rPr lang="tr-TR" sz="2000" b="1" baseline="-25000" dirty="0"/>
              <a:t>5</a:t>
            </a:r>
            <a:r>
              <a:rPr lang="tr-TR" sz="2000" b="1" dirty="0" smtClean="0"/>
              <a:t> N</a:t>
            </a:r>
            <a:r>
              <a:rPr lang="tr-TR" sz="2000" b="1" baseline="-25000" dirty="0" smtClean="0"/>
              <a:t>7 </a:t>
            </a:r>
            <a:r>
              <a:rPr lang="tr-TR" sz="2000" b="1" dirty="0" smtClean="0"/>
              <a:t>O</a:t>
            </a:r>
            <a:endParaRPr lang="tr-TR" sz="2000" dirty="0"/>
          </a:p>
          <a:p>
            <a:r>
              <a:rPr lang="tr-TR" sz="2000" dirty="0"/>
              <a:t> </a:t>
            </a:r>
          </a:p>
          <a:p>
            <a:endParaRPr lang="tr-T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260648"/>
            <a:ext cx="84249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/>
              <a:t>MOLEKÜL </a:t>
            </a:r>
            <a:r>
              <a:rPr lang="tr-TR" sz="2400" b="1" dirty="0" smtClean="0"/>
              <a:t>FORMÜLÜ</a:t>
            </a:r>
          </a:p>
          <a:p>
            <a:endParaRPr lang="tr-TR" sz="2400" dirty="0"/>
          </a:p>
          <a:p>
            <a:pPr algn="just"/>
            <a:r>
              <a:rPr lang="tr-TR" sz="2400" dirty="0"/>
              <a:t>      </a:t>
            </a:r>
            <a:r>
              <a:rPr lang="tr-TR" sz="2400" dirty="0" smtClean="0"/>
              <a:t>Molekül formüllerini oluşturabilmek için molekülü meydana getiren sayıları bilmek gerekir. Atom sayıları </a:t>
            </a:r>
            <a:r>
              <a:rPr lang="tr-TR" sz="2400" dirty="0" err="1" smtClean="0"/>
              <a:t>elementel</a:t>
            </a:r>
            <a:r>
              <a:rPr lang="tr-TR" sz="2400" dirty="0" smtClean="0"/>
              <a:t> analiz, X-ışınları </a:t>
            </a:r>
            <a:r>
              <a:rPr lang="tr-TR" sz="2400" dirty="0" err="1" smtClean="0"/>
              <a:t>kristalografisi</a:t>
            </a:r>
            <a:r>
              <a:rPr lang="tr-TR" sz="2400" dirty="0" smtClean="0"/>
              <a:t>, kriyoskopi ve </a:t>
            </a:r>
            <a:r>
              <a:rPr lang="tr-TR" sz="2400" dirty="0" err="1" smtClean="0"/>
              <a:t>ebülyoskopi</a:t>
            </a:r>
            <a:r>
              <a:rPr lang="tr-TR" sz="2400" dirty="0" smtClean="0"/>
              <a:t>  gibi analiz yöntemleri ile tespit edilir.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     En basit </a:t>
            </a:r>
            <a:r>
              <a:rPr lang="tr-TR" sz="2400" dirty="0"/>
              <a:t>formül </a:t>
            </a:r>
            <a:r>
              <a:rPr lang="tr-TR" sz="2400" dirty="0" smtClean="0"/>
              <a:t>ile molekül formülü farklılık gösterebilir. Örneğin</a:t>
            </a:r>
            <a:r>
              <a:rPr lang="tr-TR" sz="2400" i="1" dirty="0"/>
              <a:t>;</a:t>
            </a:r>
            <a:r>
              <a:rPr lang="tr-TR" sz="2400" dirty="0"/>
              <a:t> </a:t>
            </a:r>
            <a:r>
              <a:rPr lang="tr-TR" sz="2400" dirty="0" err="1" smtClean="0"/>
              <a:t>sakkaroz</a:t>
            </a:r>
            <a:r>
              <a:rPr lang="tr-TR" sz="2400" dirty="0" smtClean="0"/>
              <a:t> için en basit formül ve molekül formül aynıdır  : </a:t>
            </a:r>
            <a:r>
              <a:rPr lang="tr-TR" sz="2400" dirty="0" smtClean="0">
                <a:latin typeface="Calibri" pitchFamily="34" charset="0"/>
                <a:ea typeface="Times New Roman"/>
                <a:cs typeface="Times New Roman"/>
              </a:rPr>
              <a:t>C</a:t>
            </a:r>
            <a:r>
              <a:rPr lang="tr-TR" sz="2400" baseline="-25000" dirty="0" smtClean="0">
                <a:latin typeface="Calibri" pitchFamily="34" charset="0"/>
                <a:ea typeface="Times New Roman"/>
                <a:cs typeface="Times New Roman"/>
              </a:rPr>
              <a:t>12</a:t>
            </a:r>
            <a:r>
              <a:rPr lang="tr-TR" sz="2400" dirty="0" smtClean="0">
                <a:latin typeface="Calibri" pitchFamily="34" charset="0"/>
                <a:ea typeface="Times New Roman"/>
                <a:cs typeface="Times New Roman"/>
              </a:rPr>
              <a:t>H</a:t>
            </a:r>
            <a:r>
              <a:rPr lang="tr-TR" sz="2400" baseline="-25000" dirty="0" smtClean="0">
                <a:latin typeface="Calibri" pitchFamily="34" charset="0"/>
                <a:ea typeface="Times New Roman"/>
                <a:cs typeface="Times New Roman"/>
              </a:rPr>
              <a:t>22</a:t>
            </a:r>
            <a:r>
              <a:rPr lang="tr-TR" sz="2400" dirty="0" smtClean="0">
                <a:latin typeface="Calibri" pitchFamily="34" charset="0"/>
                <a:ea typeface="Times New Roman"/>
                <a:cs typeface="Times New Roman"/>
              </a:rPr>
              <a:t>O</a:t>
            </a:r>
            <a:r>
              <a:rPr lang="tr-TR" sz="2400" baseline="-25000" dirty="0" smtClean="0">
                <a:latin typeface="Calibri" pitchFamily="34" charset="0"/>
                <a:ea typeface="Times New Roman"/>
                <a:cs typeface="Times New Roman"/>
              </a:rPr>
              <a:t>11</a:t>
            </a:r>
            <a:r>
              <a:rPr lang="tr-TR" sz="2400" dirty="0" smtClean="0">
                <a:latin typeface="Calibri" pitchFamily="34" charset="0"/>
                <a:ea typeface="Times New Roman"/>
                <a:cs typeface="Times New Roman"/>
              </a:rPr>
              <a:t> . Asetilen için basit formül CH iken molekül formülü </a:t>
            </a:r>
            <a:r>
              <a:rPr lang="tr-TR" sz="2400" dirty="0" smtClean="0"/>
              <a:t>asetik </a:t>
            </a:r>
            <a:r>
              <a:rPr lang="tr-TR" sz="2400" dirty="0"/>
              <a:t>asit için en basit formül CH</a:t>
            </a:r>
            <a:r>
              <a:rPr lang="tr-TR" sz="2400" baseline="-25000" dirty="0"/>
              <a:t>2</a:t>
            </a:r>
            <a:r>
              <a:rPr lang="tr-TR" sz="2400" dirty="0"/>
              <a:t>O iken molekül formülü </a:t>
            </a:r>
            <a:r>
              <a:rPr lang="tr-TR" sz="2400" dirty="0" smtClean="0">
                <a:latin typeface="Calibri" pitchFamily="34" charset="0"/>
                <a:ea typeface="Times New Roman"/>
                <a:cs typeface="Times New Roman"/>
              </a:rPr>
              <a:t>C</a:t>
            </a:r>
            <a:r>
              <a:rPr lang="tr-TR" sz="2400" baseline="-25000" dirty="0" smtClean="0">
                <a:latin typeface="Calibri" pitchFamily="34" charset="0"/>
                <a:ea typeface="Times New Roman"/>
                <a:cs typeface="Times New Roman"/>
              </a:rPr>
              <a:t>2</a:t>
            </a:r>
            <a:r>
              <a:rPr lang="tr-TR" sz="2400" dirty="0" smtClean="0">
                <a:latin typeface="Calibri" pitchFamily="34" charset="0"/>
                <a:ea typeface="Times New Roman"/>
                <a:cs typeface="Times New Roman"/>
              </a:rPr>
              <a:t>H</a:t>
            </a:r>
            <a:r>
              <a:rPr lang="tr-TR" sz="2400" baseline="-25000" dirty="0" smtClean="0">
                <a:latin typeface="Calibri" pitchFamily="34" charset="0"/>
                <a:ea typeface="Times New Roman"/>
                <a:cs typeface="Times New Roman"/>
              </a:rPr>
              <a:t>2</a:t>
            </a:r>
            <a:r>
              <a:rPr lang="tr-TR" sz="2400" dirty="0" smtClean="0">
                <a:latin typeface="Calibri" pitchFamily="34" charset="0"/>
                <a:ea typeface="Times New Roman"/>
                <a:cs typeface="Times New Roman"/>
              </a:rPr>
              <a:t> </a:t>
            </a:r>
            <a:r>
              <a:rPr lang="tr-TR" sz="2400" dirty="0" err="1" smtClean="0">
                <a:latin typeface="Calibri" pitchFamily="34" charset="0"/>
                <a:ea typeface="Times New Roman"/>
                <a:cs typeface="Times New Roman"/>
              </a:rPr>
              <a:t>dir</a:t>
            </a:r>
            <a:r>
              <a:rPr lang="tr-TR" sz="2400" dirty="0" smtClean="0">
                <a:latin typeface="Calibri" pitchFamily="34" charset="0"/>
                <a:ea typeface="Times New Roman"/>
                <a:cs typeface="Times New Roman"/>
              </a:rPr>
              <a:t>.</a:t>
            </a:r>
            <a:r>
              <a:rPr lang="tr-TR" sz="2400" dirty="0" smtClean="0">
                <a:ea typeface="Times New Roman"/>
                <a:cs typeface="Times New Roman"/>
              </a:rPr>
              <a:t> </a:t>
            </a:r>
          </a:p>
          <a:p>
            <a:pPr algn="just"/>
            <a:r>
              <a:rPr lang="tr-TR" sz="2400" dirty="0" smtClean="0">
                <a:cs typeface="Times New Roman"/>
              </a:rPr>
              <a:t>Bir molekülde atom sayıları arasında ortak bir bilen varsa o form</a:t>
            </a:r>
            <a:r>
              <a:rPr lang="tr-TR" sz="2400" dirty="0" smtClean="0"/>
              <a:t>ül büyük ihtimalle molekül formülüdür.</a:t>
            </a:r>
            <a:endParaRPr lang="tr-TR" sz="2400" dirty="0" smtClean="0"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260648"/>
            <a:ext cx="842493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dirty="0"/>
          </a:p>
          <a:p>
            <a:pPr algn="just"/>
            <a:r>
              <a:rPr lang="tr-TR" dirty="0" err="1" smtClean="0"/>
              <a:t>Stokiyometrik</a:t>
            </a:r>
            <a:r>
              <a:rPr lang="tr-TR" dirty="0" smtClean="0"/>
              <a:t> hesaplamalarda kullanılan bir diğer kavram </a:t>
            </a:r>
            <a:r>
              <a:rPr lang="tr-TR" dirty="0" err="1" smtClean="0"/>
              <a:t>mol</a:t>
            </a:r>
            <a:r>
              <a:rPr lang="tr-TR" dirty="0" smtClean="0"/>
              <a:t> sayısıdır.</a:t>
            </a:r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Örneğin : 7.42 g ZnSO</a:t>
            </a:r>
            <a:r>
              <a:rPr lang="tr-TR" baseline="-25000" dirty="0" smtClean="0"/>
              <a:t>4</a:t>
            </a:r>
            <a:r>
              <a:rPr lang="tr-TR" dirty="0" smtClean="0"/>
              <a:t> kaç </a:t>
            </a:r>
            <a:r>
              <a:rPr lang="tr-TR" dirty="0" err="1" smtClean="0"/>
              <a:t>moldür</a:t>
            </a:r>
            <a:r>
              <a:rPr lang="tr-TR" dirty="0" smtClean="0"/>
              <a:t>? (</a:t>
            </a:r>
            <a:r>
              <a:rPr lang="tr-TR" dirty="0" err="1" smtClean="0"/>
              <a:t>Zn</a:t>
            </a:r>
            <a:r>
              <a:rPr lang="tr-TR" dirty="0" smtClean="0"/>
              <a:t>: 65, S:32, O:16)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Mol</a:t>
            </a:r>
            <a:r>
              <a:rPr lang="tr-TR" dirty="0" smtClean="0"/>
              <a:t> sayısı = 7.42 / 161 = 0.046 </a:t>
            </a:r>
            <a:r>
              <a:rPr lang="tr-TR" dirty="0" err="1" smtClean="0"/>
              <a:t>mol</a:t>
            </a:r>
            <a:endParaRPr lang="tr-TR" dirty="0" smtClean="0"/>
          </a:p>
          <a:p>
            <a:pPr algn="just"/>
            <a:r>
              <a:rPr lang="tr-TR" dirty="0" smtClean="0"/>
              <a:t> </a:t>
            </a:r>
          </a:p>
          <a:p>
            <a:pPr algn="just"/>
            <a:endParaRPr lang="tr-TR" dirty="0"/>
          </a:p>
          <a:p>
            <a:pPr algn="just"/>
            <a:r>
              <a:rPr lang="tr-TR" b="1" dirty="0"/>
              <a:t> </a:t>
            </a:r>
            <a:endParaRPr lang="tr-TR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1052736"/>
            <a:ext cx="3744417" cy="7605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2" y="620688"/>
            <a:ext cx="820891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400" dirty="0"/>
              <a:t>% </a:t>
            </a:r>
            <a:r>
              <a:rPr lang="tr-TR" sz="2400" dirty="0" smtClean="0"/>
              <a:t>40 </a:t>
            </a:r>
            <a:r>
              <a:rPr lang="tr-TR" sz="2400" dirty="0"/>
              <a:t>S</a:t>
            </a:r>
            <a:r>
              <a:rPr lang="tr-TR" sz="2400" dirty="0" smtClean="0"/>
              <a:t> </a:t>
            </a:r>
            <a:r>
              <a:rPr lang="tr-TR" sz="2400" dirty="0"/>
              <a:t>ve % </a:t>
            </a:r>
            <a:r>
              <a:rPr lang="tr-TR" sz="2400" dirty="0" smtClean="0"/>
              <a:t>60 </a:t>
            </a:r>
            <a:r>
              <a:rPr lang="tr-TR" sz="2400" dirty="0"/>
              <a:t>O içeren </a:t>
            </a:r>
            <a:r>
              <a:rPr lang="tr-TR" sz="2400" dirty="0" smtClean="0"/>
              <a:t>bir molekül kütlesi 160’tır. Bu bileşiğin molekül formülü nedir? </a:t>
            </a:r>
            <a:r>
              <a:rPr lang="pt-BR" sz="2400" dirty="0" smtClean="0"/>
              <a:t>(</a:t>
            </a:r>
            <a:r>
              <a:rPr lang="pt-BR" sz="2400" dirty="0"/>
              <a:t>O: </a:t>
            </a:r>
            <a:r>
              <a:rPr lang="tr-TR" sz="2400" dirty="0" smtClean="0"/>
              <a:t>16</a:t>
            </a:r>
            <a:r>
              <a:rPr lang="pt-BR" sz="2400" dirty="0" smtClean="0"/>
              <a:t>  </a:t>
            </a:r>
            <a:r>
              <a:rPr lang="pt-BR" sz="2400" dirty="0"/>
              <a:t>, </a:t>
            </a:r>
            <a:r>
              <a:rPr lang="tr-TR" sz="2400" dirty="0" smtClean="0"/>
              <a:t>S</a:t>
            </a:r>
            <a:r>
              <a:rPr lang="pt-BR" sz="2400" dirty="0" smtClean="0"/>
              <a:t>: </a:t>
            </a:r>
            <a:r>
              <a:rPr lang="tr-TR" sz="2400" dirty="0" smtClean="0"/>
              <a:t>32</a:t>
            </a:r>
            <a:r>
              <a:rPr lang="pt-BR" sz="2400" dirty="0" smtClean="0"/>
              <a:t> ).</a:t>
            </a:r>
            <a:r>
              <a:rPr lang="tr-TR" sz="2400" dirty="0" smtClean="0"/>
              <a:t> </a:t>
            </a:r>
          </a:p>
          <a:p>
            <a:pPr lvl="0" algn="just"/>
            <a:endParaRPr lang="tr-TR" sz="2400" dirty="0"/>
          </a:p>
          <a:p>
            <a:pPr algn="just"/>
            <a:r>
              <a:rPr lang="tr-TR" sz="2400" dirty="0" smtClean="0"/>
              <a:t>O için         60.0 </a:t>
            </a:r>
            <a:r>
              <a:rPr lang="tr-TR" sz="2400" dirty="0"/>
              <a:t>/ </a:t>
            </a:r>
            <a:r>
              <a:rPr lang="tr-TR" sz="2400" dirty="0" smtClean="0"/>
              <a:t>16</a:t>
            </a:r>
            <a:r>
              <a:rPr lang="pt-BR" sz="2400" dirty="0" smtClean="0"/>
              <a:t> </a:t>
            </a:r>
            <a:r>
              <a:rPr lang="pt-BR" sz="2400" dirty="0"/>
              <a:t>= </a:t>
            </a:r>
            <a:r>
              <a:rPr lang="tr-TR" sz="2400" dirty="0" smtClean="0"/>
              <a:t>3.72</a:t>
            </a:r>
            <a:r>
              <a:rPr lang="pt-BR" sz="2400" dirty="0" smtClean="0"/>
              <a:t>  </a:t>
            </a:r>
            <a:r>
              <a:rPr lang="pt-BR" sz="2400" dirty="0"/>
              <a:t>atom gr </a:t>
            </a:r>
            <a:endParaRPr lang="tr-TR" sz="2400" dirty="0"/>
          </a:p>
          <a:p>
            <a:pPr algn="just"/>
            <a:r>
              <a:rPr lang="tr-TR" sz="2400" dirty="0" smtClean="0"/>
              <a:t>S  için         40.0 </a:t>
            </a:r>
            <a:r>
              <a:rPr lang="tr-TR" sz="2400" dirty="0"/>
              <a:t>/ </a:t>
            </a:r>
            <a:r>
              <a:rPr lang="tr-TR" sz="2400" dirty="0" smtClean="0"/>
              <a:t>32</a:t>
            </a:r>
            <a:r>
              <a:rPr lang="pt-BR" sz="2400" dirty="0" smtClean="0"/>
              <a:t> </a:t>
            </a:r>
            <a:r>
              <a:rPr lang="pt-BR" sz="2400" dirty="0"/>
              <a:t>= </a:t>
            </a:r>
            <a:r>
              <a:rPr lang="tr-TR" sz="2400" dirty="0" smtClean="0"/>
              <a:t>1.25</a:t>
            </a:r>
            <a:r>
              <a:rPr lang="pt-BR" sz="2400" dirty="0" smtClean="0"/>
              <a:t>  </a:t>
            </a:r>
            <a:r>
              <a:rPr lang="pt-BR" sz="2400" dirty="0"/>
              <a:t>atom gr  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En </a:t>
            </a:r>
            <a:r>
              <a:rPr lang="tr-TR" sz="2400" dirty="0"/>
              <a:t>basit </a:t>
            </a:r>
            <a:r>
              <a:rPr lang="tr-TR" sz="2400" dirty="0" smtClean="0"/>
              <a:t>formül </a:t>
            </a:r>
          </a:p>
          <a:p>
            <a:pPr algn="just"/>
            <a:r>
              <a:rPr lang="tr-TR" sz="2400" dirty="0" smtClean="0"/>
              <a:t>  </a:t>
            </a:r>
            <a:endParaRPr lang="tr-TR" sz="2400" dirty="0"/>
          </a:p>
          <a:p>
            <a:pPr algn="just"/>
            <a:r>
              <a:rPr lang="tr-TR" sz="2400" dirty="0" smtClean="0"/>
              <a:t>S</a:t>
            </a:r>
            <a:r>
              <a:rPr lang="tr-TR" sz="2400" baseline="-25000" dirty="0" smtClean="0"/>
              <a:t>1.25  </a:t>
            </a:r>
            <a:r>
              <a:rPr lang="tr-TR" sz="2400" dirty="0" smtClean="0"/>
              <a:t>O</a:t>
            </a:r>
            <a:r>
              <a:rPr lang="tr-TR" sz="2400" baseline="-25000" dirty="0" smtClean="0"/>
              <a:t>3.72</a:t>
            </a:r>
            <a:r>
              <a:rPr lang="tr-TR" sz="2400" dirty="0" smtClean="0"/>
              <a:t>   </a:t>
            </a:r>
            <a:r>
              <a:rPr lang="tr-TR" sz="2400" dirty="0"/>
              <a:t>şeklinde olur.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3.72 </a:t>
            </a:r>
            <a:r>
              <a:rPr lang="tr-TR" sz="2400" dirty="0"/>
              <a:t>/ </a:t>
            </a:r>
            <a:r>
              <a:rPr lang="tr-TR" sz="2400" dirty="0" smtClean="0"/>
              <a:t>1.25 </a:t>
            </a:r>
            <a:r>
              <a:rPr lang="tr-TR" sz="2400" dirty="0"/>
              <a:t>= </a:t>
            </a:r>
            <a:r>
              <a:rPr lang="tr-TR" sz="2400" dirty="0" smtClean="0"/>
              <a:t>3   En basit formül: SO</a:t>
            </a:r>
            <a:r>
              <a:rPr lang="tr-TR" sz="2400" baseline="-25000" dirty="0" smtClean="0"/>
              <a:t>3</a:t>
            </a:r>
            <a:r>
              <a:rPr lang="tr-TR" sz="2400" b="1" dirty="0" smtClean="0"/>
              <a:t> 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SO</a:t>
            </a:r>
            <a:r>
              <a:rPr lang="tr-TR" sz="2400" baseline="-25000" dirty="0" smtClean="0"/>
              <a:t>3</a:t>
            </a:r>
            <a:r>
              <a:rPr lang="tr-TR" sz="2400" dirty="0" smtClean="0"/>
              <a:t> </a:t>
            </a:r>
            <a:r>
              <a:rPr lang="tr-TR" sz="2400" dirty="0"/>
              <a:t>= </a:t>
            </a:r>
            <a:r>
              <a:rPr lang="tr-TR" sz="2400" dirty="0" smtClean="0"/>
              <a:t>(1 </a:t>
            </a:r>
            <a:r>
              <a:rPr lang="tr-TR" sz="2400" dirty="0"/>
              <a:t>x </a:t>
            </a:r>
            <a:r>
              <a:rPr lang="pt-BR" sz="2400" dirty="0" smtClean="0"/>
              <a:t>3</a:t>
            </a:r>
            <a:r>
              <a:rPr lang="tr-TR" sz="2400" dirty="0" smtClean="0"/>
              <a:t>2</a:t>
            </a:r>
            <a:r>
              <a:rPr lang="pt-BR" sz="2400" dirty="0" smtClean="0"/>
              <a:t>) </a:t>
            </a:r>
            <a:r>
              <a:rPr lang="pt-BR" sz="2400" dirty="0"/>
              <a:t>+ </a:t>
            </a:r>
            <a:r>
              <a:rPr lang="pt-BR" sz="2400" dirty="0" smtClean="0"/>
              <a:t>(</a:t>
            </a:r>
            <a:r>
              <a:rPr lang="tr-TR" sz="2400" dirty="0" smtClean="0"/>
              <a:t>3</a:t>
            </a:r>
            <a:r>
              <a:rPr lang="pt-BR" sz="2400" dirty="0" smtClean="0"/>
              <a:t> </a:t>
            </a:r>
            <a:r>
              <a:rPr lang="pt-BR" sz="2400" dirty="0"/>
              <a:t>x </a:t>
            </a:r>
            <a:r>
              <a:rPr lang="pt-BR" sz="2400" dirty="0" smtClean="0"/>
              <a:t>1</a:t>
            </a:r>
            <a:r>
              <a:rPr lang="tr-TR" sz="2400" dirty="0" smtClean="0"/>
              <a:t>6</a:t>
            </a:r>
            <a:r>
              <a:rPr lang="pt-BR" sz="2400" dirty="0" smtClean="0"/>
              <a:t>) </a:t>
            </a:r>
            <a:r>
              <a:rPr lang="pt-BR" sz="2400" dirty="0"/>
              <a:t>= </a:t>
            </a:r>
            <a:r>
              <a:rPr lang="tr-TR" sz="2400" dirty="0" smtClean="0"/>
              <a:t>32</a:t>
            </a:r>
            <a:r>
              <a:rPr lang="pt-BR" sz="2400" dirty="0" smtClean="0"/>
              <a:t>  </a:t>
            </a:r>
            <a:r>
              <a:rPr lang="pt-BR" sz="2400" dirty="0"/>
              <a:t>+  </a:t>
            </a:r>
            <a:r>
              <a:rPr lang="tr-TR" sz="2400" dirty="0" smtClean="0"/>
              <a:t>48</a:t>
            </a:r>
            <a:r>
              <a:rPr lang="pt-BR" sz="2400" dirty="0" smtClean="0"/>
              <a:t> </a:t>
            </a:r>
            <a:r>
              <a:rPr lang="pt-BR" sz="2400" dirty="0"/>
              <a:t>= </a:t>
            </a:r>
            <a:r>
              <a:rPr lang="tr-TR" sz="2400" dirty="0" smtClean="0"/>
              <a:t>80</a:t>
            </a:r>
            <a:r>
              <a:rPr lang="pt-BR" sz="2400" dirty="0" smtClean="0"/>
              <a:t> </a:t>
            </a:r>
            <a:endParaRPr lang="tr-TR" sz="2400" dirty="0"/>
          </a:p>
          <a:p>
            <a:pPr algn="just"/>
            <a:r>
              <a:rPr lang="pt-BR" sz="2400" dirty="0"/>
              <a:t>    </a:t>
            </a:r>
            <a:r>
              <a:rPr lang="tr-TR" sz="2400" dirty="0" smtClean="0"/>
              <a:t>160</a:t>
            </a:r>
            <a:r>
              <a:rPr lang="pt-BR" sz="2400" dirty="0" smtClean="0"/>
              <a:t>  </a:t>
            </a:r>
            <a:r>
              <a:rPr lang="pt-BR" sz="2400" dirty="0"/>
              <a:t>/ </a:t>
            </a:r>
            <a:r>
              <a:rPr lang="tr-TR" sz="2400" dirty="0" smtClean="0"/>
              <a:t>80</a:t>
            </a:r>
            <a:r>
              <a:rPr lang="pt-BR" sz="2400" dirty="0" smtClean="0"/>
              <a:t> </a:t>
            </a:r>
            <a:r>
              <a:rPr lang="pt-BR" sz="2400" dirty="0"/>
              <a:t>= 2    olur. </a:t>
            </a:r>
            <a:r>
              <a:rPr lang="tr-TR" sz="2400" dirty="0" smtClean="0"/>
              <a:t>M</a:t>
            </a:r>
            <a:r>
              <a:rPr lang="pt-BR" sz="2400" dirty="0" smtClean="0"/>
              <a:t>olekül </a:t>
            </a:r>
            <a:r>
              <a:rPr lang="pt-BR" sz="2400" dirty="0"/>
              <a:t>formulü </a:t>
            </a:r>
            <a:r>
              <a:rPr lang="tr-TR" sz="2400" dirty="0" smtClean="0"/>
              <a:t>:</a:t>
            </a:r>
            <a:r>
              <a:rPr lang="pt-BR" sz="2400" dirty="0" smtClean="0"/>
              <a:t> </a:t>
            </a:r>
            <a:r>
              <a:rPr lang="tr-TR" sz="2400" dirty="0" smtClean="0"/>
              <a:t>S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O</a:t>
            </a:r>
            <a:r>
              <a:rPr lang="tr-TR" sz="2400" baseline="-25000" dirty="0" smtClean="0"/>
              <a:t>6</a:t>
            </a:r>
            <a:r>
              <a:rPr lang="tr-TR" sz="2400" dirty="0" smtClean="0"/>
              <a:t> </a:t>
            </a:r>
            <a:endParaRPr lang="tr-TR" sz="2400" dirty="0"/>
          </a:p>
          <a:p>
            <a:pPr algn="just"/>
            <a:r>
              <a:rPr lang="tr-TR" sz="2400" dirty="0"/>
              <a:t> 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467544" y="332656"/>
            <a:ext cx="8208912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KİMYASAL REAKSİYONLAR</a:t>
            </a:r>
          </a:p>
          <a:p>
            <a:pPr algn="ctr"/>
            <a:endParaRPr lang="tr-TR" sz="2400" b="1" dirty="0" smtClean="0"/>
          </a:p>
          <a:p>
            <a:pPr algn="just"/>
            <a:r>
              <a:rPr lang="tr-TR" sz="2400" dirty="0" smtClean="0"/>
              <a:t>      Kimyasal reaksiyonları elektron alışverişi olan ve olmayan reaksiyonlar olmak üzere iki kısma ayırabiliriz. </a:t>
            </a:r>
          </a:p>
          <a:p>
            <a:pPr algn="just"/>
            <a:endParaRPr lang="tr-TR" sz="2400" dirty="0" smtClean="0"/>
          </a:p>
          <a:p>
            <a:pPr marL="342900" indent="-342900" algn="just">
              <a:buAutoNum type="arabicParenR"/>
            </a:pPr>
            <a:r>
              <a:rPr lang="tr-TR" sz="2400" dirty="0" smtClean="0"/>
              <a:t>Elektron alışverişi olmayan reaksiyonlar genellikle iyon ya da moleküllerin birleşmesi yada ayrılması şeklinde meydana gelir. Örneğin; </a:t>
            </a:r>
          </a:p>
          <a:p>
            <a:pPr marL="342900" indent="-342900" algn="just"/>
            <a:endParaRPr lang="tr-TR" sz="2400" dirty="0" smtClean="0"/>
          </a:p>
          <a:p>
            <a:pPr marL="342900" indent="-342900" algn="just"/>
            <a:r>
              <a:rPr lang="tr-TR" sz="2400" dirty="0" smtClean="0"/>
              <a:t>       Na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SO</a:t>
            </a:r>
            <a:r>
              <a:rPr lang="tr-TR" sz="2400" baseline="-25000" dirty="0" smtClean="0"/>
              <a:t>4 </a:t>
            </a:r>
            <a:r>
              <a:rPr lang="tr-TR" sz="2400" dirty="0" smtClean="0"/>
              <a:t>+ 2 AgNO</a:t>
            </a:r>
            <a:r>
              <a:rPr lang="tr-TR" sz="2400" baseline="-25000" dirty="0" smtClean="0"/>
              <a:t>3</a:t>
            </a:r>
            <a:r>
              <a:rPr lang="tr-TR" sz="2400" dirty="0" smtClean="0"/>
              <a:t> →  </a:t>
            </a:r>
            <a:r>
              <a:rPr lang="tr-TR" sz="2400" b="1" dirty="0" smtClean="0">
                <a:sym typeface="Symbol"/>
              </a:rPr>
              <a:t></a:t>
            </a:r>
            <a:r>
              <a:rPr lang="tr-TR" sz="2400" dirty="0" smtClean="0"/>
              <a:t> Ag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SO</a:t>
            </a:r>
            <a:r>
              <a:rPr lang="tr-TR" sz="2400" baseline="-25000" dirty="0" smtClean="0"/>
              <a:t>4</a:t>
            </a:r>
            <a:r>
              <a:rPr lang="tr-TR" sz="2400" dirty="0" smtClean="0"/>
              <a:t>  + 2 NaNO</a:t>
            </a:r>
            <a:r>
              <a:rPr lang="tr-TR" sz="2400" baseline="-25000" dirty="0" smtClean="0"/>
              <a:t>3</a:t>
            </a:r>
            <a:r>
              <a:rPr lang="tr-TR" sz="2400" dirty="0" smtClean="0"/>
              <a:t> </a:t>
            </a:r>
          </a:p>
          <a:p>
            <a:pPr marL="342900" indent="-342900" algn="just"/>
            <a:endParaRPr lang="tr-TR" sz="2400" dirty="0" smtClean="0"/>
          </a:p>
          <a:p>
            <a:pPr marL="342900" indent="-342900" algn="just"/>
            <a:r>
              <a:rPr lang="tr-TR" sz="2400" dirty="0" smtClean="0"/>
              <a:t>2) Elektron alışverişi olan reaksiyonlar yükseltgenme ve indirgenme reaksiyonları olmak üzere iki kısma ayrılır.</a:t>
            </a:r>
          </a:p>
          <a:p>
            <a:pPr marL="342900" indent="-342900" algn="just"/>
            <a:endParaRPr lang="tr-TR" sz="2400" dirty="0" smtClean="0"/>
          </a:p>
          <a:p>
            <a:pPr marL="342900" indent="-342900" algn="just"/>
            <a:r>
              <a:rPr lang="tr-TR" sz="2400" dirty="0" smtClean="0"/>
              <a:t>        Cr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O</a:t>
            </a:r>
            <a:r>
              <a:rPr lang="tr-TR" sz="2400" baseline="-25000" dirty="0" smtClean="0"/>
              <a:t>7</a:t>
            </a:r>
            <a:r>
              <a:rPr lang="tr-TR" sz="2400" baseline="30000" dirty="0" smtClean="0"/>
              <a:t>-2 </a:t>
            </a:r>
            <a:r>
              <a:rPr lang="tr-TR" sz="2400" dirty="0" smtClean="0"/>
              <a:t>  +  14H</a:t>
            </a:r>
            <a:r>
              <a:rPr lang="tr-TR" sz="2400" baseline="30000" dirty="0" smtClean="0"/>
              <a:t>+   </a:t>
            </a:r>
            <a:r>
              <a:rPr lang="tr-TR" sz="2400" dirty="0" smtClean="0"/>
              <a:t>+  6e</a:t>
            </a:r>
            <a:r>
              <a:rPr lang="tr-TR" sz="2400" baseline="30000" dirty="0" smtClean="0"/>
              <a:t>–</a:t>
            </a:r>
            <a:r>
              <a:rPr lang="tr-TR" sz="2400" dirty="0" smtClean="0"/>
              <a:t>   </a:t>
            </a:r>
            <a:r>
              <a:rPr lang="tr-TR" sz="2400" cap="all" dirty="0" smtClean="0">
                <a:sym typeface="Wingdings 3"/>
              </a:rPr>
              <a:t></a:t>
            </a:r>
            <a:r>
              <a:rPr lang="tr-TR" sz="2400" dirty="0" smtClean="0"/>
              <a:t> 2 Cr</a:t>
            </a:r>
            <a:r>
              <a:rPr lang="tr-TR" sz="2400" baseline="30000" dirty="0" smtClean="0"/>
              <a:t>3+</a:t>
            </a:r>
            <a:r>
              <a:rPr lang="tr-TR" sz="2400" dirty="0" smtClean="0"/>
              <a:t>  +  7H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O</a:t>
            </a:r>
          </a:p>
          <a:p>
            <a:pPr marL="342900" indent="-342900" algn="just"/>
            <a:endParaRPr lang="tr-TR" dirty="0" smtClean="0"/>
          </a:p>
          <a:p>
            <a:pPr marL="342900" indent="-342900" algn="just"/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      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0"/>
            <a:ext cx="8352928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/>
              <a:t>YÜKSELTGENME İNDİRGENME TERİMLERİ</a:t>
            </a:r>
          </a:p>
          <a:p>
            <a:pPr algn="ctr"/>
            <a:endParaRPr lang="tr-TR" sz="2400" dirty="0" smtClean="0"/>
          </a:p>
          <a:p>
            <a:pPr algn="just"/>
            <a:r>
              <a:rPr lang="tr-TR" sz="2400" b="1" i="1" dirty="0" smtClean="0"/>
              <a:t>      </a:t>
            </a:r>
            <a:r>
              <a:rPr lang="tr-TR" sz="2400" b="1" dirty="0" smtClean="0"/>
              <a:t>Yükseltgenme</a:t>
            </a:r>
            <a:r>
              <a:rPr lang="tr-TR" sz="2400" b="1" i="1" dirty="0" smtClean="0"/>
              <a:t>:</a:t>
            </a:r>
            <a:r>
              <a:rPr lang="tr-TR" sz="2400" b="1" dirty="0" smtClean="0"/>
              <a:t>  </a:t>
            </a:r>
            <a:r>
              <a:rPr lang="tr-TR" sz="2400" dirty="0" smtClean="0"/>
              <a:t>Kimyasal bir reaksiyonda elektron veriliyorsa bu olaya yükseltgenme denir. Diğer bir deyişle yükseltgenme sayısının artmasıdır.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      </a:t>
            </a:r>
            <a:r>
              <a:rPr lang="tr-TR" sz="2400" dirty="0" err="1" smtClean="0"/>
              <a:t>Ni</a:t>
            </a:r>
            <a:r>
              <a:rPr lang="tr-TR" sz="2400" baseline="30000" dirty="0" smtClean="0"/>
              <a:t>+   </a:t>
            </a:r>
            <a:r>
              <a:rPr lang="tr-TR" sz="2400" dirty="0" smtClean="0"/>
              <a:t> </a:t>
            </a:r>
            <a:r>
              <a:rPr lang="tr-TR" sz="2400" cap="all" dirty="0" smtClean="0">
                <a:sym typeface="Wingdings 3"/>
              </a:rPr>
              <a:t></a:t>
            </a:r>
            <a:r>
              <a:rPr lang="tr-TR" sz="2400" dirty="0" smtClean="0"/>
              <a:t>  Ni</a:t>
            </a:r>
            <a:r>
              <a:rPr lang="tr-TR" sz="2400" baseline="30000" dirty="0" smtClean="0"/>
              <a:t>2+</a:t>
            </a:r>
            <a:r>
              <a:rPr lang="tr-TR" sz="2400" dirty="0" smtClean="0"/>
              <a:t>  + e</a:t>
            </a:r>
            <a:r>
              <a:rPr lang="tr-TR" sz="2400" baseline="30000" dirty="0" smtClean="0"/>
              <a:t>–</a:t>
            </a:r>
            <a:r>
              <a:rPr lang="tr-TR" sz="2400" dirty="0" smtClean="0"/>
              <a:t>    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b="1" i="1" dirty="0" smtClean="0"/>
              <a:t>      </a:t>
            </a:r>
            <a:r>
              <a:rPr lang="tr-TR" sz="2400" b="1" dirty="0" smtClean="0"/>
              <a:t>İndirgenme: </a:t>
            </a:r>
            <a:r>
              <a:rPr lang="tr-TR" sz="2400" dirty="0" smtClean="0"/>
              <a:t>Kimyasal bir reaksiyonda elektron alınıyorsa bu olaya indirgenme denir. Diğer bir deyişle yükseltgenme sayısının azalmasıdır. </a:t>
            </a:r>
          </a:p>
          <a:p>
            <a:pPr algn="just"/>
            <a:r>
              <a:rPr lang="tr-TR" sz="2400" dirty="0" smtClean="0"/>
              <a:t>        </a:t>
            </a:r>
          </a:p>
          <a:p>
            <a:pPr algn="just"/>
            <a:r>
              <a:rPr lang="tr-TR" sz="2400" dirty="0" smtClean="0"/>
              <a:t>      MnO</a:t>
            </a:r>
            <a:r>
              <a:rPr lang="tr-TR" sz="2400" baseline="-25000" dirty="0" smtClean="0"/>
              <a:t>4</a:t>
            </a:r>
            <a:r>
              <a:rPr lang="tr-TR" sz="2400" baseline="30000" dirty="0" smtClean="0"/>
              <a:t>- </a:t>
            </a:r>
            <a:r>
              <a:rPr lang="tr-TR" sz="2400" cap="all" dirty="0" smtClean="0">
                <a:sym typeface="Wingdings 3"/>
              </a:rPr>
              <a:t></a:t>
            </a:r>
            <a:r>
              <a:rPr lang="tr-TR" sz="2400" dirty="0" smtClean="0"/>
              <a:t>  Mn</a:t>
            </a:r>
            <a:r>
              <a:rPr lang="tr-TR" sz="2400" baseline="30000" dirty="0" smtClean="0"/>
              <a:t>2+</a:t>
            </a:r>
            <a:endParaRPr lang="tr-TR" sz="2400" dirty="0" smtClean="0"/>
          </a:p>
          <a:p>
            <a:pPr algn="just"/>
            <a:endParaRPr lang="tr-TR" sz="2400" dirty="0" smtClean="0"/>
          </a:p>
          <a:p>
            <a:pPr algn="just"/>
            <a:r>
              <a:rPr lang="tr-TR" sz="2400" i="1" dirty="0" smtClean="0"/>
              <a:t>      </a:t>
            </a:r>
            <a:r>
              <a:rPr lang="tr-TR" sz="2400" b="1" dirty="0" smtClean="0"/>
              <a:t>Yükseltgen madde:  </a:t>
            </a:r>
            <a:r>
              <a:rPr lang="tr-TR" sz="2400" dirty="0" smtClean="0"/>
              <a:t>Karşısındaki maddeyi yükseltgeyen ve bu anda kendisi indirgenen maddedir. </a:t>
            </a:r>
          </a:p>
          <a:p>
            <a:pPr algn="just"/>
            <a:r>
              <a:rPr lang="tr-TR" sz="2400" i="1" dirty="0" smtClean="0"/>
              <a:t>      </a:t>
            </a:r>
            <a:r>
              <a:rPr lang="tr-TR" sz="2400" b="1" dirty="0" smtClean="0"/>
              <a:t>İndirgen madde: </a:t>
            </a:r>
            <a:r>
              <a:rPr lang="tr-TR" sz="2400" dirty="0" smtClean="0"/>
              <a:t>Karşısındaki maddeyi indirgeyen ve bu anda kendisi yükseltgenen maddedir. 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818</Words>
  <Application>Microsoft Office PowerPoint</Application>
  <PresentationFormat>Ekran Gösterisi (4:3)</PresentationFormat>
  <Paragraphs>137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Symbol</vt:lpstr>
      <vt:lpstr>Times New Roman</vt:lpstr>
      <vt:lpstr>Wingdings 3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mpalabiyik</dc:creator>
  <cp:lastModifiedBy>Burcu Doğan Topal</cp:lastModifiedBy>
  <cp:revision>89</cp:revision>
  <dcterms:created xsi:type="dcterms:W3CDTF">2014-11-25T10:03:30Z</dcterms:created>
  <dcterms:modified xsi:type="dcterms:W3CDTF">2018-01-22T08:29:04Z</dcterms:modified>
</cp:coreProperties>
</file>