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6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F54AC-41F6-4B6D-8A53-90C64D54AB42}" type="datetimeFigureOut">
              <a:rPr lang="tr-TR" smtClean="0"/>
              <a:t>1.10.2019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9E1F58-51B7-464E-97CD-55C8305D09B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1 Slayt Görüntüsü Yer Tutucusu"/>
          <p:cNvSpPr>
            <a:spLocks noGrp="1" noRot="1" noChangeAspect="1" noChangeArrowheads="1" noTextEdit="1"/>
          </p:cNvSpPr>
          <p:nvPr>
            <p:ph type="sldImg"/>
          </p:nvPr>
        </p:nvSpPr>
        <p:spPr>
          <a:ln/>
        </p:spPr>
      </p:sp>
      <p:sp>
        <p:nvSpPr>
          <p:cNvPr id="271363" name="2 Not Yer Tutucusu"/>
          <p:cNvSpPr>
            <a:spLocks noGrp="1"/>
          </p:cNvSpPr>
          <p:nvPr>
            <p:ph type="body" idx="1"/>
          </p:nvPr>
        </p:nvSpPr>
        <p:spPr>
          <a:noFill/>
          <a:ln/>
        </p:spPr>
        <p:txBody>
          <a:bodyPr/>
          <a:lstStyle/>
          <a:p>
            <a:endParaRPr lang="tr-TR" altLang="tr-TR" smtClean="0"/>
          </a:p>
        </p:txBody>
      </p:sp>
      <p:sp>
        <p:nvSpPr>
          <p:cNvPr id="271364" name="3 Slayt Numarası Yer Tutucusu"/>
          <p:cNvSpPr>
            <a:spLocks noGrp="1"/>
          </p:cNvSpPr>
          <p:nvPr>
            <p:ph type="sldNum" sz="quarter" idx="5"/>
          </p:nvPr>
        </p:nvSpPr>
        <p:spPr>
          <a:noFill/>
        </p:spPr>
        <p:txBody>
          <a:bodyPr/>
          <a:lstStyle/>
          <a:p>
            <a:fld id="{F18CB12D-DEAC-46F2-9D67-CEED3015C37F}" type="slidenum">
              <a:rPr lang="tr-TR" altLang="tr-TR" smtClean="0"/>
              <a:pPr/>
              <a:t>14</a:t>
            </a:fld>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1 Başlık"/>
          <p:cNvSpPr>
            <a:spLocks noGrp="1" noChangeArrowheads="1"/>
          </p:cNvSpPr>
          <p:nvPr>
            <p:ph type="title"/>
          </p:nvPr>
        </p:nvSpPr>
        <p:spPr/>
        <p:txBody>
          <a:bodyPr/>
          <a:lstStyle/>
          <a:p>
            <a:r>
              <a:rPr lang="tr-TR" altLang="tr-TR" b="1" smtClean="0"/>
              <a:t>Artificial Insemination</a:t>
            </a:r>
          </a:p>
        </p:txBody>
      </p:sp>
      <p:sp>
        <p:nvSpPr>
          <p:cNvPr id="114691" name="2 İçerik Yer Tutucusu"/>
          <p:cNvSpPr>
            <a:spLocks noGrp="1" noChangeArrowheads="1"/>
          </p:cNvSpPr>
          <p:nvPr>
            <p:ph idx="1"/>
          </p:nvPr>
        </p:nvSpPr>
        <p:spPr>
          <a:xfrm>
            <a:off x="611188" y="1557338"/>
            <a:ext cx="6264275" cy="4525962"/>
          </a:xfrm>
        </p:spPr>
        <p:txBody>
          <a:bodyPr/>
          <a:lstStyle/>
          <a:p>
            <a:pPr algn="just"/>
            <a:r>
              <a:rPr lang="tr-TR" altLang="tr-TR" b="1" smtClean="0"/>
              <a:t>Artificial insemination</a:t>
            </a:r>
            <a:r>
              <a:rPr lang="tr-TR" altLang="tr-TR" smtClean="0"/>
              <a:t> is the transfer of semen collected using the appropriate semen collection method and techniques from breeder animals to female genital tract using appropriate method and techniques after the collection, examination, control and specific processing.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2 İçerik Yer Tutucusu"/>
          <p:cNvSpPr>
            <a:spLocks noGrp="1" noChangeArrowheads="1"/>
          </p:cNvSpPr>
          <p:nvPr>
            <p:ph idx="1"/>
          </p:nvPr>
        </p:nvSpPr>
        <p:spPr>
          <a:xfrm>
            <a:off x="468313" y="1628775"/>
            <a:ext cx="8135937" cy="4525963"/>
          </a:xfrm>
        </p:spPr>
        <p:txBody>
          <a:bodyPr/>
          <a:lstStyle/>
          <a:p>
            <a:pPr algn="just">
              <a:buFontTx/>
              <a:buNone/>
            </a:pPr>
            <a:r>
              <a:rPr lang="tr-TR" altLang="tr-TR" b="1" smtClean="0"/>
              <a:t>    Catheter Method</a:t>
            </a:r>
            <a:endParaRPr lang="tr-TR" altLang="tr-TR" b="1" smtClean="0">
              <a:solidFill>
                <a:srgbClr val="FFFF00"/>
              </a:solidFill>
            </a:endParaRPr>
          </a:p>
          <a:p>
            <a:pPr algn="just">
              <a:buFontTx/>
              <a:buNone/>
            </a:pPr>
            <a:endParaRPr lang="tr-TR" altLang="tr-TR" b="1" smtClean="0"/>
          </a:p>
          <a:p>
            <a:pPr algn="just"/>
            <a:r>
              <a:rPr lang="tr-TR" altLang="tr-TR" smtClean="0"/>
              <a:t>is used in </a:t>
            </a:r>
            <a:r>
              <a:rPr lang="tr-TR" altLang="tr-TR" b="1" smtClean="0"/>
              <a:t>dogs, cats </a:t>
            </a:r>
            <a:r>
              <a:rPr lang="tr-TR" altLang="tr-TR" smtClean="0"/>
              <a:t>and </a:t>
            </a:r>
            <a:r>
              <a:rPr lang="tr-TR" altLang="tr-TR" b="1" smtClean="0"/>
              <a:t>pigs.</a:t>
            </a:r>
            <a:endParaRPr lang="tr-TR" altLang="tr-TR" smtClean="0"/>
          </a:p>
          <a:p>
            <a:endParaRPr lang="tr-TR" altLang="tr-TR" smtClean="0"/>
          </a:p>
          <a:p>
            <a:pPr>
              <a:buFontTx/>
              <a:buNone/>
            </a:pPr>
            <a:endParaRPr lang="tr-TR" altLang="tr-TR" smtClean="0"/>
          </a:p>
          <a:p>
            <a:pPr>
              <a:buFontTx/>
              <a:buNone/>
            </a:pPr>
            <a:r>
              <a:rPr lang="tr-TR" altLang="tr-TR" smtClean="0"/>
              <a:t>   </a:t>
            </a:r>
          </a:p>
          <a:p>
            <a:endParaRPr lang="tr-TR" altLang="tr-TR" smtClean="0"/>
          </a:p>
          <a:p>
            <a:endParaRPr lang="tr-TR" altLang="tr-TR" smtClean="0"/>
          </a:p>
        </p:txBody>
      </p:sp>
      <p:sp>
        <p:nvSpPr>
          <p:cNvPr id="123908"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2 İçerik Yer Tutucusu"/>
          <p:cNvSpPr>
            <a:spLocks noGrp="1" noChangeArrowheads="1"/>
          </p:cNvSpPr>
          <p:nvPr>
            <p:ph idx="1"/>
          </p:nvPr>
        </p:nvSpPr>
        <p:spPr>
          <a:xfrm>
            <a:off x="611188" y="1557338"/>
            <a:ext cx="6337300" cy="4525962"/>
          </a:xfrm>
        </p:spPr>
        <p:txBody>
          <a:bodyPr/>
          <a:lstStyle/>
          <a:p>
            <a:pPr>
              <a:buFontTx/>
              <a:buNone/>
            </a:pPr>
            <a:r>
              <a:rPr lang="tr-TR" altLang="tr-TR" b="1" smtClean="0"/>
              <a:t>    Catheter Method</a:t>
            </a:r>
          </a:p>
          <a:p>
            <a:pPr algn="just"/>
            <a:r>
              <a:rPr lang="tr-TR" altLang="tr-TR" sz="2000" b="1" smtClean="0"/>
              <a:t>In dogs </a:t>
            </a:r>
            <a:r>
              <a:rPr lang="tr-TR" altLang="tr-TR" sz="2000" smtClean="0"/>
              <a:t>vaginal insemination can be done using a few different methods.</a:t>
            </a:r>
          </a:p>
          <a:p>
            <a:pPr algn="just"/>
            <a:r>
              <a:rPr lang="tr-TR" altLang="tr-TR" sz="2000" smtClean="0"/>
              <a:t>In the easiest method, the special catheter is inserted in a </a:t>
            </a:r>
            <a:r>
              <a:rPr lang="tr-TR" altLang="tr-TR" sz="2000" b="1" smtClean="0"/>
              <a:t>cranio-dorsal manner </a:t>
            </a:r>
            <a:r>
              <a:rPr lang="tr-TR" altLang="tr-TR" sz="2000" smtClean="0"/>
              <a:t>into the vagina of a standing bitch.</a:t>
            </a:r>
          </a:p>
          <a:p>
            <a:pPr algn="just"/>
            <a:r>
              <a:rPr lang="tr-TR" altLang="tr-TR" sz="2000" smtClean="0"/>
              <a:t>Cervix is approached by pushing along the dorsal line and when it is decided to be close enough, the semen previously loaded in an injector is deposited.</a:t>
            </a:r>
          </a:p>
          <a:p>
            <a:pPr algn="just"/>
            <a:r>
              <a:rPr lang="tr-TR" altLang="tr-TR" sz="2000" smtClean="0"/>
              <a:t>Afterwards, optionally the hind legs are lifted for 5 minutes to allow semen to pass through the cervix easier.</a:t>
            </a:r>
          </a:p>
        </p:txBody>
      </p:sp>
      <p:sp>
        <p:nvSpPr>
          <p:cNvPr id="124931"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2 İçerik Yer Tutucusu"/>
          <p:cNvSpPr>
            <a:spLocks noGrp="1" noChangeArrowheads="1"/>
          </p:cNvSpPr>
          <p:nvPr>
            <p:ph idx="1"/>
          </p:nvPr>
        </p:nvSpPr>
        <p:spPr>
          <a:xfrm>
            <a:off x="468313" y="1600200"/>
            <a:ext cx="6407150" cy="4525963"/>
          </a:xfrm>
        </p:spPr>
        <p:txBody>
          <a:bodyPr/>
          <a:lstStyle/>
          <a:p>
            <a:pPr>
              <a:buFontTx/>
              <a:buNone/>
            </a:pPr>
            <a:r>
              <a:rPr lang="tr-TR" altLang="tr-TR" b="1" smtClean="0"/>
              <a:t>  Norvegian (Skandinavian) Method</a:t>
            </a:r>
            <a:endParaRPr lang="tr-TR" altLang="tr-TR" b="1" smtClean="0">
              <a:solidFill>
                <a:srgbClr val="FFFF00"/>
              </a:solidFill>
            </a:endParaRPr>
          </a:p>
          <a:p>
            <a:pPr algn="just"/>
            <a:r>
              <a:rPr lang="tr-TR" altLang="tr-TR" sz="2400" smtClean="0"/>
              <a:t>The second method used in dogs is known as the </a:t>
            </a:r>
            <a:r>
              <a:rPr lang="tr-TR" altLang="tr-TR" sz="2400" b="1" smtClean="0"/>
              <a:t>Norvegian</a:t>
            </a:r>
            <a:r>
              <a:rPr lang="tr-TR" altLang="tr-TR" sz="2400" smtClean="0"/>
              <a:t> </a:t>
            </a:r>
            <a:r>
              <a:rPr lang="tr-TR" altLang="tr-TR" sz="2400" b="1" smtClean="0"/>
              <a:t>method.</a:t>
            </a:r>
            <a:endParaRPr lang="tr-TR" altLang="tr-TR" sz="2400" smtClean="0"/>
          </a:p>
          <a:p>
            <a:pPr algn="just"/>
            <a:r>
              <a:rPr lang="tr-TR" altLang="tr-TR" sz="2400" smtClean="0"/>
              <a:t>is the method in which semen is deposited into the uterus using a different catheter (</a:t>
            </a:r>
            <a:r>
              <a:rPr lang="tr-TR" altLang="tr-TR" sz="2400" b="1" smtClean="0"/>
              <a:t>Norvegian catheter</a:t>
            </a:r>
            <a:r>
              <a:rPr lang="tr-TR" altLang="tr-TR" sz="2400" smtClean="0"/>
              <a:t>) different from the previous method.</a:t>
            </a:r>
            <a:endParaRPr lang="tr-TR" altLang="tr-TR" smtClean="0"/>
          </a:p>
        </p:txBody>
      </p:sp>
      <p:sp>
        <p:nvSpPr>
          <p:cNvPr id="125956"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2 İçerik Yer Tutucusu"/>
          <p:cNvSpPr>
            <a:spLocks noGrp="1" noChangeArrowheads="1"/>
          </p:cNvSpPr>
          <p:nvPr>
            <p:ph idx="1"/>
          </p:nvPr>
        </p:nvSpPr>
        <p:spPr>
          <a:xfrm>
            <a:off x="611188" y="1600200"/>
            <a:ext cx="6337300" cy="4525963"/>
          </a:xfrm>
        </p:spPr>
        <p:txBody>
          <a:bodyPr/>
          <a:lstStyle/>
          <a:p>
            <a:pPr>
              <a:buFontTx/>
              <a:buNone/>
            </a:pPr>
            <a:r>
              <a:rPr lang="tr-TR" altLang="tr-TR" b="1" smtClean="0"/>
              <a:t> Vaginal Insemination with the Aid of a Catheter</a:t>
            </a:r>
          </a:p>
          <a:p>
            <a:pPr algn="just"/>
            <a:r>
              <a:rPr lang="tr-TR" altLang="tr-TR" sz="2400" b="1" smtClean="0"/>
              <a:t>In cats </a:t>
            </a:r>
            <a:r>
              <a:rPr lang="tr-TR" altLang="tr-TR" sz="2400" smtClean="0"/>
              <a:t>the vagina is entered using a 1 ml syringe with a blunt-ended needle from the upper part of the vulva with a </a:t>
            </a:r>
            <a:r>
              <a:rPr lang="tr-TR" altLang="tr-TR" sz="2400" b="1" smtClean="0"/>
              <a:t>cranio-dorsal </a:t>
            </a:r>
            <a:r>
              <a:rPr lang="tr-TR" altLang="tr-TR" sz="2400" smtClean="0"/>
              <a:t>manner.</a:t>
            </a:r>
          </a:p>
          <a:p>
            <a:pPr algn="just"/>
            <a:r>
              <a:rPr lang="tr-TR" altLang="tr-TR" sz="2400" smtClean="0"/>
              <a:t>The cervix is reached by pushing the syringe 1-2 cm along the dorsal line inside the vagina and depositing the semen which usually has 0.1 ml volume right in front of the cervix with some air.</a:t>
            </a:r>
          </a:p>
          <a:p>
            <a:pPr algn="just"/>
            <a:endParaRPr lang="tr-TR" altLang="tr-TR" smtClean="0"/>
          </a:p>
        </p:txBody>
      </p:sp>
      <p:sp>
        <p:nvSpPr>
          <p:cNvPr id="126979"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2 İçerik Yer Tutucusu"/>
          <p:cNvSpPr>
            <a:spLocks noGrp="1" noChangeArrowheads="1"/>
          </p:cNvSpPr>
          <p:nvPr>
            <p:ph idx="1"/>
          </p:nvPr>
        </p:nvSpPr>
        <p:spPr>
          <a:xfrm>
            <a:off x="611188" y="1600200"/>
            <a:ext cx="6264275" cy="4525963"/>
          </a:xfrm>
        </p:spPr>
        <p:txBody>
          <a:bodyPr/>
          <a:lstStyle/>
          <a:p>
            <a:pPr>
              <a:buFontTx/>
              <a:buNone/>
            </a:pPr>
            <a:r>
              <a:rPr lang="tr-TR" altLang="tr-TR" b="1" smtClean="0"/>
              <a:t> Vaginal Insemination with the Aid of a Catheter</a:t>
            </a:r>
          </a:p>
          <a:p>
            <a:pPr algn="just"/>
            <a:r>
              <a:rPr lang="tr-TR" altLang="tr-TR" sz="2200" smtClean="0"/>
              <a:t>In pigs, a </a:t>
            </a:r>
            <a:r>
              <a:rPr lang="tr-TR" altLang="tr-TR" sz="2200" b="1" smtClean="0"/>
              <a:t>plastic </a:t>
            </a:r>
            <a:r>
              <a:rPr lang="tr-TR" altLang="tr-TR" sz="2200" smtClean="0"/>
              <a:t>tipped elastic insemination catheter is used.</a:t>
            </a:r>
          </a:p>
          <a:p>
            <a:pPr algn="just"/>
            <a:r>
              <a:rPr lang="tr-TR" altLang="tr-TR" sz="2200" smtClean="0"/>
              <a:t>The catheter is inserted from the top tart of the vulva of a restricted animal in a </a:t>
            </a:r>
            <a:r>
              <a:rPr lang="tr-TR" altLang="tr-TR" sz="2200" b="1" smtClean="0"/>
              <a:t>cranio-dorsal </a:t>
            </a:r>
            <a:r>
              <a:rPr lang="tr-TR" altLang="tr-TR" sz="2200" smtClean="0"/>
              <a:t>manner and advanced into the vagina.</a:t>
            </a:r>
          </a:p>
          <a:p>
            <a:pPr algn="just"/>
            <a:r>
              <a:rPr lang="tr-TR" altLang="tr-TR" sz="2200" smtClean="0"/>
              <a:t>After the cervix is reached the catheter is rotated anti-clockwise so that the cervical rings are passed and the catheter reaches the uterus where semen is deposited.</a:t>
            </a:r>
          </a:p>
        </p:txBody>
      </p:sp>
      <p:sp>
        <p:nvSpPr>
          <p:cNvPr id="128003"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2 İçerik Yer Tutucusu"/>
          <p:cNvSpPr>
            <a:spLocks noGrp="1" noChangeArrowheads="1"/>
          </p:cNvSpPr>
          <p:nvPr>
            <p:ph idx="1"/>
          </p:nvPr>
        </p:nvSpPr>
        <p:spPr>
          <a:xfrm>
            <a:off x="684213" y="1557338"/>
            <a:ext cx="6119812" cy="4525962"/>
          </a:xfrm>
        </p:spPr>
        <p:txBody>
          <a:bodyPr/>
          <a:lstStyle/>
          <a:p>
            <a:pPr>
              <a:buFontTx/>
              <a:buNone/>
            </a:pPr>
            <a:r>
              <a:rPr lang="tr-TR" altLang="tr-TR" b="1" smtClean="0"/>
              <a:t>Recto-Vaginal Insemination Method</a:t>
            </a:r>
          </a:p>
          <a:p>
            <a:pPr algn="just"/>
            <a:r>
              <a:rPr lang="tr-TR" altLang="tr-TR" sz="1800" smtClean="0"/>
              <a:t>is a method used in </a:t>
            </a:r>
            <a:r>
              <a:rPr lang="tr-TR" altLang="tr-TR" sz="1800" b="1" smtClean="0"/>
              <a:t>cows.</a:t>
            </a:r>
            <a:endParaRPr lang="tr-TR" altLang="tr-TR" sz="1800" smtClean="0"/>
          </a:p>
          <a:p>
            <a:pPr algn="just"/>
            <a:r>
              <a:rPr lang="tr-TR" altLang="tr-TR" sz="1800" smtClean="0"/>
              <a:t>The inseminator lubricates his/her right arm covered with a glove that reches his/her shoulder and then empties the feces, advances the arm further and reaches </a:t>
            </a:r>
            <a:r>
              <a:rPr lang="tr-TR" altLang="tr-TR" sz="1800" b="1" smtClean="0"/>
              <a:t>cervix uteri. Cervix </a:t>
            </a:r>
            <a:r>
              <a:rPr lang="tr-TR" altLang="tr-TR" sz="1800" smtClean="0"/>
              <a:t>can be seperated from vagina and uterus easily with its hard and thick wall. </a:t>
            </a:r>
          </a:p>
          <a:p>
            <a:pPr algn="just"/>
            <a:r>
              <a:rPr lang="tr-TR" altLang="tr-TR" sz="1800" smtClean="0"/>
              <a:t>The cervix held in the palm is determined with the thumb, index and middle fingers and the other two fingers aid so that the catheter cand be pointed to the cervical opening.</a:t>
            </a:r>
          </a:p>
          <a:p>
            <a:pPr algn="just"/>
            <a:r>
              <a:rPr lang="tr-TR" altLang="tr-TR" sz="1800" smtClean="0"/>
              <a:t>The catheter which is in the left hand is entered through the vulva with a </a:t>
            </a:r>
            <a:r>
              <a:rPr lang="tr-TR" altLang="tr-TR" sz="1800" b="1" smtClean="0"/>
              <a:t>45</a:t>
            </a:r>
            <a:r>
              <a:rPr lang="tr-TR" altLang="tr-TR" sz="1800" b="1" smtClean="0">
                <a:sym typeface="Symbol" pitchFamily="18" charset="2"/>
              </a:rPr>
              <a:t></a:t>
            </a:r>
            <a:r>
              <a:rPr lang="tr-TR" altLang="tr-TR" sz="1800" smtClean="0">
                <a:sym typeface="Symbol" pitchFamily="18" charset="2"/>
              </a:rPr>
              <a:t> angle to the floor. </a:t>
            </a:r>
            <a:endParaRPr lang="tr-TR" altLang="tr-TR" sz="1800" smtClean="0"/>
          </a:p>
          <a:p>
            <a:endParaRPr lang="tr-TR" altLang="tr-TR" sz="2000" smtClean="0"/>
          </a:p>
          <a:p>
            <a:endParaRPr lang="tr-TR" altLang="tr-TR" sz="2000" smtClean="0"/>
          </a:p>
          <a:p>
            <a:endParaRPr lang="tr-TR" altLang="tr-TR" smtClean="0"/>
          </a:p>
          <a:p>
            <a:pPr>
              <a:buFontTx/>
              <a:buNone/>
            </a:pPr>
            <a:endParaRPr lang="tr-TR" altLang="tr-TR" b="1" smtClean="0"/>
          </a:p>
          <a:p>
            <a:pPr>
              <a:buFontTx/>
              <a:buNone/>
            </a:pPr>
            <a:endParaRPr lang="tr-TR" altLang="tr-TR" b="1" smtClean="0"/>
          </a:p>
        </p:txBody>
      </p:sp>
      <p:sp>
        <p:nvSpPr>
          <p:cNvPr id="129027"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2 İçerik Yer Tutucusu"/>
          <p:cNvSpPr>
            <a:spLocks noGrp="1" noChangeArrowheads="1"/>
          </p:cNvSpPr>
          <p:nvPr>
            <p:ph idx="1"/>
          </p:nvPr>
        </p:nvSpPr>
        <p:spPr>
          <a:xfrm>
            <a:off x="611188" y="1412875"/>
            <a:ext cx="6192837" cy="4525963"/>
          </a:xfrm>
        </p:spPr>
        <p:txBody>
          <a:bodyPr/>
          <a:lstStyle/>
          <a:p>
            <a:pPr>
              <a:buFontTx/>
              <a:buNone/>
            </a:pPr>
            <a:r>
              <a:rPr lang="tr-TR" altLang="tr-TR" b="1" smtClean="0"/>
              <a:t>Recto-Vaginal Insemination Method</a:t>
            </a:r>
          </a:p>
          <a:p>
            <a:pPr algn="just"/>
            <a:r>
              <a:rPr lang="tr-TR" altLang="tr-TR" sz="1800" smtClean="0"/>
              <a:t>Afterwards the catheter is passed through the vagina and advanced upto the outer orifice of cervix uteri.</a:t>
            </a:r>
          </a:p>
          <a:p>
            <a:pPr algn="just"/>
            <a:r>
              <a:rPr lang="tr-TR" altLang="tr-TR" sz="1800" smtClean="0"/>
              <a:t>With the aid of the hand inside, catheter is passed through the crevical orifice and with the manipulations to the cervical canal it is further advanced.</a:t>
            </a:r>
          </a:p>
          <a:p>
            <a:pPr algn="just"/>
            <a:r>
              <a:rPr lang="tr-TR" altLang="tr-TR" sz="1800" smtClean="0"/>
              <a:t>After the cervix is passed, the piston of the catheter is pushed and semen is deposited in </a:t>
            </a:r>
            <a:r>
              <a:rPr lang="tr-TR" altLang="tr-TR" sz="1800" b="1" smtClean="0"/>
              <a:t>corpus uteri.</a:t>
            </a:r>
            <a:endParaRPr lang="tr-TR" altLang="tr-TR" sz="1800" smtClean="0"/>
          </a:p>
          <a:p>
            <a:pPr algn="just"/>
            <a:r>
              <a:rPr lang="tr-TR" altLang="tr-TR" sz="1800" smtClean="0"/>
              <a:t>After the insemination catheter is placed into the vagina, it should not be removed from the vagina until the insemination is completed (especially when the cow is </a:t>
            </a:r>
            <a:r>
              <a:rPr lang="tr-TR" altLang="tr-TR" sz="1800" b="1" smtClean="0"/>
              <a:t>urinating</a:t>
            </a:r>
            <a:r>
              <a:rPr lang="tr-TR" altLang="tr-TR" sz="1800" smtClean="0"/>
              <a:t>).</a:t>
            </a:r>
          </a:p>
        </p:txBody>
      </p:sp>
      <p:sp>
        <p:nvSpPr>
          <p:cNvPr id="130051"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2 İçerik Yer Tutucusu"/>
          <p:cNvSpPr>
            <a:spLocks noGrp="1" noChangeArrowheads="1"/>
          </p:cNvSpPr>
          <p:nvPr>
            <p:ph idx="1"/>
          </p:nvPr>
        </p:nvSpPr>
        <p:spPr>
          <a:xfrm>
            <a:off x="611188" y="1600200"/>
            <a:ext cx="6264275" cy="4525963"/>
          </a:xfrm>
        </p:spPr>
        <p:txBody>
          <a:bodyPr/>
          <a:lstStyle/>
          <a:p>
            <a:pPr>
              <a:buFontTx/>
              <a:buNone/>
            </a:pPr>
            <a:r>
              <a:rPr lang="tr-TR" altLang="tr-TR" b="1" smtClean="0"/>
              <a:t>Recto-Vaginal Insemination Method</a:t>
            </a:r>
            <a:r>
              <a:rPr lang="tr-TR" altLang="tr-TR" smtClean="0"/>
              <a:t> </a:t>
            </a:r>
          </a:p>
          <a:p>
            <a:pPr algn="just"/>
            <a:r>
              <a:rPr lang="tr-TR" altLang="tr-TR" sz="2000" smtClean="0"/>
              <a:t>This method does not require speculum, cervical forceps or disinfection used is other methods.</a:t>
            </a:r>
          </a:p>
          <a:p>
            <a:pPr algn="just"/>
            <a:r>
              <a:rPr lang="tr-TR" altLang="tr-TR" sz="2000" smtClean="0"/>
              <a:t>When the hand is in rectum, the female genital organs can be fully examinated and a more definite idea of </a:t>
            </a:r>
            <a:r>
              <a:rPr lang="tr-TR" altLang="tr-TR" sz="2000" b="1" smtClean="0"/>
              <a:t>heat, pregnancy </a:t>
            </a:r>
            <a:r>
              <a:rPr lang="tr-TR" altLang="tr-TR" sz="2000" smtClean="0"/>
              <a:t>and </a:t>
            </a:r>
            <a:r>
              <a:rPr lang="tr-TR" altLang="tr-TR" sz="2000" b="1" smtClean="0"/>
              <a:t>abnormal situation </a:t>
            </a:r>
            <a:r>
              <a:rPr lang="tr-TR" altLang="tr-TR" sz="2000" smtClean="0"/>
              <a:t>can be formed.</a:t>
            </a:r>
          </a:p>
          <a:p>
            <a:pPr algn="just"/>
            <a:r>
              <a:rPr lang="tr-TR" altLang="tr-TR" sz="2000" smtClean="0"/>
              <a:t>The process </a:t>
            </a:r>
            <a:r>
              <a:rPr lang="tr-TR" altLang="tr-TR" sz="2000" b="1" smtClean="0"/>
              <a:t>lasts shorter </a:t>
            </a:r>
            <a:r>
              <a:rPr lang="tr-TR" altLang="tr-TR" sz="2000" smtClean="0"/>
              <a:t>when compared to other methods and when the results are considered </a:t>
            </a:r>
            <a:r>
              <a:rPr lang="tr-TR" altLang="tr-TR" sz="2000" b="1" smtClean="0"/>
              <a:t>the highest pregnancy rates </a:t>
            </a:r>
            <a:r>
              <a:rPr lang="tr-TR" altLang="tr-TR" sz="2000" smtClean="0"/>
              <a:t>are obtained with this method. </a:t>
            </a:r>
          </a:p>
          <a:p>
            <a:pPr>
              <a:buFontTx/>
              <a:buNone/>
            </a:pPr>
            <a:endParaRPr lang="tr-TR" altLang="tr-TR" smtClean="0"/>
          </a:p>
        </p:txBody>
      </p:sp>
      <p:sp>
        <p:nvSpPr>
          <p:cNvPr id="131075"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2 İçerik Yer Tutucusu"/>
          <p:cNvSpPr>
            <a:spLocks noGrp="1" noChangeArrowheads="1"/>
          </p:cNvSpPr>
          <p:nvPr>
            <p:ph idx="1"/>
          </p:nvPr>
        </p:nvSpPr>
        <p:spPr>
          <a:xfrm>
            <a:off x="755650" y="1412875"/>
            <a:ext cx="6119813" cy="5140325"/>
          </a:xfrm>
        </p:spPr>
        <p:txBody>
          <a:bodyPr/>
          <a:lstStyle/>
          <a:p>
            <a:pPr>
              <a:buFontTx/>
              <a:buNone/>
            </a:pPr>
            <a:r>
              <a:rPr lang="tr-TR" altLang="tr-TR" b="1" smtClean="0"/>
              <a:t>    Laparoscopic Method</a:t>
            </a:r>
          </a:p>
          <a:p>
            <a:pPr algn="just"/>
            <a:r>
              <a:rPr lang="tr-TR" altLang="tr-TR" sz="2000" smtClean="0"/>
              <a:t>This method is preferred especially in </a:t>
            </a:r>
            <a:r>
              <a:rPr lang="tr-TR" altLang="tr-TR" sz="2000" b="1" smtClean="0"/>
              <a:t>sheep </a:t>
            </a:r>
            <a:r>
              <a:rPr lang="tr-TR" altLang="tr-TR" sz="2000" smtClean="0"/>
              <a:t>and </a:t>
            </a:r>
            <a:r>
              <a:rPr lang="tr-TR" altLang="tr-TR" sz="2000" b="1" smtClean="0"/>
              <a:t>goats.</a:t>
            </a:r>
            <a:endParaRPr lang="tr-TR" altLang="tr-TR" sz="2000" smtClean="0"/>
          </a:p>
          <a:p>
            <a:pPr algn="just"/>
            <a:r>
              <a:rPr lang="tr-TR" altLang="tr-TR" sz="2000" smtClean="0"/>
              <a:t>The animal is placed on a special </a:t>
            </a:r>
            <a:r>
              <a:rPr lang="tr-TR" altLang="tr-TR" sz="2000" b="1" smtClean="0"/>
              <a:t>laparoscopy table </a:t>
            </a:r>
            <a:r>
              <a:rPr lang="tr-TR" altLang="tr-TR" sz="2000" smtClean="0"/>
              <a:t>in Trendelenburg position and legs are tied.</a:t>
            </a:r>
          </a:p>
          <a:p>
            <a:pPr algn="just"/>
            <a:r>
              <a:rPr lang="tr-TR" altLang="tr-TR" sz="2000" smtClean="0"/>
              <a:t>The hair on the abdomen all the way to the mammary glands is shaved and disinfected using antiseptic solutions.</a:t>
            </a:r>
          </a:p>
          <a:p>
            <a:pPr algn="just"/>
            <a:r>
              <a:rPr lang="tr-TR" altLang="tr-TR" sz="2000" smtClean="0"/>
              <a:t>After </a:t>
            </a:r>
            <a:r>
              <a:rPr lang="tr-TR" altLang="tr-TR" sz="2000" b="1" smtClean="0"/>
              <a:t>local anesthesia </a:t>
            </a:r>
            <a:r>
              <a:rPr lang="tr-TR" altLang="tr-TR" sz="2000" smtClean="0"/>
              <a:t>or </a:t>
            </a:r>
            <a:r>
              <a:rPr lang="tr-TR" altLang="tr-TR" sz="2000" b="1" smtClean="0"/>
              <a:t>sedatives </a:t>
            </a:r>
            <a:r>
              <a:rPr lang="tr-TR" altLang="tr-TR" sz="2000" smtClean="0"/>
              <a:t>are aplied, the table is bent to have a 45</a:t>
            </a:r>
            <a:r>
              <a:rPr lang="tr-TR" altLang="tr-TR" sz="2000" smtClean="0">
                <a:sym typeface="Symbol" pitchFamily="18" charset="2"/>
              </a:rPr>
              <a:t> anlge.</a:t>
            </a:r>
          </a:p>
          <a:p>
            <a:pPr algn="just"/>
            <a:r>
              <a:rPr lang="tr-TR" altLang="tr-TR" sz="2000" smtClean="0">
                <a:sym typeface="Symbol" pitchFamily="18" charset="2"/>
              </a:rPr>
              <a:t>A 7 mm trocar, along with its canulla is placed into the peritoneal cavity; 5-7 cm away from the mammary glands and 1-2 cm to the left of the median line.</a:t>
            </a:r>
          </a:p>
          <a:p>
            <a:endParaRPr lang="tr-TR" altLang="tr-TR" sz="2000" smtClean="0"/>
          </a:p>
        </p:txBody>
      </p:sp>
      <p:sp>
        <p:nvSpPr>
          <p:cNvPr id="132099"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2 İçerik Yer Tutucusu"/>
          <p:cNvSpPr>
            <a:spLocks noGrp="1" noChangeArrowheads="1"/>
          </p:cNvSpPr>
          <p:nvPr>
            <p:ph idx="1"/>
          </p:nvPr>
        </p:nvSpPr>
        <p:spPr>
          <a:xfrm>
            <a:off x="611188" y="1341438"/>
            <a:ext cx="6264275" cy="4637087"/>
          </a:xfrm>
        </p:spPr>
        <p:txBody>
          <a:bodyPr/>
          <a:lstStyle/>
          <a:p>
            <a:pPr algn="just">
              <a:buFontTx/>
              <a:buNone/>
            </a:pPr>
            <a:r>
              <a:rPr lang="tr-TR" altLang="tr-TR" b="1" smtClean="0"/>
              <a:t> Laparoscopic Method</a:t>
            </a:r>
          </a:p>
          <a:p>
            <a:pPr algn="just"/>
            <a:r>
              <a:rPr lang="tr-TR" altLang="tr-TR" sz="2000" smtClean="0"/>
              <a:t>After the trokar is removed, the endoscope with its light attachment is advanced into the abdomen through the canulla.</a:t>
            </a:r>
          </a:p>
          <a:p>
            <a:pPr algn="just"/>
            <a:r>
              <a:rPr lang="tr-TR" altLang="tr-TR" sz="2000" smtClean="0"/>
              <a:t>It is better to find the vesica urinaria first. The uterus is placed right below or in front of the vesica urinaria.</a:t>
            </a:r>
          </a:p>
          <a:p>
            <a:pPr algn="just"/>
            <a:r>
              <a:rPr lang="tr-TR" altLang="tr-TR" sz="2000" smtClean="0"/>
              <a:t>After the uterus is located, teh other trocar is placed in line with the first on the other side of the median line and through this cannula the special insemination catheter is inserted.</a:t>
            </a:r>
          </a:p>
          <a:p>
            <a:pPr algn="just"/>
            <a:r>
              <a:rPr lang="tr-TR" altLang="tr-TR" sz="2000" smtClean="0"/>
              <a:t>The special plastic needle at the tip of the catheter is stuck into the cornu uteri at the bifurcatio area and semen is deposited into the uterus lümen.</a:t>
            </a:r>
          </a:p>
        </p:txBody>
      </p:sp>
      <p:sp>
        <p:nvSpPr>
          <p:cNvPr id="133123"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2 İçerik Yer Tutucusu"/>
          <p:cNvSpPr>
            <a:spLocks noGrp="1" noChangeArrowheads="1"/>
          </p:cNvSpPr>
          <p:nvPr>
            <p:ph idx="1"/>
          </p:nvPr>
        </p:nvSpPr>
        <p:spPr>
          <a:xfrm>
            <a:off x="611188" y="1412875"/>
            <a:ext cx="6192837" cy="4713288"/>
          </a:xfrm>
        </p:spPr>
        <p:txBody>
          <a:bodyPr/>
          <a:lstStyle/>
          <a:p>
            <a:pPr algn="just">
              <a:buFontTx/>
              <a:buNone/>
            </a:pPr>
            <a:r>
              <a:rPr lang="tr-TR" altLang="tr-TR" sz="2000" smtClean="0"/>
              <a:t>     </a:t>
            </a:r>
            <a:r>
              <a:rPr lang="tr-TR" altLang="tr-TR" sz="2000" b="1" smtClean="0"/>
              <a:t>Benefits;</a:t>
            </a:r>
          </a:p>
          <a:p>
            <a:pPr algn="just"/>
            <a:r>
              <a:rPr lang="tr-TR" altLang="tr-TR" sz="2200" smtClean="0"/>
              <a:t>Allows many more females to be bred with a single male breeder.</a:t>
            </a:r>
          </a:p>
          <a:p>
            <a:pPr algn="just"/>
            <a:r>
              <a:rPr lang="tr-TR" altLang="tr-TR" sz="2200" smtClean="0"/>
              <a:t>Enables the use of male breeders with proved genetic merit in a more widespread manner.</a:t>
            </a:r>
          </a:p>
          <a:p>
            <a:pPr algn="just"/>
            <a:r>
              <a:rPr lang="tr-TR" altLang="tr-TR" sz="2200" smtClean="0"/>
              <a:t>Semen can be frozen and kept for years and can be transferred everywhere in a short period of time.</a:t>
            </a:r>
          </a:p>
          <a:p>
            <a:pPr algn="just"/>
            <a:r>
              <a:rPr lang="tr-TR" altLang="tr-TR" sz="2200" smtClean="0"/>
              <a:t>Provides the possibility to use valuable breeder males which cannot mount due to various physical and biological reasons.</a:t>
            </a:r>
          </a:p>
        </p:txBody>
      </p:sp>
      <p:sp>
        <p:nvSpPr>
          <p:cNvPr id="115715" name="1 Başlık"/>
          <p:cNvSpPr>
            <a:spLocks noGrp="1" noChangeArrowheads="1"/>
          </p:cNvSpPr>
          <p:nvPr>
            <p:ph type="title"/>
          </p:nvPr>
        </p:nvSpPr>
        <p:spPr/>
        <p:txBody>
          <a:bodyPr/>
          <a:lstStyle/>
          <a:p>
            <a:r>
              <a:rPr lang="tr-TR" altLang="tr-TR" b="1" smtClean="0"/>
              <a:t>Artificial Insemination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2 İçerik Yer Tutucusu"/>
          <p:cNvSpPr>
            <a:spLocks noGrp="1" noChangeArrowheads="1"/>
          </p:cNvSpPr>
          <p:nvPr>
            <p:ph idx="1"/>
          </p:nvPr>
        </p:nvSpPr>
        <p:spPr>
          <a:xfrm>
            <a:off x="827088" y="2276475"/>
            <a:ext cx="6121400" cy="3849688"/>
          </a:xfrm>
        </p:spPr>
        <p:txBody>
          <a:bodyPr/>
          <a:lstStyle/>
          <a:p>
            <a:pPr algn="ctr">
              <a:buFontTx/>
              <a:buNone/>
            </a:pPr>
            <a:r>
              <a:rPr lang="tr-TR" altLang="tr-TR" sz="7200" b="1" smtClean="0"/>
              <a:t>! ! !</a:t>
            </a:r>
          </a:p>
          <a:p>
            <a:pPr algn="ctr">
              <a:buFontTx/>
              <a:buNone/>
            </a:pPr>
            <a:r>
              <a:rPr lang="tr-TR" altLang="tr-TR" smtClean="0"/>
              <a:t>    </a:t>
            </a:r>
            <a:r>
              <a:rPr lang="tr-TR" altLang="tr-TR" b="1" smtClean="0"/>
              <a:t>Clitoris massage </a:t>
            </a:r>
            <a:r>
              <a:rPr lang="tr-TR" altLang="tr-TR" smtClean="0"/>
              <a:t>is the most important part.</a:t>
            </a:r>
            <a:endParaRPr lang="tr-TR" altLang="tr-TR" b="1" smtClean="0"/>
          </a:p>
        </p:txBody>
      </p:sp>
      <p:sp>
        <p:nvSpPr>
          <p:cNvPr id="134147"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2 İçerik Yer Tutucusu"/>
          <p:cNvSpPr>
            <a:spLocks noGrp="1" noChangeArrowheads="1"/>
          </p:cNvSpPr>
          <p:nvPr>
            <p:ph idx="1"/>
          </p:nvPr>
        </p:nvSpPr>
        <p:spPr>
          <a:xfrm>
            <a:off x="611188" y="1341438"/>
            <a:ext cx="6264275" cy="4752975"/>
          </a:xfrm>
        </p:spPr>
        <p:txBody>
          <a:bodyPr/>
          <a:lstStyle/>
          <a:p>
            <a:pPr algn="just">
              <a:buFontTx/>
              <a:buNone/>
            </a:pPr>
            <a:r>
              <a:rPr lang="tr-TR" altLang="tr-TR" sz="2000" smtClean="0"/>
              <a:t>      </a:t>
            </a:r>
            <a:r>
              <a:rPr lang="tr-TR" altLang="tr-TR" sz="2000" b="1" smtClean="0"/>
              <a:t>Benefits;</a:t>
            </a:r>
          </a:p>
          <a:p>
            <a:pPr algn="just"/>
            <a:r>
              <a:rPr lang="tr-TR" altLang="tr-TR" sz="2200" smtClean="0"/>
              <a:t>is required to be able to inseminate a large number of animal groups whose estruses have been synchronized.</a:t>
            </a:r>
          </a:p>
          <a:p>
            <a:pPr algn="just"/>
            <a:r>
              <a:rPr lang="tr-TR" altLang="tr-TR" sz="2200" smtClean="0"/>
              <a:t>Provides transformation of races and genetic improvement.</a:t>
            </a:r>
          </a:p>
          <a:p>
            <a:pPr algn="just"/>
            <a:r>
              <a:rPr lang="tr-TR" altLang="tr-TR" sz="2200" smtClean="0"/>
              <a:t>Aids in all the records required in animal breeding enterprises to be kept correctly.</a:t>
            </a:r>
          </a:p>
          <a:p>
            <a:pPr algn="just"/>
            <a:r>
              <a:rPr lang="tr-TR" altLang="tr-TR" sz="2200" smtClean="0"/>
              <a:t>Ensures the control of venereal diseases by reducing their transfer.</a:t>
            </a:r>
            <a:endParaRPr lang="tr-TR" altLang="tr-TR" sz="2400" smtClean="0"/>
          </a:p>
        </p:txBody>
      </p:sp>
      <p:sp>
        <p:nvSpPr>
          <p:cNvPr id="116739" name="1 Başlık"/>
          <p:cNvSpPr>
            <a:spLocks noGrp="1" noChangeArrowheads="1"/>
          </p:cNvSpPr>
          <p:nvPr>
            <p:ph type="title"/>
          </p:nvPr>
        </p:nvSpPr>
        <p:spPr/>
        <p:txBody>
          <a:bodyPr/>
          <a:lstStyle/>
          <a:p>
            <a:r>
              <a:rPr lang="tr-TR" altLang="tr-TR" b="1" smtClean="0"/>
              <a:t>Artificial Insemination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2 İçerik Yer Tutucusu"/>
          <p:cNvSpPr>
            <a:spLocks noGrp="1" noChangeArrowheads="1"/>
          </p:cNvSpPr>
          <p:nvPr>
            <p:ph idx="1"/>
          </p:nvPr>
        </p:nvSpPr>
        <p:spPr>
          <a:xfrm>
            <a:off x="611188" y="1412875"/>
            <a:ext cx="6264275" cy="4525963"/>
          </a:xfrm>
        </p:spPr>
        <p:txBody>
          <a:bodyPr/>
          <a:lstStyle/>
          <a:p>
            <a:pPr algn="just">
              <a:buFontTx/>
              <a:buNone/>
            </a:pPr>
            <a:r>
              <a:rPr lang="tr-TR" altLang="tr-TR" smtClean="0"/>
              <a:t>     </a:t>
            </a:r>
            <a:r>
              <a:rPr lang="tr-TR" altLang="tr-TR" sz="2000" b="1" smtClean="0"/>
              <a:t>Disadvantages;</a:t>
            </a:r>
          </a:p>
          <a:p>
            <a:pPr algn="just"/>
            <a:r>
              <a:rPr lang="tr-TR" altLang="tr-TR" sz="2000" smtClean="0"/>
              <a:t>Application of artificial insemination by people who do not know the biological and technical sides of this method may decrease the expected benefits and even cause harm that may not be reversed in any way.</a:t>
            </a:r>
          </a:p>
          <a:p>
            <a:pPr algn="just"/>
            <a:r>
              <a:rPr lang="tr-TR" altLang="tr-TR" sz="2000" smtClean="0"/>
              <a:t>For a successful artificial insemination program; a great organisation in terms of management, evaluation and finance is needed.</a:t>
            </a:r>
          </a:p>
          <a:p>
            <a:pPr algn="just"/>
            <a:r>
              <a:rPr lang="tr-TR" altLang="tr-TR" sz="2000" smtClean="0"/>
              <a:t> would cause inbreeding</a:t>
            </a:r>
          </a:p>
          <a:p>
            <a:pPr algn="just">
              <a:buFontTx/>
              <a:buNone/>
            </a:pPr>
            <a:endParaRPr lang="tr-TR" altLang="tr-TR" sz="2000" smtClean="0"/>
          </a:p>
        </p:txBody>
      </p:sp>
      <p:sp>
        <p:nvSpPr>
          <p:cNvPr id="117763" name="1 Başlık"/>
          <p:cNvSpPr>
            <a:spLocks noGrp="1" noChangeArrowheads="1"/>
          </p:cNvSpPr>
          <p:nvPr>
            <p:ph type="title"/>
          </p:nvPr>
        </p:nvSpPr>
        <p:spPr/>
        <p:txBody>
          <a:bodyPr/>
          <a:lstStyle/>
          <a:p>
            <a:r>
              <a:rPr lang="tr-TR" altLang="tr-TR" b="1" smtClean="0"/>
              <a:t>Artificial Insemination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
        <p:nvSpPr>
          <p:cNvPr id="118787" name="2 İçerik Yer Tutucusu"/>
          <p:cNvSpPr>
            <a:spLocks noGrp="1" noChangeArrowheads="1"/>
          </p:cNvSpPr>
          <p:nvPr>
            <p:ph idx="1"/>
          </p:nvPr>
        </p:nvSpPr>
        <p:spPr>
          <a:xfrm>
            <a:off x="684213" y="1600200"/>
            <a:ext cx="6119812" cy="4525963"/>
          </a:xfrm>
        </p:spPr>
        <p:txBody>
          <a:bodyPr/>
          <a:lstStyle/>
          <a:p>
            <a:pPr algn="just"/>
            <a:r>
              <a:rPr lang="tr-TR" altLang="tr-TR" sz="2200" smtClean="0"/>
              <a:t>The </a:t>
            </a:r>
            <a:r>
              <a:rPr lang="tr-TR" altLang="tr-TR" sz="2200" b="1" smtClean="0"/>
              <a:t>aim </a:t>
            </a:r>
            <a:r>
              <a:rPr lang="tr-TR" altLang="tr-TR" sz="2200" smtClean="0"/>
              <a:t>of artificial insemination is the deposition of semen into appropriate place in the genital tract to obtain pregnancy.</a:t>
            </a:r>
          </a:p>
          <a:p>
            <a:pPr algn="just"/>
            <a:r>
              <a:rPr lang="tr-TR" altLang="tr-TR" sz="2200" b="1" smtClean="0"/>
              <a:t>Ovum </a:t>
            </a:r>
            <a:r>
              <a:rPr lang="tr-TR" altLang="tr-TR" sz="2200" smtClean="0"/>
              <a:t>and </a:t>
            </a:r>
            <a:r>
              <a:rPr lang="tr-TR" altLang="tr-TR" sz="2200" b="1" smtClean="0"/>
              <a:t>spermatozoon </a:t>
            </a:r>
            <a:r>
              <a:rPr lang="tr-TR" altLang="tr-TR" sz="2200" smtClean="0"/>
              <a:t>can keep their fertility abilities, which they obtained as a result of some chemical and physical changes. In this regard the </a:t>
            </a:r>
            <a:r>
              <a:rPr lang="tr-TR" altLang="tr-TR" sz="2200" b="1" smtClean="0"/>
              <a:t>timing of insemination </a:t>
            </a:r>
            <a:r>
              <a:rPr lang="tr-TR" altLang="tr-TR" sz="2200" smtClean="0"/>
              <a:t>and the use of appropriate </a:t>
            </a:r>
            <a:r>
              <a:rPr lang="tr-TR" altLang="tr-TR" sz="2200" b="1" smtClean="0"/>
              <a:t>insemination method </a:t>
            </a:r>
            <a:r>
              <a:rPr lang="tr-TR" altLang="tr-TR" sz="2200" smtClean="0"/>
              <a:t>for the species is important.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2 İçerik Yer Tutucusu"/>
          <p:cNvSpPr>
            <a:spLocks noGrp="1" noChangeArrowheads="1"/>
          </p:cNvSpPr>
          <p:nvPr>
            <p:ph idx="1"/>
          </p:nvPr>
        </p:nvSpPr>
        <p:spPr>
          <a:xfrm>
            <a:off x="611188" y="1600200"/>
            <a:ext cx="6121400" cy="4525963"/>
          </a:xfrm>
        </p:spPr>
        <p:txBody>
          <a:bodyPr/>
          <a:lstStyle/>
          <a:p>
            <a:pPr algn="just">
              <a:buFontTx/>
              <a:buNone/>
            </a:pPr>
            <a:r>
              <a:rPr lang="tr-TR" altLang="tr-TR" sz="2000" smtClean="0"/>
              <a:t>	It is possible to summarize the insemination methods in 5 topics.</a:t>
            </a:r>
          </a:p>
          <a:p>
            <a:pPr algn="just">
              <a:buFontTx/>
              <a:buNone/>
            </a:pPr>
            <a:endParaRPr lang="tr-TR" altLang="tr-TR" sz="2000" smtClean="0"/>
          </a:p>
          <a:p>
            <a:pPr algn="just"/>
            <a:r>
              <a:rPr lang="tr-TR" altLang="tr-TR" sz="2400" b="1" smtClean="0"/>
              <a:t>Speculum method</a:t>
            </a:r>
          </a:p>
          <a:p>
            <a:pPr algn="just"/>
            <a:r>
              <a:rPr lang="tr-TR" altLang="tr-TR" sz="2400" b="1" smtClean="0"/>
              <a:t>Vaginal method</a:t>
            </a:r>
          </a:p>
          <a:p>
            <a:pPr algn="just"/>
            <a:r>
              <a:rPr lang="tr-TR" altLang="tr-TR" sz="2400" b="1" smtClean="0"/>
              <a:t>Catheter method</a:t>
            </a:r>
          </a:p>
          <a:p>
            <a:pPr algn="just"/>
            <a:r>
              <a:rPr lang="tr-TR" altLang="tr-TR" sz="2400" b="1" smtClean="0"/>
              <a:t>Recto-vaginal method</a:t>
            </a:r>
          </a:p>
          <a:p>
            <a:pPr algn="just"/>
            <a:r>
              <a:rPr lang="tr-TR" altLang="tr-TR" sz="2400" b="1" smtClean="0"/>
              <a:t>Laparoscopic method</a:t>
            </a:r>
          </a:p>
          <a:p>
            <a:pPr algn="just">
              <a:buFontTx/>
              <a:buNone/>
            </a:pPr>
            <a:endParaRPr lang="tr-TR" altLang="tr-TR" sz="2000" smtClean="0"/>
          </a:p>
          <a:p>
            <a:pPr algn="just">
              <a:buFontTx/>
              <a:buNone/>
            </a:pPr>
            <a:endParaRPr lang="tr-TR" altLang="tr-TR" sz="2000" smtClean="0"/>
          </a:p>
        </p:txBody>
      </p:sp>
      <p:sp>
        <p:nvSpPr>
          <p:cNvPr id="119811"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2 İçerik Yer Tutucusu"/>
          <p:cNvSpPr>
            <a:spLocks noGrp="1" noChangeArrowheads="1"/>
          </p:cNvSpPr>
          <p:nvPr>
            <p:ph idx="1"/>
          </p:nvPr>
        </p:nvSpPr>
        <p:spPr>
          <a:xfrm>
            <a:off x="611188" y="1600200"/>
            <a:ext cx="6264275" cy="4525963"/>
          </a:xfrm>
        </p:spPr>
        <p:txBody>
          <a:bodyPr/>
          <a:lstStyle/>
          <a:p>
            <a:pPr>
              <a:buFontTx/>
              <a:buNone/>
            </a:pPr>
            <a:r>
              <a:rPr lang="tr-TR" altLang="tr-TR" b="1" smtClean="0"/>
              <a:t>    Speculum Method</a:t>
            </a:r>
          </a:p>
          <a:p>
            <a:pPr algn="just">
              <a:buFontTx/>
              <a:buNone/>
            </a:pPr>
            <a:r>
              <a:rPr lang="tr-TR" altLang="tr-TR" smtClean="0"/>
              <a:t>    </a:t>
            </a:r>
            <a:endParaRPr lang="tr-TR" altLang="tr-TR" smtClean="0">
              <a:solidFill>
                <a:srgbClr val="FFFF00"/>
              </a:solidFill>
            </a:endParaRPr>
          </a:p>
          <a:p>
            <a:pPr algn="just">
              <a:buFontTx/>
              <a:buNone/>
            </a:pPr>
            <a:endParaRPr lang="tr-TR" altLang="tr-TR" smtClean="0"/>
          </a:p>
        </p:txBody>
      </p:sp>
      <p:sp>
        <p:nvSpPr>
          <p:cNvPr id="120836"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2 İçerik Yer Tutucusu"/>
          <p:cNvSpPr>
            <a:spLocks noGrp="1" noChangeArrowheads="1"/>
          </p:cNvSpPr>
          <p:nvPr>
            <p:ph idx="1"/>
          </p:nvPr>
        </p:nvSpPr>
        <p:spPr>
          <a:xfrm>
            <a:off x="611188" y="1600200"/>
            <a:ext cx="6264275" cy="4525963"/>
          </a:xfrm>
        </p:spPr>
        <p:txBody>
          <a:bodyPr/>
          <a:lstStyle/>
          <a:p>
            <a:pPr>
              <a:buFontTx/>
              <a:buNone/>
            </a:pPr>
            <a:r>
              <a:rPr lang="tr-TR" altLang="tr-TR" b="1" smtClean="0"/>
              <a:t>     Speculum Method</a:t>
            </a:r>
          </a:p>
          <a:p>
            <a:pPr algn="just"/>
            <a:r>
              <a:rPr lang="tr-TR" altLang="tr-TR" smtClean="0"/>
              <a:t>This method is used especially in </a:t>
            </a:r>
            <a:r>
              <a:rPr lang="tr-TR" altLang="tr-TR" b="1" smtClean="0"/>
              <a:t>sheep </a:t>
            </a:r>
            <a:r>
              <a:rPr lang="tr-TR" altLang="tr-TR" smtClean="0"/>
              <a:t>and </a:t>
            </a:r>
            <a:r>
              <a:rPr lang="tr-TR" altLang="tr-TR" b="1" smtClean="0"/>
              <a:t>goats.</a:t>
            </a:r>
            <a:r>
              <a:rPr lang="tr-TR" altLang="tr-TR" smtClean="0"/>
              <a:t> If wanted it can be used for insemination of other species.</a:t>
            </a:r>
          </a:p>
          <a:p>
            <a:pPr algn="just"/>
            <a:r>
              <a:rPr lang="tr-TR" altLang="tr-TR" smtClean="0"/>
              <a:t>The inseminator inserts the lubricated speculum into the vagina and determines where the cervix and cervical opening are placed.</a:t>
            </a:r>
          </a:p>
          <a:p>
            <a:pPr algn="just"/>
            <a:endParaRPr lang="tr-TR" altLang="tr-TR" sz="2000" smtClean="0"/>
          </a:p>
          <a:p>
            <a:pPr algn="just"/>
            <a:endParaRPr lang="tr-TR" altLang="tr-TR" sz="2000" smtClean="0"/>
          </a:p>
          <a:p>
            <a:endParaRPr lang="tr-TR" altLang="tr-TR" sz="2000" smtClean="0"/>
          </a:p>
        </p:txBody>
      </p:sp>
      <p:sp>
        <p:nvSpPr>
          <p:cNvPr id="121859"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2 İçerik Yer Tutucusu"/>
          <p:cNvSpPr>
            <a:spLocks noGrp="1" noChangeArrowheads="1"/>
          </p:cNvSpPr>
          <p:nvPr>
            <p:ph idx="1"/>
          </p:nvPr>
        </p:nvSpPr>
        <p:spPr>
          <a:xfrm>
            <a:off x="539750" y="2060575"/>
            <a:ext cx="6408738" cy="3849688"/>
          </a:xfrm>
        </p:spPr>
        <p:txBody>
          <a:bodyPr/>
          <a:lstStyle/>
          <a:p>
            <a:pPr algn="just"/>
            <a:r>
              <a:rPr lang="tr-TR" altLang="tr-TR" sz="2000" smtClean="0"/>
              <a:t>is used in </a:t>
            </a:r>
            <a:r>
              <a:rPr lang="tr-TR" altLang="tr-TR" sz="2000" b="1" smtClean="0"/>
              <a:t>mares.</a:t>
            </a:r>
            <a:endParaRPr lang="tr-TR" altLang="tr-TR" sz="2000" smtClean="0"/>
          </a:p>
          <a:p>
            <a:pPr algn="just"/>
            <a:r>
              <a:rPr lang="tr-TR" altLang="tr-TR" sz="2000" smtClean="0"/>
              <a:t>After the mare is placed in the dissertation stand, the vulvar lips and area is cleaned.</a:t>
            </a:r>
          </a:p>
          <a:p>
            <a:pPr algn="just"/>
            <a:r>
              <a:rPr lang="tr-TR" altLang="tr-TR" sz="2000" smtClean="0"/>
              <a:t>The inseminator washes his/her right arm with water and soap and rinses with saline solution.</a:t>
            </a:r>
          </a:p>
          <a:p>
            <a:pPr algn="just"/>
            <a:r>
              <a:rPr lang="tr-TR" altLang="tr-TR" sz="2000" smtClean="0"/>
              <a:t>Places the sterilized insemination catheter in the right palm and keeping all the fingers together inserts hand into the mares vagina.</a:t>
            </a:r>
          </a:p>
          <a:p>
            <a:pPr algn="just"/>
            <a:r>
              <a:rPr lang="tr-TR" altLang="tr-TR" sz="2000" smtClean="0"/>
              <a:t>After finding the </a:t>
            </a:r>
            <a:r>
              <a:rPr lang="tr-TR" altLang="tr-TR" sz="2000" b="1" smtClean="0"/>
              <a:t>orificium externa </a:t>
            </a:r>
            <a:r>
              <a:rPr lang="tr-TR" altLang="tr-TR" sz="2000" smtClean="0"/>
              <a:t>of the open cervix, pushes the catheter from outside of the vagina with the help of left hand so that catheter’s tip through the cervix and into the uterus.</a:t>
            </a:r>
          </a:p>
        </p:txBody>
      </p:sp>
      <p:sp>
        <p:nvSpPr>
          <p:cNvPr id="122883" name="1 Başlık"/>
          <p:cNvSpPr>
            <a:spLocks noGrp="1" noChangeArrowheads="1"/>
          </p:cNvSpPr>
          <p:nvPr>
            <p:ph type="title"/>
          </p:nvPr>
        </p:nvSpPr>
        <p:spPr>
          <a:xfrm>
            <a:off x="900113" y="685800"/>
            <a:ext cx="7775575" cy="731838"/>
          </a:xfrm>
        </p:spPr>
        <p:txBody>
          <a:bodyPr/>
          <a:lstStyle/>
          <a:p>
            <a:r>
              <a:rPr lang="tr-TR" altLang="tr-TR" b="1" smtClean="0"/>
              <a:t>Artificial Insemination Techniques</a:t>
            </a:r>
          </a:p>
        </p:txBody>
      </p:sp>
      <p:sp>
        <p:nvSpPr>
          <p:cNvPr id="3" name="Metin kutusu 2"/>
          <p:cNvSpPr txBox="1"/>
          <p:nvPr/>
        </p:nvSpPr>
        <p:spPr>
          <a:xfrm>
            <a:off x="900113" y="1628775"/>
            <a:ext cx="7272337" cy="492125"/>
          </a:xfrm>
          <a:prstGeom prst="rect">
            <a:avLst/>
          </a:prstGeom>
          <a:noFill/>
        </p:spPr>
        <p:txBody>
          <a:bodyPr>
            <a:spAutoFit/>
          </a:bodyPr>
          <a:lstStyle/>
          <a:p>
            <a:pPr>
              <a:defRPr/>
            </a:pPr>
            <a:r>
              <a:rPr lang="tr-TR" altLang="tr-TR" sz="2600" b="1" dirty="0" err="1">
                <a:latin typeface="+mj-lt"/>
              </a:rPr>
              <a:t>Vaginal</a:t>
            </a:r>
            <a:r>
              <a:rPr lang="tr-TR" altLang="tr-TR" sz="2600" b="1" dirty="0">
                <a:latin typeface="+mj-lt"/>
              </a:rPr>
              <a:t> </a:t>
            </a:r>
            <a:r>
              <a:rPr lang="tr-TR" altLang="tr-TR" sz="2600" b="1" dirty="0" err="1">
                <a:latin typeface="+mj-lt"/>
              </a:rPr>
              <a:t>Insemination</a:t>
            </a:r>
            <a:r>
              <a:rPr lang="tr-TR" altLang="tr-TR" sz="2600" b="1" dirty="0">
                <a:latin typeface="+mj-lt"/>
              </a:rPr>
              <a:t> </a:t>
            </a:r>
            <a:r>
              <a:rPr lang="tr-TR" altLang="tr-TR" sz="2600" b="1" dirty="0" err="1">
                <a:latin typeface="+mj-lt"/>
              </a:rPr>
              <a:t>with</a:t>
            </a:r>
            <a:r>
              <a:rPr lang="tr-TR" altLang="tr-TR" sz="2600" b="1" dirty="0">
                <a:latin typeface="+mj-lt"/>
              </a:rPr>
              <a:t> </a:t>
            </a:r>
            <a:r>
              <a:rPr lang="tr-TR" altLang="tr-TR" sz="2600" b="1" dirty="0" err="1">
                <a:latin typeface="+mj-lt"/>
              </a:rPr>
              <a:t>the</a:t>
            </a:r>
            <a:r>
              <a:rPr lang="tr-TR" altLang="tr-TR" sz="2600" b="1" dirty="0">
                <a:latin typeface="+mj-lt"/>
              </a:rPr>
              <a:t> </a:t>
            </a:r>
            <a:r>
              <a:rPr lang="tr-TR" altLang="tr-TR" sz="2600" b="1" dirty="0" err="1">
                <a:latin typeface="+mj-lt"/>
              </a:rPr>
              <a:t>Aid</a:t>
            </a:r>
            <a:r>
              <a:rPr lang="tr-TR" altLang="tr-TR" sz="2600" b="1" dirty="0">
                <a:latin typeface="+mj-lt"/>
              </a:rPr>
              <a:t> of a </a:t>
            </a:r>
            <a:r>
              <a:rPr lang="tr-TR" altLang="tr-TR" sz="2600" b="1" dirty="0" err="1">
                <a:latin typeface="+mj-lt"/>
              </a:rPr>
              <a:t>Hand</a:t>
            </a:r>
            <a:endParaRPr lang="tr-TR" altLang="tr-TR" sz="2600" b="1" dirty="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1238</Words>
  <Application>Microsoft Office PowerPoint</Application>
  <PresentationFormat>Ekran Gösterisi (4:3)</PresentationFormat>
  <Paragraphs>108</Paragraphs>
  <Slides>20</Slides>
  <Notes>1</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Artificial Insemination</vt:lpstr>
      <vt:lpstr>Artificial Insemination</vt:lpstr>
      <vt:lpstr>Artificial Insemination</vt:lpstr>
      <vt:lpstr>Artificial Insemination</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lpstr>Artificial Insemination Techniques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Insemination</dc:title>
  <dc:creator>Borga TIRPAN</dc:creator>
  <cp:lastModifiedBy>masa üstü</cp:lastModifiedBy>
  <cp:revision>1</cp:revision>
  <dcterms:created xsi:type="dcterms:W3CDTF">2019-10-01T12:39:04Z</dcterms:created>
  <dcterms:modified xsi:type="dcterms:W3CDTF">2019-10-01T12:39:24Z</dcterms:modified>
</cp:coreProperties>
</file>