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4" r:id="rId3"/>
    <p:sldId id="265"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578674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70611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4245002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59413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457027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3542829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169861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6431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926123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956235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12171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156752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332656"/>
            <a:ext cx="8354291" cy="5793508"/>
          </a:xfrm>
        </p:spPr>
        <p:txBody>
          <a:bodyPr>
            <a:normAutofit/>
          </a:bodyPr>
          <a:lstStyle/>
          <a:p>
            <a:pPr marL="0" indent="0" algn="ctr">
              <a:buNone/>
            </a:pPr>
            <a:r>
              <a:rPr lang="tr-TR" cap="all" dirty="0"/>
              <a:t/>
            </a:r>
            <a:br>
              <a:rPr lang="tr-TR" cap="all" dirty="0"/>
            </a:br>
            <a:r>
              <a:rPr lang="tr-TR" sz="4300" b="1" cap="all" dirty="0"/>
              <a:t>BORÇLARIN İFASI</a:t>
            </a:r>
          </a:p>
          <a:p>
            <a:pPr marL="0" indent="0" algn="ctr">
              <a:buNone/>
            </a:pPr>
            <a:endParaRPr lang="tr-TR" b="1" cap="all" dirty="0"/>
          </a:p>
          <a:p>
            <a:pPr marL="0" indent="0">
              <a:buNone/>
            </a:pPr>
            <a:r>
              <a:rPr lang="tr-TR" cap="all" dirty="0"/>
              <a:t>	</a:t>
            </a:r>
            <a:r>
              <a:rPr lang="tr-TR" cap="all" dirty="0" smtClean="0"/>
              <a:t>I.İFA </a:t>
            </a:r>
            <a:r>
              <a:rPr lang="tr-TR" cap="all" dirty="0"/>
              <a:t>KAVRAMI	</a:t>
            </a:r>
          </a:p>
          <a:p>
            <a:pPr marL="0" indent="0">
              <a:buNone/>
            </a:pPr>
            <a:r>
              <a:rPr lang="tr-TR" cap="all" dirty="0"/>
              <a:t>	</a:t>
            </a:r>
            <a:r>
              <a:rPr lang="tr-TR" cap="all" dirty="0" smtClean="0"/>
              <a:t>II.İFANIN </a:t>
            </a:r>
            <a:r>
              <a:rPr lang="tr-TR" cap="all" dirty="0"/>
              <a:t>HUKUKİ NİTELİĞİ	</a:t>
            </a:r>
          </a:p>
          <a:p>
            <a:pPr marL="0" indent="0">
              <a:buNone/>
            </a:pPr>
            <a:r>
              <a:rPr lang="tr-TR" dirty="0" smtClean="0"/>
              <a:t>	 </a:t>
            </a:r>
            <a:r>
              <a:rPr lang="tr-TR" cap="all" dirty="0" smtClean="0"/>
              <a:t>III.İFANIN </a:t>
            </a:r>
            <a:r>
              <a:rPr lang="tr-TR" cap="all" dirty="0"/>
              <a:t>TARZI (İFANIN UNSURLARI)	</a:t>
            </a:r>
          </a:p>
          <a:p>
            <a:pPr marL="0" indent="0">
              <a:buNone/>
            </a:pPr>
            <a:r>
              <a:rPr lang="tr-TR" dirty="0" smtClean="0"/>
              <a:t>	    1.İfanın </a:t>
            </a:r>
            <a:r>
              <a:rPr lang="tr-TR" dirty="0" smtClean="0"/>
              <a:t>konusu</a:t>
            </a:r>
          </a:p>
          <a:p>
            <a:pPr marL="0" indent="0">
              <a:buNone/>
            </a:pPr>
            <a:r>
              <a:rPr lang="tr-TR" dirty="0" smtClean="0"/>
              <a:t>                  2.İfanın tarafları</a:t>
            </a:r>
          </a:p>
          <a:p>
            <a:pPr marL="0" indent="0">
              <a:buNone/>
            </a:pPr>
            <a:r>
              <a:rPr lang="tr-TR" dirty="0" smtClean="0"/>
              <a:t>                  3.İfa </a:t>
            </a:r>
            <a:r>
              <a:rPr lang="tr-TR" dirty="0"/>
              <a:t>yeri </a:t>
            </a:r>
            <a:endParaRPr lang="tr-TR" dirty="0" smtClean="0"/>
          </a:p>
          <a:p>
            <a:pPr marL="0" indent="0">
              <a:buNone/>
            </a:pPr>
            <a:r>
              <a:rPr lang="tr-TR" dirty="0" smtClean="0"/>
              <a:t>                  4.İfa </a:t>
            </a:r>
            <a:r>
              <a:rPr lang="tr-TR" dirty="0"/>
              <a:t>zamanı 	</a:t>
            </a:r>
          </a:p>
          <a:p>
            <a:pPr marL="0" indent="0">
              <a:buNone/>
            </a:pPr>
            <a:r>
              <a:rPr lang="tr-TR" dirty="0"/>
              <a:t>	</a:t>
            </a:r>
          </a:p>
          <a:p>
            <a:pPr marL="0" indent="0">
              <a:buNone/>
            </a:pPr>
            <a:r>
              <a:rPr lang="tr-TR" dirty="0" smtClean="0"/>
              <a:t>	</a:t>
            </a:r>
            <a:endParaRPr lang="tr-TR" dirty="0"/>
          </a:p>
        </p:txBody>
      </p:sp>
    </p:spTree>
    <p:extLst>
      <p:ext uri="{BB962C8B-B14F-4D97-AF65-F5344CB8AC3E}">
        <p14:creationId xmlns:p14="http://schemas.microsoft.com/office/powerpoint/2010/main" val="1849808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lstStyle/>
          <a:p>
            <a:pPr marL="0" indent="0">
              <a:buNone/>
            </a:pPr>
            <a:endParaRPr lang="tr-TR" cap="all" dirty="0" smtClean="0"/>
          </a:p>
          <a:p>
            <a:pPr marL="0" indent="0">
              <a:buNone/>
            </a:pPr>
            <a:endParaRPr lang="tr-TR" cap="all" dirty="0"/>
          </a:p>
          <a:p>
            <a:pPr marL="0" indent="0">
              <a:buNone/>
            </a:pPr>
            <a:endParaRPr lang="tr-TR" cap="all" dirty="0" smtClean="0"/>
          </a:p>
          <a:p>
            <a:pPr marL="0" indent="0">
              <a:buNone/>
            </a:pPr>
            <a:endParaRPr lang="tr-TR" cap="all" dirty="0"/>
          </a:p>
          <a:p>
            <a:pPr marL="0" indent="0">
              <a:buNone/>
            </a:pPr>
            <a:endParaRPr lang="tr-TR" cap="all" dirty="0" smtClean="0"/>
          </a:p>
          <a:p>
            <a:pPr marL="0" indent="0">
              <a:buNone/>
            </a:pPr>
            <a:r>
              <a:rPr lang="tr-TR" cap="all" dirty="0" smtClean="0"/>
              <a:t>IV.PARÇA </a:t>
            </a:r>
            <a:r>
              <a:rPr lang="tr-TR" cap="all" dirty="0"/>
              <a:t>VE ÇEŞİT BORÇLARININ İFASI	</a:t>
            </a:r>
          </a:p>
          <a:p>
            <a:pPr marL="0" indent="0">
              <a:buNone/>
            </a:pPr>
            <a:r>
              <a:rPr lang="tr-TR" dirty="0" smtClean="0"/>
              <a:t>    1.Kavram</a:t>
            </a:r>
            <a:r>
              <a:rPr lang="tr-TR" dirty="0"/>
              <a:t>	</a:t>
            </a:r>
          </a:p>
          <a:p>
            <a:pPr marL="0" indent="0">
              <a:buNone/>
            </a:pPr>
            <a:r>
              <a:rPr lang="tr-TR" dirty="0" smtClean="0"/>
              <a:t>    2.Parça </a:t>
            </a:r>
            <a:r>
              <a:rPr lang="tr-TR" dirty="0"/>
              <a:t>ve çeşit borcu ayırımının hukukî sonuçları	</a:t>
            </a:r>
          </a:p>
          <a:p>
            <a:pPr marL="0" indent="0">
              <a:buNone/>
            </a:pPr>
            <a:r>
              <a:rPr lang="tr-TR" dirty="0" smtClean="0"/>
              <a:t>	a)İfa </a:t>
            </a:r>
            <a:r>
              <a:rPr lang="tr-TR" dirty="0"/>
              <a:t>sorunu	</a:t>
            </a:r>
          </a:p>
          <a:p>
            <a:pPr marL="0" indent="0">
              <a:buNone/>
            </a:pPr>
            <a:r>
              <a:rPr lang="tr-TR" dirty="0" smtClean="0"/>
              <a:t>	</a:t>
            </a:r>
            <a:r>
              <a:rPr lang="en-GB" dirty="0" smtClean="0"/>
              <a:t>b)</a:t>
            </a:r>
            <a:r>
              <a:rPr lang="en-GB" dirty="0" err="1" smtClean="0"/>
              <a:t>Hasar</a:t>
            </a:r>
            <a:r>
              <a:rPr lang="en-GB" dirty="0" smtClean="0"/>
              <a:t> </a:t>
            </a:r>
            <a:r>
              <a:rPr lang="en-GB" dirty="0" err="1"/>
              <a:t>sorunu</a:t>
            </a:r>
            <a:endParaRPr lang="tr-TR" dirty="0"/>
          </a:p>
        </p:txBody>
      </p:sp>
    </p:spTree>
    <p:extLst>
      <p:ext uri="{BB962C8B-B14F-4D97-AF65-F5344CB8AC3E}">
        <p14:creationId xmlns:p14="http://schemas.microsoft.com/office/powerpoint/2010/main" val="26457911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692696"/>
            <a:ext cx="8856983" cy="6696744"/>
          </a:xfrm>
        </p:spPr>
        <p:txBody>
          <a:bodyPr>
            <a:noAutofit/>
          </a:bodyPr>
          <a:lstStyle/>
          <a:p>
            <a:pPr algn="just"/>
            <a:r>
              <a:rPr lang="tr-TR" sz="1800" dirty="0">
                <a:latin typeface="Times New Roman" pitchFamily="18" charset="0"/>
                <a:cs typeface="Times New Roman" pitchFamily="18" charset="0"/>
              </a:rPr>
              <a:t>KİRA FARKI ALACAĞININ İFA ZAMANI ( </a:t>
            </a:r>
            <a:r>
              <a:rPr lang="tr-TR" sz="1800" dirty="0" err="1">
                <a:latin typeface="Times New Roman" pitchFamily="18" charset="0"/>
                <a:cs typeface="Times New Roman" pitchFamily="18" charset="0"/>
              </a:rPr>
              <a:t>Tesbit</a:t>
            </a:r>
            <a:r>
              <a:rPr lang="tr-TR" sz="1800" dirty="0">
                <a:latin typeface="Times New Roman" pitchFamily="18" charset="0"/>
                <a:cs typeface="Times New Roman" pitchFamily="18" charset="0"/>
              </a:rPr>
              <a:t> Kararının Kesinleşmesi Gereği )</a:t>
            </a:r>
          </a:p>
          <a:p>
            <a:pPr algn="just"/>
            <a:r>
              <a:rPr lang="tr-TR" sz="1800" dirty="0">
                <a:latin typeface="Times New Roman" pitchFamily="18" charset="0"/>
                <a:cs typeface="Times New Roman" pitchFamily="18" charset="0"/>
              </a:rPr>
              <a:t>• TESBİT KARARININ KESİNLEŞMESİ GEREĞİ ( Kira Farkı Alacağının İfa Zamanı )</a:t>
            </a:r>
          </a:p>
          <a:p>
            <a:pPr algn="just"/>
            <a:r>
              <a:rPr lang="tr-TR" sz="1800" dirty="0">
                <a:latin typeface="Times New Roman" pitchFamily="18" charset="0"/>
                <a:cs typeface="Times New Roman" pitchFamily="18" charset="0"/>
              </a:rPr>
              <a:t>• İFA ZAMANI ( Kira Farkı Alacağının - </a:t>
            </a:r>
            <a:r>
              <a:rPr lang="tr-TR" sz="1800" dirty="0" err="1">
                <a:latin typeface="Times New Roman" pitchFamily="18" charset="0"/>
                <a:cs typeface="Times New Roman" pitchFamily="18" charset="0"/>
              </a:rPr>
              <a:t>Tesbit</a:t>
            </a:r>
            <a:r>
              <a:rPr lang="tr-TR" sz="1800" dirty="0">
                <a:latin typeface="Times New Roman" pitchFamily="18" charset="0"/>
                <a:cs typeface="Times New Roman" pitchFamily="18" charset="0"/>
              </a:rPr>
              <a:t> Kararının Kesinleşmesi Gereği )</a:t>
            </a:r>
          </a:p>
          <a:p>
            <a:pPr algn="just"/>
            <a:r>
              <a:rPr lang="tr-TR" sz="1800" dirty="0">
                <a:latin typeface="Times New Roman" pitchFamily="18" charset="0"/>
                <a:cs typeface="Times New Roman" pitchFamily="18" charset="0"/>
              </a:rPr>
              <a:t>• KİRA TESBİTİNE İLİŞKİN KARARIN KESİNLEŞMESİ ( Takip )</a:t>
            </a:r>
          </a:p>
          <a:p>
            <a:pPr algn="just"/>
            <a:r>
              <a:rPr lang="tr-TR" sz="1800" dirty="0">
                <a:latin typeface="Times New Roman" pitchFamily="18" charset="0"/>
                <a:cs typeface="Times New Roman" pitchFamily="18" charset="0"/>
              </a:rPr>
              <a:t>• KİRA BEDELİNİN TESPİTİ KARARLARININ İLAMSIZ TAKİBİ</a:t>
            </a:r>
          </a:p>
          <a:p>
            <a:pPr algn="just"/>
            <a:r>
              <a:rPr lang="tr-TR" sz="1800" dirty="0">
                <a:latin typeface="Times New Roman" pitchFamily="18" charset="0"/>
                <a:cs typeface="Times New Roman" pitchFamily="18" charset="0"/>
              </a:rPr>
              <a:t>• KİRACININ TEMERRÜDE DÜŞMÜŞ OLMASI ( Alacağın Muaccel Olmasından Başka Dava Edilebilir Olma )</a:t>
            </a:r>
          </a:p>
          <a:p>
            <a:pPr algn="just"/>
            <a:r>
              <a:rPr lang="tr-TR" sz="1800" dirty="0">
                <a:latin typeface="Times New Roman" pitchFamily="18" charset="0"/>
                <a:cs typeface="Times New Roman" pitchFamily="18" charset="0"/>
              </a:rPr>
              <a:t>• KİRACININ EDAYI YERİNE GETİRMEYE MECBUR OLMASI ( Temerrüde Düşmüş Olması )</a:t>
            </a:r>
          </a:p>
          <a:p>
            <a:pPr algn="just"/>
            <a:r>
              <a:rPr lang="tr-TR" sz="1800" dirty="0">
                <a:latin typeface="Times New Roman" pitchFamily="18" charset="0"/>
                <a:cs typeface="Times New Roman" pitchFamily="18" charset="0"/>
              </a:rPr>
              <a:t>• KİRA FARKININ MAHKEMEDE DAVA EDİLEBİLMESİ VEYA İCRADA TAKİP EDİLMESİ ( Miktarının Kesin Olarak Belli Olmasına Bağlı Olma )</a:t>
            </a:r>
          </a:p>
          <a:p>
            <a:pPr algn="just"/>
            <a:r>
              <a:rPr lang="tr-TR" sz="1800" dirty="0">
                <a:latin typeface="Times New Roman" pitchFamily="18" charset="0"/>
                <a:cs typeface="Times New Roman" pitchFamily="18" charset="0"/>
              </a:rPr>
              <a:t>• BELİRLİLİĞİN OLUŞMASI ( Kira Parasına Ait Tespitin Kesinleşmesi )</a:t>
            </a:r>
          </a:p>
          <a:p>
            <a:pPr algn="just"/>
            <a:r>
              <a:rPr lang="tr-TR" sz="1800" dirty="0">
                <a:latin typeface="Times New Roman" pitchFamily="18" charset="0"/>
                <a:cs typeface="Times New Roman" pitchFamily="18" charset="0"/>
              </a:rPr>
              <a:t>• TESPİTİN KESİNLEŞMESİ ( Kira Farkının Mahkemede Dava Edilmesi veya İcrada Takip Edilmesi )</a:t>
            </a:r>
          </a:p>
          <a:p>
            <a:pPr algn="just"/>
            <a:r>
              <a:rPr lang="tr-TR" sz="1800" dirty="0">
                <a:latin typeface="Times New Roman" pitchFamily="18" charset="0"/>
                <a:cs typeface="Times New Roman" pitchFamily="18" charset="0"/>
              </a:rPr>
              <a:t>• KİRANIN TESPİTİNE İLİŞKİN KARAR İLE BELİRLENEN KİRA FARKI ALACAĞININ İFA ZAMANININ GELMESİ ( Kararın Kesinleşmesi )</a:t>
            </a:r>
          </a:p>
          <a:p>
            <a:pPr algn="just"/>
            <a:r>
              <a:rPr lang="tr-TR" sz="1800" dirty="0" smtClean="0">
                <a:latin typeface="Times New Roman" pitchFamily="18" charset="0"/>
                <a:cs typeface="Times New Roman" pitchFamily="18" charset="0"/>
              </a:rPr>
              <a:t>ÖZET </a:t>
            </a:r>
            <a:r>
              <a:rPr lang="tr-TR" sz="1800" dirty="0">
                <a:latin typeface="Times New Roman" pitchFamily="18" charset="0"/>
                <a:cs typeface="Times New Roman" pitchFamily="18" charset="0"/>
              </a:rPr>
              <a:t>: Kira tespitine ilişkin mahkeme kararı ile tespit edilen kira farkı alacağının ifa zamanının gelmiş sayılabilmesi için, yalnızca alacaklının borçludan "eda" da bulunmasını isteyebileceği zamanın gelmiş olması yeterli değildir. Bunun için, aynı zamanda söz konusu kararın kesinleşmesi de gereklidir</a:t>
            </a:r>
          </a:p>
          <a:p>
            <a:endParaRPr lang="tr-TR" sz="1800" dirty="0">
              <a:latin typeface="Times New Roman" pitchFamily="18" charset="0"/>
              <a:cs typeface="Times New Roman" pitchFamily="18" charset="0"/>
            </a:endParaRPr>
          </a:p>
        </p:txBody>
      </p:sp>
      <p:sp>
        <p:nvSpPr>
          <p:cNvPr id="3" name="Başlık 2"/>
          <p:cNvSpPr>
            <a:spLocks noGrp="1"/>
          </p:cNvSpPr>
          <p:nvPr>
            <p:ph type="title"/>
          </p:nvPr>
        </p:nvSpPr>
        <p:spPr>
          <a:xfrm>
            <a:off x="457200" y="116632"/>
            <a:ext cx="8229600" cy="792088"/>
          </a:xfrm>
        </p:spPr>
        <p:txBody>
          <a:bodyPr>
            <a:normAutofit/>
          </a:bodyPr>
          <a:lstStyle/>
          <a:p>
            <a:r>
              <a:rPr lang="tr-TR" sz="2800" dirty="0" smtClean="0">
                <a:solidFill>
                  <a:schemeClr val="tx1"/>
                </a:solidFill>
                <a:latin typeface="Times New Roman" pitchFamily="18" charset="0"/>
                <a:cs typeface="Times New Roman" pitchFamily="18" charset="0"/>
              </a:rPr>
              <a:t>İBK. T. 12.11.1979, E. 1979/1, K. 1979/3</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5013014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201</Words>
  <Application>Microsoft Office PowerPoint</Application>
  <PresentationFormat>Ekran Gösterisi (4:3)</PresentationFormat>
  <Paragraphs>34</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Dalga Biçimi</vt:lpstr>
      <vt:lpstr>PowerPoint Sunusu</vt:lpstr>
      <vt:lpstr>PowerPoint Sunusu</vt:lpstr>
      <vt:lpstr>İBK. T. 12.11.1979, E. 1979/1, K. 1979/3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4</cp:revision>
  <dcterms:created xsi:type="dcterms:W3CDTF">2018-02-28T13:00:15Z</dcterms:created>
  <dcterms:modified xsi:type="dcterms:W3CDTF">2018-03-03T12:33:52Z</dcterms:modified>
</cp:coreProperties>
</file>