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7" r:id="rId8"/>
    <p:sldId id="262" r:id="rId9"/>
    <p:sldId id="274" r:id="rId10"/>
    <p:sldId id="290" r:id="rId11"/>
    <p:sldId id="291" r:id="rId12"/>
    <p:sldId id="292" r:id="rId13"/>
    <p:sldId id="293" r:id="rId14"/>
    <p:sldId id="294" r:id="rId15"/>
    <p:sldId id="278" r:id="rId16"/>
    <p:sldId id="263" r:id="rId17"/>
    <p:sldId id="264" r:id="rId18"/>
    <p:sldId id="265" r:id="rId19"/>
    <p:sldId id="279" r:id="rId20"/>
    <p:sldId id="271" r:id="rId21"/>
    <p:sldId id="272" r:id="rId22"/>
    <p:sldId id="273" r:id="rId23"/>
    <p:sldId id="295" r:id="rId24"/>
    <p:sldId id="285" r:id="rId25"/>
    <p:sldId id="286" r:id="rId26"/>
    <p:sldId id="287" r:id="rId27"/>
    <p:sldId id="280" r:id="rId28"/>
    <p:sldId id="266" r:id="rId29"/>
    <p:sldId id="269" r:id="rId30"/>
    <p:sldId id="298" r:id="rId31"/>
    <p:sldId id="288" r:id="rId32"/>
    <p:sldId id="270" r:id="rId33"/>
    <p:sldId id="267" r:id="rId34"/>
    <p:sldId id="299" r:id="rId35"/>
    <p:sldId id="275" r:id="rId36"/>
    <p:sldId id="301" r:id="rId37"/>
    <p:sldId id="283" r:id="rId38"/>
    <p:sldId id="300" r:id="rId39"/>
    <p:sldId id="282" r:id="rId40"/>
    <p:sldId id="302" r:id="rId41"/>
    <p:sldId id="281" r:id="rId42"/>
    <p:sldId id="284" r:id="rId43"/>
    <p:sldId id="289"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11" autoAdjust="0"/>
    <p:restoredTop sz="94660"/>
  </p:normalViewPr>
  <p:slideViewPr>
    <p:cSldViewPr>
      <p:cViewPr varScale="1">
        <p:scale>
          <a:sx n="63" d="100"/>
          <a:sy n="63" d="100"/>
        </p:scale>
        <p:origin x="15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064EFF30-D36A-41CF-914B-102CA59F06A7}"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4EFF30-D36A-41CF-914B-102CA59F06A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4EFF30-D36A-41CF-914B-102CA59F06A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4EFF30-D36A-41CF-914B-102CA59F06A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4EFF30-D36A-41CF-914B-102CA59F06A7}"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4EFF30-D36A-41CF-914B-102CA59F06A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64EFF30-D36A-41CF-914B-102CA59F06A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64EFF30-D36A-41CF-914B-102CA59F06A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64EFF30-D36A-41CF-914B-102CA59F06A7}"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4EFF30-D36A-41CF-914B-102CA59F06A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7ACC810-C31C-4FE4-9385-542868FDB133}" type="datetimeFigureOut">
              <a:rPr lang="tr-TR" smtClean="0"/>
              <a:t>25.03.2020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4EFF30-D36A-41CF-914B-102CA59F06A7}"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7ACC810-C31C-4FE4-9385-542868FDB133}" type="datetimeFigureOut">
              <a:rPr lang="tr-TR" smtClean="0"/>
              <a:t>25.03.2020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64EFF30-D36A-41CF-914B-102CA59F06A7}"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inaoPfzVvbY"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hyperlink" Target="https://www.youtube.com/watch?v=Wrcu9PgNBN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331640" y="359898"/>
            <a:ext cx="7560840" cy="1628942"/>
          </a:xfrm>
        </p:spPr>
        <p:txBody>
          <a:bodyPr>
            <a:normAutofit/>
          </a:bodyPr>
          <a:lstStyle/>
          <a:p>
            <a:r>
              <a:rPr lang="tr-TR" sz="4000" b="1" dirty="0" smtClean="0"/>
              <a:t>PEDRO ANTONIO DE ALARC</a:t>
            </a:r>
            <a:r>
              <a:rPr lang="es-ES_tradnl" sz="4000" b="1" dirty="0" smtClean="0"/>
              <a:t>ÓN</a:t>
            </a:r>
            <a:endParaRPr lang="tr-TR" sz="4000" b="1" dirty="0"/>
          </a:p>
        </p:txBody>
      </p:sp>
      <p:sp>
        <p:nvSpPr>
          <p:cNvPr id="3" name="2 Alt Başlık"/>
          <p:cNvSpPr>
            <a:spLocks noGrp="1"/>
          </p:cNvSpPr>
          <p:nvPr>
            <p:ph type="subTitle" idx="1"/>
          </p:nvPr>
        </p:nvSpPr>
        <p:spPr>
          <a:xfrm>
            <a:off x="1115616" y="2204864"/>
            <a:ext cx="7776864" cy="936104"/>
          </a:xfrm>
        </p:spPr>
        <p:txBody>
          <a:bodyPr>
            <a:normAutofit fontScale="92500"/>
          </a:bodyPr>
          <a:lstStyle/>
          <a:p>
            <a:r>
              <a:rPr lang="es-ES_tradnl" sz="4400" b="1" i="1" dirty="0" smtClean="0"/>
              <a:t>El sombrero de tres picos </a:t>
            </a:r>
            <a:r>
              <a:rPr lang="es-ES_tradnl" sz="4400" dirty="0" smtClean="0"/>
              <a:t>(1874)</a:t>
            </a:r>
            <a:endParaRPr lang="tr-TR" sz="4400" dirty="0"/>
          </a:p>
        </p:txBody>
      </p:sp>
      <p:pic>
        <p:nvPicPr>
          <p:cNvPr id="13314" name="Picture 2" descr="Ä°lgili resim"/>
          <p:cNvPicPr>
            <a:picLocks noChangeAspect="1" noChangeArrowheads="1"/>
          </p:cNvPicPr>
          <p:nvPr/>
        </p:nvPicPr>
        <p:blipFill>
          <a:blip r:embed="rId2" cstate="print"/>
          <a:srcRect/>
          <a:stretch>
            <a:fillRect/>
          </a:stretch>
        </p:blipFill>
        <p:spPr bwMode="auto">
          <a:xfrm>
            <a:off x="2994772" y="2924944"/>
            <a:ext cx="3278122" cy="381642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620688"/>
            <a:ext cx="7498080" cy="5760640"/>
          </a:xfrm>
        </p:spPr>
        <p:txBody>
          <a:bodyPr>
            <a:normAutofit/>
          </a:bodyPr>
          <a:lstStyle/>
          <a:p>
            <a:pPr algn="ctr"/>
            <a:r>
              <a:rPr lang="es-ES_tradnl" sz="4900" b="1" dirty="0" smtClean="0"/>
              <a:t>Acerca del título de la obra...</a:t>
            </a:r>
            <a:r>
              <a:rPr lang="es-ES_tradnl" dirty="0" smtClean="0"/>
              <a:t/>
            </a:r>
            <a:br>
              <a:rPr lang="es-ES_tradnl" dirty="0" smtClean="0"/>
            </a:br>
            <a:r>
              <a:rPr lang="es-ES_tradnl" dirty="0" smtClean="0"/>
              <a:t/>
            </a:r>
            <a:br>
              <a:rPr lang="es-ES_tradnl" dirty="0" smtClean="0"/>
            </a:br>
            <a:r>
              <a:rPr lang="es-ES_tradnl" dirty="0" smtClean="0"/>
              <a:t>¿Qué es un sombrero de tres picos?</a:t>
            </a:r>
            <a:br>
              <a:rPr lang="es-ES_tradnl" dirty="0" smtClean="0"/>
            </a:br>
            <a:endParaRPr lang="tr-TR" dirty="0"/>
          </a:p>
        </p:txBody>
      </p:sp>
    </p:spTree>
    <p:extLst>
      <p:ext uri="{BB962C8B-B14F-4D97-AF65-F5344CB8AC3E}">
        <p14:creationId xmlns:p14="http://schemas.microsoft.com/office/powerpoint/2010/main" val="3883984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sombrero de tres picos ile ilgili gÃ¶rsel sonucu"/>
          <p:cNvPicPr>
            <a:picLocks noChangeAspect="1" noChangeArrowheads="1"/>
          </p:cNvPicPr>
          <p:nvPr/>
        </p:nvPicPr>
        <p:blipFill>
          <a:blip r:embed="rId2" cstate="print"/>
          <a:srcRect/>
          <a:stretch>
            <a:fillRect/>
          </a:stretch>
        </p:blipFill>
        <p:spPr bwMode="auto">
          <a:xfrm>
            <a:off x="1187624" y="620688"/>
            <a:ext cx="3600399" cy="5400599"/>
          </a:xfrm>
          <a:prstGeom prst="rect">
            <a:avLst/>
          </a:prstGeom>
          <a:noFill/>
        </p:spPr>
      </p:pic>
      <p:pic>
        <p:nvPicPr>
          <p:cNvPr id="14340" name="Picture 4" descr="sombrero de tres picos ile ilgili gÃ¶rsel sonucu"/>
          <p:cNvPicPr>
            <a:picLocks noChangeAspect="1" noChangeArrowheads="1"/>
          </p:cNvPicPr>
          <p:nvPr/>
        </p:nvPicPr>
        <p:blipFill>
          <a:blip r:embed="rId3" cstate="print"/>
          <a:srcRect/>
          <a:stretch>
            <a:fillRect/>
          </a:stretch>
        </p:blipFill>
        <p:spPr bwMode="auto">
          <a:xfrm>
            <a:off x="5292080" y="2348880"/>
            <a:ext cx="3528392" cy="3528392"/>
          </a:xfrm>
          <a:prstGeom prst="rect">
            <a:avLst/>
          </a:prstGeom>
          <a:noFill/>
        </p:spPr>
      </p:pic>
    </p:spTree>
    <p:extLst>
      <p:ext uri="{BB962C8B-B14F-4D97-AF65-F5344CB8AC3E}">
        <p14:creationId xmlns:p14="http://schemas.microsoft.com/office/powerpoint/2010/main" val="29863414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764704"/>
            <a:ext cx="7498080" cy="1143000"/>
          </a:xfrm>
        </p:spPr>
        <p:txBody>
          <a:bodyPr>
            <a:normAutofit fontScale="90000"/>
          </a:bodyPr>
          <a:lstStyle/>
          <a:p>
            <a:r>
              <a:rPr lang="es-ES" b="1" dirty="0" smtClean="0"/>
              <a:t>¿Qué personaje lleva uno de estos sombreros?</a:t>
            </a:r>
            <a:endParaRPr lang="tr-TR" b="1" dirty="0"/>
          </a:p>
        </p:txBody>
      </p:sp>
      <p:sp>
        <p:nvSpPr>
          <p:cNvPr id="3" name="İçerik Yer Tutucusu 2"/>
          <p:cNvSpPr>
            <a:spLocks noGrp="1"/>
          </p:cNvSpPr>
          <p:nvPr>
            <p:ph idx="1"/>
          </p:nvPr>
        </p:nvSpPr>
        <p:spPr>
          <a:xfrm>
            <a:off x="1043608" y="3068960"/>
            <a:ext cx="7498080" cy="2856384"/>
          </a:xfrm>
        </p:spPr>
        <p:txBody>
          <a:bodyPr>
            <a:normAutofit/>
          </a:bodyPr>
          <a:lstStyle/>
          <a:p>
            <a:pPr marL="82296" indent="0" algn="ctr">
              <a:buNone/>
            </a:pPr>
            <a:r>
              <a:rPr lang="es-ES" sz="4800" dirty="0" smtClean="0"/>
              <a:t>El corregidor </a:t>
            </a:r>
            <a:endParaRPr lang="tr-TR" sz="4800" dirty="0"/>
          </a:p>
        </p:txBody>
      </p:sp>
    </p:spTree>
    <p:extLst>
      <p:ext uri="{BB962C8B-B14F-4D97-AF65-F5344CB8AC3E}">
        <p14:creationId xmlns:p14="http://schemas.microsoft.com/office/powerpoint/2010/main" val="398614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2132856"/>
            <a:ext cx="7498080" cy="4032448"/>
          </a:xfrm>
        </p:spPr>
        <p:txBody>
          <a:bodyPr>
            <a:normAutofit/>
          </a:bodyPr>
          <a:lstStyle/>
          <a:p>
            <a:r>
              <a:rPr lang="es-ES" dirty="0"/>
              <a:t> era un funcionario </a:t>
            </a:r>
            <a:r>
              <a:rPr lang="es-ES" dirty="0" smtClean="0"/>
              <a:t>del rey. Lazo </a:t>
            </a:r>
            <a:r>
              <a:rPr lang="es-ES" dirty="0"/>
              <a:t>de unión entre </a:t>
            </a:r>
            <a:r>
              <a:rPr lang="es-ES" dirty="0" smtClean="0"/>
              <a:t>sus poderes </a:t>
            </a:r>
            <a:r>
              <a:rPr lang="es-ES" dirty="0"/>
              <a:t>territoriales y el monarca. </a:t>
            </a:r>
            <a:endParaRPr lang="es-ES" dirty="0" smtClean="0"/>
          </a:p>
          <a:p>
            <a:pPr marL="82296" indent="0">
              <a:buNone/>
            </a:pPr>
            <a:endParaRPr lang="es-ES" dirty="0" smtClean="0"/>
          </a:p>
          <a:p>
            <a:r>
              <a:rPr lang="es-ES" dirty="0" smtClean="0"/>
              <a:t>Cargo importante hasta 1833</a:t>
            </a:r>
            <a:r>
              <a:rPr lang="es-ES" dirty="0"/>
              <a:t>, </a:t>
            </a:r>
            <a:r>
              <a:rPr lang="es-ES" dirty="0" smtClean="0"/>
              <a:t>debido a la instauración de gobernadores políticos y la remodelación del sistema judicial. </a:t>
            </a:r>
            <a:endParaRPr lang="tr-TR" dirty="0"/>
          </a:p>
        </p:txBody>
      </p:sp>
      <p:sp>
        <p:nvSpPr>
          <p:cNvPr id="4" name="1 Başlık"/>
          <p:cNvSpPr>
            <a:spLocks noGrp="1"/>
          </p:cNvSpPr>
          <p:nvPr>
            <p:ph type="title"/>
          </p:nvPr>
        </p:nvSpPr>
        <p:spPr>
          <a:xfrm>
            <a:off x="1475656" y="620688"/>
            <a:ext cx="7498080" cy="1008112"/>
          </a:xfrm>
        </p:spPr>
        <p:txBody>
          <a:bodyPr>
            <a:normAutofit/>
          </a:bodyPr>
          <a:lstStyle/>
          <a:p>
            <a:r>
              <a:rPr lang="es-ES_tradnl" b="1" dirty="0" smtClean="0"/>
              <a:t>¿Qué es un corregidor</a:t>
            </a:r>
            <a:r>
              <a:rPr lang="es-ES" b="1" dirty="0" smtClean="0"/>
              <a:t>?</a:t>
            </a:r>
            <a:endParaRPr lang="tr-TR" b="1" dirty="0"/>
          </a:p>
        </p:txBody>
      </p:sp>
    </p:spTree>
    <p:extLst>
      <p:ext uri="{BB962C8B-B14F-4D97-AF65-F5344CB8AC3E}">
        <p14:creationId xmlns:p14="http://schemas.microsoft.com/office/powerpoint/2010/main" val="23658895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87624" y="332656"/>
            <a:ext cx="7498080" cy="4896544"/>
          </a:xfrm>
        </p:spPr>
        <p:txBody>
          <a:bodyPr>
            <a:normAutofit/>
          </a:bodyPr>
          <a:lstStyle/>
          <a:p>
            <a:pPr algn="ctr"/>
            <a:r>
              <a:rPr lang="es-ES" dirty="0" smtClean="0"/>
              <a:t>Entonces...</a:t>
            </a:r>
            <a:r>
              <a:rPr lang="es-ES" dirty="0"/>
              <a:t/>
            </a:r>
            <a:br>
              <a:rPr lang="es-ES" dirty="0"/>
            </a:br>
            <a:r>
              <a:rPr lang="es-ES" dirty="0" smtClean="0"/>
              <a:t/>
            </a:r>
            <a:br>
              <a:rPr lang="es-ES" dirty="0" smtClean="0"/>
            </a:br>
            <a:r>
              <a:rPr lang="es-ES_tradnl" b="1" dirty="0"/>
              <a:t>¿Cuál es </a:t>
            </a:r>
            <a:r>
              <a:rPr lang="es-ES_tradnl" b="1" dirty="0" smtClean="0"/>
              <a:t>la importancia del sombrero de tres picos en esta novela de Alarcón?</a:t>
            </a:r>
            <a:br>
              <a:rPr lang="es-ES_tradnl" b="1" dirty="0" smtClean="0"/>
            </a:br>
            <a:r>
              <a:rPr lang="es-ES_tradnl" b="1" smtClean="0"/>
              <a:t>¿Qué simboliza?</a:t>
            </a:r>
            <a:endParaRPr lang="es-ES" b="1" dirty="0" smtClean="0"/>
          </a:p>
        </p:txBody>
      </p:sp>
    </p:spTree>
    <p:extLst>
      <p:ext uri="{BB962C8B-B14F-4D97-AF65-F5344CB8AC3E}">
        <p14:creationId xmlns:p14="http://schemas.microsoft.com/office/powerpoint/2010/main" val="41773946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8" y="1772816"/>
            <a:ext cx="7498080" cy="2808312"/>
          </a:xfrm>
        </p:spPr>
        <p:txBody>
          <a:bodyPr>
            <a:normAutofit/>
          </a:bodyPr>
          <a:lstStyle/>
          <a:p>
            <a:r>
              <a:rPr lang="es-ES_tradnl" b="1" dirty="0" smtClean="0"/>
              <a:t>¿Qué comenta el autor sobre el origen de la historia central de su obra?</a:t>
            </a:r>
            <a:endParaRPr lang="tr-TR"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850106"/>
          </a:xfrm>
        </p:spPr>
        <p:txBody>
          <a:bodyPr/>
          <a:lstStyle/>
          <a:p>
            <a:r>
              <a:rPr lang="es-ES_tradnl" b="1" dirty="0" smtClean="0"/>
              <a:t>Origen de la anécdota</a:t>
            </a:r>
            <a:endParaRPr lang="tr-TR" b="1" dirty="0"/>
          </a:p>
        </p:txBody>
      </p:sp>
      <p:sp>
        <p:nvSpPr>
          <p:cNvPr id="3" name="2 İçerik Yer Tutucusu"/>
          <p:cNvSpPr>
            <a:spLocks noGrp="1"/>
          </p:cNvSpPr>
          <p:nvPr>
            <p:ph idx="1"/>
          </p:nvPr>
        </p:nvSpPr>
        <p:spPr>
          <a:xfrm>
            <a:off x="1043608" y="1268760"/>
            <a:ext cx="7890080" cy="5328592"/>
          </a:xfrm>
        </p:spPr>
        <p:txBody>
          <a:bodyPr>
            <a:normAutofit fontScale="85000" lnSpcReduction="20000"/>
          </a:bodyPr>
          <a:lstStyle/>
          <a:p>
            <a:pPr algn="just"/>
            <a:r>
              <a:rPr lang="es-ES_tradnl" dirty="0" smtClean="0"/>
              <a:t>Es un motivo folclórico muy difundido</a:t>
            </a:r>
          </a:p>
          <a:p>
            <a:pPr lvl="1" algn="just"/>
            <a:r>
              <a:rPr lang="es-ES_tradnl" dirty="0" smtClean="0"/>
              <a:t>aparece en una colección de cuentos medievales (</a:t>
            </a:r>
            <a:r>
              <a:rPr lang="es-ES_tradnl" i="1" dirty="0" smtClean="0"/>
              <a:t>Libro de los engaños e los asayamientos de las perversas mugeres</a:t>
            </a:r>
            <a:r>
              <a:rPr lang="es-ES_tradnl" dirty="0" smtClean="0"/>
              <a:t>)</a:t>
            </a:r>
          </a:p>
          <a:p>
            <a:pPr lvl="1" algn="just"/>
            <a:r>
              <a:rPr lang="es-ES_tradnl" dirty="0" smtClean="0"/>
              <a:t>motivo de varios romances y coplas</a:t>
            </a:r>
            <a:endParaRPr lang="es-ES_tradnl" i="1" dirty="0" smtClean="0"/>
          </a:p>
          <a:p>
            <a:pPr lvl="1" algn="just"/>
            <a:r>
              <a:rPr lang="es-ES_tradnl" dirty="0" smtClean="0"/>
              <a:t>posiblemente Alarcón lo conoció a través de la tradición popular cantada </a:t>
            </a:r>
          </a:p>
          <a:p>
            <a:pPr algn="just"/>
            <a:r>
              <a:rPr lang="es-ES_tradnl" dirty="0" smtClean="0"/>
              <a:t>Al principio cedió su idea a Zorrilla pero no pareció interesarle</a:t>
            </a:r>
          </a:p>
          <a:p>
            <a:pPr algn="just"/>
            <a:r>
              <a:rPr lang="es-ES_tradnl" dirty="0" smtClean="0"/>
              <a:t>Luego lo redactó él, primero como cuento, luego como novela corta (en seis días)</a:t>
            </a:r>
          </a:p>
          <a:p>
            <a:pPr lvl="1" algn="just"/>
            <a:r>
              <a:rPr lang="es-ES_tradnl" dirty="0" smtClean="0"/>
              <a:t>tuvo que redactarla de tal forma que nadie se escandalizase</a:t>
            </a:r>
          </a:p>
          <a:p>
            <a:pPr lvl="1" algn="just"/>
            <a:r>
              <a:rPr lang="es-ES_tradnl" dirty="0" smtClean="0"/>
              <a:t>por razones morales desaparece el doble adulterio y cualquier referencia al goce sexual.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634082"/>
          </a:xfrm>
        </p:spPr>
        <p:txBody>
          <a:bodyPr>
            <a:normAutofit fontScale="90000"/>
          </a:bodyPr>
          <a:lstStyle/>
          <a:p>
            <a:r>
              <a:rPr lang="es-ES_tradnl" b="1" dirty="0" smtClean="0"/>
              <a:t>Estructura de la obra</a:t>
            </a:r>
            <a:endParaRPr lang="tr-TR" b="1" dirty="0"/>
          </a:p>
        </p:txBody>
      </p:sp>
      <p:sp>
        <p:nvSpPr>
          <p:cNvPr id="3" name="2 İçerik Yer Tutucusu"/>
          <p:cNvSpPr>
            <a:spLocks noGrp="1"/>
          </p:cNvSpPr>
          <p:nvPr>
            <p:ph idx="1"/>
          </p:nvPr>
        </p:nvSpPr>
        <p:spPr>
          <a:xfrm>
            <a:off x="1435608" y="980728"/>
            <a:ext cx="7498080" cy="5877272"/>
          </a:xfrm>
        </p:spPr>
        <p:txBody>
          <a:bodyPr>
            <a:normAutofit fontScale="85000" lnSpcReduction="20000"/>
          </a:bodyPr>
          <a:lstStyle/>
          <a:p>
            <a:r>
              <a:rPr lang="es-ES_tradnl" dirty="0" smtClean="0"/>
              <a:t>Se abandona el orden lineal:</a:t>
            </a:r>
          </a:p>
          <a:p>
            <a:pPr lvl="1"/>
            <a:r>
              <a:rPr lang="es-ES_tradnl" dirty="0" smtClean="0"/>
              <a:t> rupturas temporales</a:t>
            </a:r>
          </a:p>
          <a:p>
            <a:pPr lvl="1"/>
            <a:r>
              <a:rPr lang="es-ES_tradnl" dirty="0" smtClean="0"/>
              <a:t> saltos atrás</a:t>
            </a:r>
          </a:p>
          <a:p>
            <a:pPr lvl="1"/>
            <a:r>
              <a:rPr lang="es-ES_tradnl" dirty="0" smtClean="0"/>
              <a:t> acontecimientos que suceden a la vez</a:t>
            </a:r>
          </a:p>
          <a:p>
            <a:r>
              <a:rPr lang="es-ES_tradnl" dirty="0" smtClean="0"/>
              <a:t>Adopta la estructura de una </a:t>
            </a:r>
            <a:r>
              <a:rPr lang="es-ES_tradnl" b="1" dirty="0" smtClean="0"/>
              <a:t>pieza teatral clásica </a:t>
            </a:r>
            <a:r>
              <a:rPr lang="es-ES_tradnl" dirty="0" smtClean="0"/>
              <a:t>(según Oldrich Belic):</a:t>
            </a:r>
          </a:p>
          <a:p>
            <a:pPr lvl="1"/>
            <a:r>
              <a:rPr lang="es-ES_tradnl" dirty="0" smtClean="0"/>
              <a:t>I al VII: la presentación (idílica)</a:t>
            </a:r>
          </a:p>
          <a:p>
            <a:pPr lvl="1"/>
            <a:r>
              <a:rPr lang="es-ES_tradnl" dirty="0" smtClean="0"/>
              <a:t> VIII-XV: se plantea el conflicto e intensifica la tensión (domina el tono humorístico)</a:t>
            </a:r>
          </a:p>
          <a:p>
            <a:pPr lvl="1"/>
            <a:r>
              <a:rPr lang="es-ES_tradnl" dirty="0" smtClean="0"/>
              <a:t>XVI-XXI: máxima tensión (piensa que su mujer le ha engañado)</a:t>
            </a:r>
          </a:p>
          <a:p>
            <a:pPr lvl="1"/>
            <a:r>
              <a:rPr lang="es-ES_tradnl" dirty="0" smtClean="0"/>
              <a:t>hasta el XXVIII: última tensión</a:t>
            </a:r>
          </a:p>
          <a:p>
            <a:pPr lvl="1"/>
            <a:r>
              <a:rPr lang="es-ES_tradnl" dirty="0" smtClean="0"/>
              <a:t>a partir del XXIX: desenlace donde se aclara el enredo</a:t>
            </a:r>
          </a:p>
          <a:p>
            <a:r>
              <a:rPr lang="es-ES_tradnl" dirty="0" smtClean="0"/>
              <a:t>Dosificación del </a:t>
            </a:r>
            <a:r>
              <a:rPr lang="es-ES_tradnl" b="1" dirty="0" smtClean="0"/>
              <a:t>suspense</a:t>
            </a:r>
            <a:r>
              <a:rPr lang="es-ES_tradnl" dirty="0" smtClean="0"/>
              <a:t>: mantiene la atención del lector.  VEROSIMILITUD.</a:t>
            </a:r>
          </a:p>
          <a:p>
            <a:pPr lvl="1">
              <a:buNone/>
            </a:pP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s-ES_tradnl" b="1" dirty="0" smtClean="0"/>
              <a:t>Tiempo narrativo</a:t>
            </a:r>
            <a:endParaRPr lang="tr-TR" b="1" dirty="0"/>
          </a:p>
        </p:txBody>
      </p:sp>
      <p:sp>
        <p:nvSpPr>
          <p:cNvPr id="3" name="2 İçerik Yer Tutucusu"/>
          <p:cNvSpPr>
            <a:spLocks noGrp="1"/>
          </p:cNvSpPr>
          <p:nvPr>
            <p:ph idx="1"/>
          </p:nvPr>
        </p:nvSpPr>
        <p:spPr/>
        <p:txBody>
          <a:bodyPr/>
          <a:lstStyle/>
          <a:p>
            <a:r>
              <a:rPr lang="es-ES_tradnl" dirty="0" smtClean="0"/>
              <a:t>Su tratamiento (con más libertad) es lo que diferencia la obra de una comedia clásica (linealidad)</a:t>
            </a:r>
          </a:p>
          <a:p>
            <a:r>
              <a:rPr lang="es-ES_tradnl" dirty="0" smtClean="0"/>
              <a:t>Saltos en el tiempo</a:t>
            </a:r>
          </a:p>
          <a:p>
            <a:r>
              <a:rPr lang="es-ES_tradnl" dirty="0" smtClean="0"/>
              <a:t>Incluye expresiones para que el lector fijara su atención:</a:t>
            </a:r>
          </a:p>
          <a:p>
            <a:pPr lvl="1"/>
            <a:r>
              <a:rPr lang="es-ES_tradnl" dirty="0" smtClean="0"/>
              <a:t> “entre tanto”</a:t>
            </a:r>
          </a:p>
          <a:p>
            <a:pPr lvl="1"/>
            <a:r>
              <a:rPr lang="es-ES_tradnl" dirty="0" smtClean="0"/>
              <a:t> “mientras así discurrían”</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87624" y="548680"/>
            <a:ext cx="7498080" cy="4896544"/>
          </a:xfrm>
        </p:spPr>
        <p:txBody>
          <a:bodyPr>
            <a:normAutofit/>
          </a:bodyPr>
          <a:lstStyle/>
          <a:p>
            <a:r>
              <a:rPr lang="es-ES_tradnl" dirty="0" smtClean="0"/>
              <a:t>¿Qué </a:t>
            </a:r>
            <a:r>
              <a:rPr lang="es-ES_tradnl" b="1" dirty="0" smtClean="0"/>
              <a:t>triángulos amorosos </a:t>
            </a:r>
            <a:r>
              <a:rPr lang="es-ES_tradnl" dirty="0" smtClean="0"/>
              <a:t>aparecen en esta obra?</a:t>
            </a:r>
            <a:br>
              <a:rPr lang="es-ES_tradnl" dirty="0" smtClean="0"/>
            </a:br>
            <a:r>
              <a:rPr lang="es-ES_tradnl" dirty="0" smtClean="0"/>
              <a:t/>
            </a:r>
            <a:br>
              <a:rPr lang="es-ES_tradnl" dirty="0" smtClean="0"/>
            </a:br>
            <a:r>
              <a:rPr lang="es-ES_tradnl" dirty="0" smtClean="0"/>
              <a:t>¿Cómo está tratado el tema de la </a:t>
            </a:r>
            <a:r>
              <a:rPr lang="es-ES_tradnl" b="1" dirty="0" smtClean="0"/>
              <a:t>infidelidad conyugal</a:t>
            </a:r>
            <a:r>
              <a:rPr lang="es-ES_tradnl" dirty="0" smtClean="0"/>
              <a:t>?</a:t>
            </a:r>
            <a:br>
              <a:rPr lang="es-ES_tradnl" dirty="0" smtClean="0"/>
            </a:b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634082"/>
          </a:xfrm>
        </p:spPr>
        <p:txBody>
          <a:bodyPr>
            <a:normAutofit fontScale="90000"/>
          </a:bodyPr>
          <a:lstStyle/>
          <a:p>
            <a:r>
              <a:rPr lang="es-ES_tradnl" dirty="0" smtClean="0"/>
              <a:t>Pedro Antonio de Alarcón </a:t>
            </a:r>
            <a:endParaRPr lang="tr-TR" dirty="0"/>
          </a:p>
        </p:txBody>
      </p:sp>
      <p:sp>
        <p:nvSpPr>
          <p:cNvPr id="3" name="2 İçerik Yer Tutucusu"/>
          <p:cNvSpPr>
            <a:spLocks noGrp="1"/>
          </p:cNvSpPr>
          <p:nvPr>
            <p:ph idx="1"/>
          </p:nvPr>
        </p:nvSpPr>
        <p:spPr>
          <a:xfrm>
            <a:off x="1115616" y="980728"/>
            <a:ext cx="7818072" cy="5688632"/>
          </a:xfrm>
        </p:spPr>
        <p:txBody>
          <a:bodyPr>
            <a:normAutofit fontScale="85000" lnSpcReduction="10000"/>
          </a:bodyPr>
          <a:lstStyle/>
          <a:p>
            <a:pPr algn="just"/>
            <a:r>
              <a:rPr lang="es-ES_tradnl" dirty="0" smtClean="0"/>
              <a:t> Guadix, Granada (1833)-Valdemoro, Madrid (1891)</a:t>
            </a:r>
          </a:p>
          <a:p>
            <a:pPr algn="just"/>
            <a:r>
              <a:rPr lang="es-ES_tradnl" dirty="0" smtClean="0"/>
              <a:t> maestro de la </a:t>
            </a:r>
            <a:r>
              <a:rPr lang="es-ES_tradnl" b="1" dirty="0" smtClean="0"/>
              <a:t>literatura de viajes</a:t>
            </a:r>
          </a:p>
          <a:p>
            <a:pPr algn="just"/>
            <a:r>
              <a:rPr lang="es-ES_tradnl" dirty="0" smtClean="0"/>
              <a:t> supone la “muerte” del Romanticismo y el inicio del Realismo</a:t>
            </a:r>
          </a:p>
          <a:p>
            <a:pPr lvl="1" algn="just"/>
            <a:r>
              <a:rPr lang="es-ES_tradnl" dirty="0" smtClean="0"/>
              <a:t> también presenta aspectos del costumbrismo </a:t>
            </a:r>
          </a:p>
          <a:p>
            <a:pPr algn="just"/>
            <a:r>
              <a:rPr lang="es-ES_tradnl" dirty="0" smtClean="0"/>
              <a:t> comienza la carrera de Derecho en Granada</a:t>
            </a:r>
          </a:p>
          <a:p>
            <a:pPr lvl="1" algn="just"/>
            <a:r>
              <a:rPr lang="es-ES_tradnl" dirty="0" smtClean="0"/>
              <a:t> no la termina: debe volver a su pueblo debido a la situación económica de su familia (1848)</a:t>
            </a:r>
          </a:p>
          <a:p>
            <a:pPr lvl="1" algn="just"/>
            <a:r>
              <a:rPr lang="es-ES_tradnl" dirty="0" smtClean="0"/>
              <a:t> ingresa en el seminario, donde permanecerá hasta 1853.  Allí escribe sus primeros textos (pequeñas obras teatrales).</a:t>
            </a:r>
          </a:p>
          <a:p>
            <a:pPr algn="just"/>
            <a:r>
              <a:rPr lang="es-ES_tradnl" dirty="0" smtClean="0"/>
              <a:t> no recibe una profunda formación cultural (sus escuelas serán las lecturas, los viajes, la política y su propia vida)</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922114"/>
          </a:xfrm>
        </p:spPr>
        <p:txBody>
          <a:bodyPr/>
          <a:lstStyle/>
          <a:p>
            <a:r>
              <a:rPr lang="es-ES_tradnl" b="1" dirty="0" smtClean="0"/>
              <a:t>Adulterio</a:t>
            </a:r>
            <a:r>
              <a:rPr lang="es-ES_tradnl" dirty="0" smtClean="0"/>
              <a:t> </a:t>
            </a:r>
            <a:endParaRPr lang="tr-TR" dirty="0"/>
          </a:p>
        </p:txBody>
      </p:sp>
      <p:sp>
        <p:nvSpPr>
          <p:cNvPr id="3" name="2 İçerik Yer Tutucusu"/>
          <p:cNvSpPr>
            <a:spLocks noGrp="1"/>
          </p:cNvSpPr>
          <p:nvPr>
            <p:ph idx="1"/>
          </p:nvPr>
        </p:nvSpPr>
        <p:spPr>
          <a:xfrm>
            <a:off x="1435608" y="1196752"/>
            <a:ext cx="7498080" cy="5472608"/>
          </a:xfrm>
        </p:spPr>
        <p:txBody>
          <a:bodyPr>
            <a:normAutofit lnSpcReduction="10000"/>
          </a:bodyPr>
          <a:lstStyle/>
          <a:p>
            <a:pPr>
              <a:buNone/>
            </a:pPr>
            <a:r>
              <a:rPr lang="es-ES_tradnl" dirty="0" smtClean="0"/>
              <a:t>Se estructura junto al motivo del </a:t>
            </a:r>
            <a:r>
              <a:rPr lang="es-ES_tradnl" b="1" dirty="0" smtClean="0"/>
              <a:t>honor</a:t>
            </a:r>
          </a:p>
          <a:p>
            <a:pPr>
              <a:buNone/>
            </a:pPr>
            <a:endParaRPr lang="es-ES_tradnl" dirty="0" smtClean="0"/>
          </a:p>
          <a:p>
            <a:pPr>
              <a:buNone/>
            </a:pPr>
            <a:r>
              <a:rPr lang="es-ES_tradnl" dirty="0" smtClean="0"/>
              <a:t>En el </a:t>
            </a:r>
            <a:r>
              <a:rPr lang="es-ES_tradnl" b="1" dirty="0" smtClean="0"/>
              <a:t>siglo XIX </a:t>
            </a:r>
            <a:r>
              <a:rPr lang="es-ES_tradnl" dirty="0" smtClean="0"/>
              <a:t>(a diferencia del Siglo de Oro) </a:t>
            </a:r>
          </a:p>
          <a:p>
            <a:pPr>
              <a:buSzPct val="100000"/>
              <a:buFont typeface="Arial" pitchFamily="34" charset="0"/>
              <a:buChar char="•"/>
            </a:pPr>
            <a:r>
              <a:rPr lang="es-ES_tradnl" dirty="0" smtClean="0"/>
              <a:t>ya no se exige que la mancha se lave con sangre</a:t>
            </a:r>
          </a:p>
          <a:p>
            <a:pPr>
              <a:buSzPct val="100000"/>
              <a:buFont typeface="Arial" pitchFamily="34" charset="0"/>
              <a:buChar char="•"/>
            </a:pPr>
            <a:r>
              <a:rPr lang="es-ES_tradnl" b="1" dirty="0" smtClean="0"/>
              <a:t>PERO</a:t>
            </a:r>
            <a:r>
              <a:rPr lang="es-ES_tradnl" dirty="0" smtClean="0"/>
              <a:t> la adúltera debe ser castigada</a:t>
            </a:r>
          </a:p>
          <a:p>
            <a:pPr>
              <a:buSzPct val="100000"/>
              <a:buFont typeface="Arial" pitchFamily="34" charset="0"/>
              <a:buChar char="•"/>
            </a:pPr>
            <a:r>
              <a:rPr lang="es-ES_tradnl" dirty="0" smtClean="0"/>
              <a:t>El grupo dominante impone sus valores</a:t>
            </a:r>
          </a:p>
          <a:p>
            <a:pPr lvl="2">
              <a:buSzPct val="60000"/>
              <a:buFont typeface="Wingdings" pitchFamily="2" charset="2"/>
              <a:buChar char="Ø"/>
            </a:pPr>
            <a:r>
              <a:rPr lang="es-ES_tradnl" dirty="0" smtClean="0"/>
              <a:t>quiere ver triunfar en la literatura sus códigos de conducta (por los que se guía)</a:t>
            </a:r>
          </a:p>
          <a:p>
            <a:pPr lvl="2">
              <a:buSzPct val="60000"/>
              <a:buFont typeface="Wingdings" pitchFamily="2" charset="2"/>
              <a:buChar char="Ø"/>
            </a:pPr>
            <a:r>
              <a:rPr lang="es-ES_tradnl" dirty="0" smtClean="0"/>
              <a:t>no se admite la idea de adulterio-final feliz</a:t>
            </a:r>
          </a:p>
          <a:p>
            <a:pPr lvl="1">
              <a:buNone/>
            </a:pP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274638"/>
            <a:ext cx="8100392" cy="1143000"/>
          </a:xfrm>
        </p:spPr>
        <p:txBody>
          <a:bodyPr>
            <a:normAutofit fontScale="90000"/>
          </a:bodyPr>
          <a:lstStyle/>
          <a:p>
            <a:r>
              <a:rPr lang="es-ES_tradnl" dirty="0" smtClean="0"/>
              <a:t>Contraste entre</a:t>
            </a:r>
            <a:br>
              <a:rPr lang="es-ES_tradnl" dirty="0" smtClean="0"/>
            </a:br>
            <a:r>
              <a:rPr lang="es-ES_tradnl" dirty="0" smtClean="0"/>
              <a:t>la </a:t>
            </a:r>
            <a:r>
              <a:rPr lang="es-ES_tradnl" b="1" dirty="0" smtClean="0"/>
              <a:t>literatural oficial / línea popular</a:t>
            </a:r>
            <a:endParaRPr lang="tr-TR" b="1" dirty="0"/>
          </a:p>
        </p:txBody>
      </p:sp>
      <p:graphicFrame>
        <p:nvGraphicFramePr>
          <p:cNvPr id="4" name="3 Tablo"/>
          <p:cNvGraphicFramePr>
            <a:graphicFrameLocks noGrp="1"/>
          </p:cNvGraphicFramePr>
          <p:nvPr>
            <p:extLst>
              <p:ext uri="{D42A27DB-BD31-4B8C-83A1-F6EECF244321}">
                <p14:modId xmlns:p14="http://schemas.microsoft.com/office/powerpoint/2010/main" val="825848103"/>
              </p:ext>
            </p:extLst>
          </p:nvPr>
        </p:nvGraphicFramePr>
        <p:xfrm>
          <a:off x="1547664" y="1700810"/>
          <a:ext cx="6984776" cy="4896543"/>
        </p:xfrm>
        <a:graphic>
          <a:graphicData uri="http://schemas.openxmlformats.org/drawingml/2006/table">
            <a:tbl>
              <a:tblPr firstRow="1" bandRow="1">
                <a:tableStyleId>{5C22544A-7EE6-4342-B048-85BDC9FD1C3A}</a:tableStyleId>
              </a:tblPr>
              <a:tblGrid>
                <a:gridCol w="3492388">
                  <a:extLst>
                    <a:ext uri="{9D8B030D-6E8A-4147-A177-3AD203B41FA5}">
                      <a16:colId xmlns:a16="http://schemas.microsoft.com/office/drawing/2014/main" val="20000"/>
                    </a:ext>
                  </a:extLst>
                </a:gridCol>
                <a:gridCol w="3492388">
                  <a:extLst>
                    <a:ext uri="{9D8B030D-6E8A-4147-A177-3AD203B41FA5}">
                      <a16:colId xmlns:a16="http://schemas.microsoft.com/office/drawing/2014/main" val="20001"/>
                    </a:ext>
                  </a:extLst>
                </a:gridCol>
              </a:tblGrid>
              <a:tr h="792567">
                <a:tc>
                  <a:txBody>
                    <a:bodyPr/>
                    <a:lstStyle/>
                    <a:p>
                      <a:r>
                        <a:rPr lang="es-ES_tradnl" sz="2800" dirty="0" smtClean="0"/>
                        <a:t>literatura oficial</a:t>
                      </a:r>
                      <a:endParaRPr lang="tr-TR" sz="2800" dirty="0"/>
                    </a:p>
                  </a:txBody>
                  <a:tcPr/>
                </a:tc>
                <a:tc>
                  <a:txBody>
                    <a:bodyPr/>
                    <a:lstStyle/>
                    <a:p>
                      <a:r>
                        <a:rPr lang="es-ES_tradnl" sz="2800" dirty="0" smtClean="0"/>
                        <a:t> línea popular</a:t>
                      </a:r>
                      <a:r>
                        <a:rPr lang="es-ES_tradnl" sz="2800" baseline="0" dirty="0" smtClean="0"/>
                        <a:t> </a:t>
                      </a:r>
                      <a:endParaRPr lang="tr-TR" sz="2800" dirty="0"/>
                    </a:p>
                  </a:txBody>
                  <a:tcPr/>
                </a:tc>
                <a:extLst>
                  <a:ext uri="{0D108BD9-81ED-4DB2-BD59-A6C34878D82A}">
                    <a16:rowId xmlns:a16="http://schemas.microsoft.com/office/drawing/2014/main" val="10000"/>
                  </a:ext>
                </a:extLst>
              </a:tr>
              <a:tr h="1367992">
                <a:tc>
                  <a:txBody>
                    <a:bodyPr/>
                    <a:lstStyle/>
                    <a:p>
                      <a:endParaRPr lang="es-ES_tradnl" dirty="0" smtClean="0"/>
                    </a:p>
                    <a:p>
                      <a:r>
                        <a:rPr lang="es-ES_tradnl" dirty="0" smtClean="0"/>
                        <a:t>- Respeta los valores que sustentan el sistema social</a:t>
                      </a:r>
                      <a:endParaRPr lang="tr-TR" dirty="0"/>
                    </a:p>
                  </a:txBody>
                  <a:tcPr/>
                </a:tc>
                <a:tc>
                  <a:txBody>
                    <a:bodyPr/>
                    <a:lstStyle/>
                    <a:p>
                      <a:endParaRPr lang="es-ES_tradnl" dirty="0" smtClean="0"/>
                    </a:p>
                    <a:p>
                      <a:r>
                        <a:rPr lang="es-ES_tradnl" dirty="0" smtClean="0"/>
                        <a:t>- Enaltece el placer</a:t>
                      </a:r>
                      <a:r>
                        <a:rPr lang="es-ES_tradnl" baseline="0" dirty="0" smtClean="0"/>
                        <a:t> y el caos. Enemiga de “lo serio” </a:t>
                      </a:r>
                      <a:endParaRPr lang="tr-TR" dirty="0"/>
                    </a:p>
                  </a:txBody>
                  <a:tcPr/>
                </a:tc>
                <a:extLst>
                  <a:ext uri="{0D108BD9-81ED-4DB2-BD59-A6C34878D82A}">
                    <a16:rowId xmlns:a16="http://schemas.microsoft.com/office/drawing/2014/main" val="10001"/>
                  </a:ext>
                </a:extLst>
              </a:tr>
              <a:tr h="13679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ES_tradnl"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 Castigo para la adúltera</a:t>
                      </a:r>
                      <a:endParaRPr lang="tr-TR" dirty="0" smtClean="0"/>
                    </a:p>
                    <a:p>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ES_tradnl"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 Adúlteras</a:t>
                      </a:r>
                      <a:r>
                        <a:rPr lang="es-ES_tradnl" baseline="0" dirty="0" smtClean="0"/>
                        <a:t> felices</a:t>
                      </a:r>
                      <a:endParaRPr lang="tr-TR" dirty="0" smtClean="0"/>
                    </a:p>
                    <a:p>
                      <a:endParaRPr lang="tr-TR" dirty="0"/>
                    </a:p>
                  </a:txBody>
                  <a:tcPr/>
                </a:tc>
                <a:extLst>
                  <a:ext uri="{0D108BD9-81ED-4DB2-BD59-A6C34878D82A}">
                    <a16:rowId xmlns:a16="http://schemas.microsoft.com/office/drawing/2014/main" val="10002"/>
                  </a:ext>
                </a:extLst>
              </a:tr>
              <a:tr h="1367992">
                <a:tc>
                  <a:txBody>
                    <a:bodyPr/>
                    <a:lstStyle/>
                    <a:p>
                      <a:endParaRPr lang="es-ES_tradnl" dirty="0" smtClean="0"/>
                    </a:p>
                    <a:p>
                      <a:r>
                        <a:rPr lang="es-ES_tradnl" dirty="0" smtClean="0"/>
                        <a:t>- Literatura de más prestigio</a:t>
                      </a:r>
                      <a:endParaRPr lang="tr-TR" dirty="0"/>
                    </a:p>
                  </a:txBody>
                  <a:tcPr/>
                </a:tc>
                <a:tc>
                  <a:txBody>
                    <a:bodyPr/>
                    <a:lstStyle/>
                    <a:p>
                      <a:endParaRPr lang="es-ES_tradnl" dirty="0" smtClean="0"/>
                    </a:p>
                    <a:p>
                      <a:r>
                        <a:rPr lang="es-ES_tradnl" dirty="0" smtClean="0"/>
                        <a:t>- Grupo marginal</a:t>
                      </a:r>
                      <a:r>
                        <a:rPr lang="es-ES_tradnl" baseline="0" dirty="0" smtClean="0"/>
                        <a:t> (sainete, coplas, romance)</a:t>
                      </a:r>
                      <a:endParaRPr lang="tr-TR" dirty="0"/>
                    </a:p>
                  </a:txBody>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332656"/>
            <a:ext cx="7498080" cy="994122"/>
          </a:xfrm>
        </p:spPr>
        <p:txBody>
          <a:bodyPr>
            <a:noAutofit/>
          </a:bodyPr>
          <a:lstStyle/>
          <a:p>
            <a:pPr algn="ctr"/>
            <a:r>
              <a:rPr lang="es-ES_tradnl" sz="3600" b="1" dirty="0" smtClean="0"/>
              <a:t>Alarcón desea que su obra pertenezca a la literatura oficial</a:t>
            </a:r>
            <a:endParaRPr lang="tr-TR" sz="3600" b="1" dirty="0"/>
          </a:p>
        </p:txBody>
      </p:sp>
      <p:sp>
        <p:nvSpPr>
          <p:cNvPr id="3" name="2 İçerik Yer Tutucusu"/>
          <p:cNvSpPr>
            <a:spLocks noGrp="1"/>
          </p:cNvSpPr>
          <p:nvPr>
            <p:ph idx="1"/>
          </p:nvPr>
        </p:nvSpPr>
        <p:spPr>
          <a:xfrm>
            <a:off x="1331640" y="1988840"/>
            <a:ext cx="7498080" cy="4619600"/>
          </a:xfrm>
        </p:spPr>
        <p:txBody>
          <a:bodyPr/>
          <a:lstStyle/>
          <a:p>
            <a:r>
              <a:rPr lang="es-ES_tradnl" dirty="0" smtClean="0"/>
              <a:t>Por </a:t>
            </a:r>
            <a:r>
              <a:rPr lang="es-ES_tradnl" b="1" dirty="0" smtClean="0"/>
              <a:t>cuestiones morales</a:t>
            </a:r>
          </a:p>
          <a:p>
            <a:pPr lvl="1"/>
            <a:r>
              <a:rPr lang="es-ES_tradnl" dirty="0" smtClean="0"/>
              <a:t>comparte las normas estipuladas por la sociedad</a:t>
            </a:r>
          </a:p>
          <a:p>
            <a:r>
              <a:rPr lang="es-ES_tradnl" dirty="0" smtClean="0"/>
              <a:t>Por </a:t>
            </a:r>
            <a:r>
              <a:rPr lang="es-ES_tradnl" b="1" dirty="0" smtClean="0"/>
              <a:t>cuestiones literarias</a:t>
            </a:r>
            <a:r>
              <a:rPr lang="es-ES_tradnl" dirty="0" smtClean="0"/>
              <a:t>. Si se produce el adulterio</a:t>
            </a:r>
          </a:p>
          <a:p>
            <a:pPr lvl="1"/>
            <a:r>
              <a:rPr lang="es-ES_tradnl" dirty="0" smtClean="0"/>
              <a:t>no podría haberlo tratado en clave de comedia</a:t>
            </a:r>
          </a:p>
          <a:p>
            <a:pPr lvl="1"/>
            <a:r>
              <a:rPr lang="es-ES_tradnl" dirty="0" smtClean="0"/>
              <a:t>de lo contrario caería en el grupo popular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31640" y="692696"/>
            <a:ext cx="7498080" cy="3015208"/>
          </a:xfrm>
        </p:spPr>
        <p:txBody>
          <a:bodyPr>
            <a:normAutofit/>
          </a:bodyPr>
          <a:lstStyle/>
          <a:p>
            <a:pPr algn="ctr"/>
            <a:r>
              <a:rPr lang="es-ES" b="1" dirty="0" smtClean="0"/>
              <a:t>¿Qué triángulos amorosos aparecen en la novela?</a:t>
            </a:r>
            <a:endParaRPr lang="tr-TR" b="1" dirty="0"/>
          </a:p>
        </p:txBody>
      </p:sp>
    </p:spTree>
    <p:extLst>
      <p:ext uri="{BB962C8B-B14F-4D97-AF65-F5344CB8AC3E}">
        <p14:creationId xmlns:p14="http://schemas.microsoft.com/office/powerpoint/2010/main" val="26142703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kizkenar Üçgen"/>
          <p:cNvSpPr/>
          <p:nvPr/>
        </p:nvSpPr>
        <p:spPr>
          <a:xfrm>
            <a:off x="3059832" y="2348880"/>
            <a:ext cx="4032448" cy="2736304"/>
          </a:xfrm>
          <a:prstGeom prst="triangle">
            <a:avLst>
              <a:gd name="adj" fmla="val 49550"/>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Dikdörtgen"/>
          <p:cNvSpPr/>
          <p:nvPr/>
        </p:nvSpPr>
        <p:spPr>
          <a:xfrm>
            <a:off x="4139952" y="1700808"/>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rPr>
              <a:t>t</a:t>
            </a:r>
            <a:r>
              <a:rPr lang="es-ES_tradnl" b="1" dirty="0" smtClean="0">
                <a:solidFill>
                  <a:schemeClr val="tx1"/>
                </a:solidFill>
              </a:rPr>
              <a:t>ío Lucas</a:t>
            </a:r>
            <a:endParaRPr lang="tr-TR" b="1" dirty="0">
              <a:solidFill>
                <a:schemeClr val="tx1"/>
              </a:solidFill>
            </a:endParaRPr>
          </a:p>
        </p:txBody>
      </p:sp>
      <p:sp>
        <p:nvSpPr>
          <p:cNvPr id="6" name="5 Dikdörtgen"/>
          <p:cNvSpPr/>
          <p:nvPr/>
        </p:nvSpPr>
        <p:spPr>
          <a:xfrm>
            <a:off x="7236296" y="4725144"/>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Frasquita</a:t>
            </a:r>
            <a:endParaRPr lang="tr-TR" b="1" dirty="0">
              <a:solidFill>
                <a:schemeClr val="tx1"/>
              </a:solidFill>
            </a:endParaRPr>
          </a:p>
        </p:txBody>
      </p:sp>
      <p:sp>
        <p:nvSpPr>
          <p:cNvPr id="7" name="6 Dikdörtgen"/>
          <p:cNvSpPr/>
          <p:nvPr/>
        </p:nvSpPr>
        <p:spPr>
          <a:xfrm>
            <a:off x="1187624" y="4797152"/>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rPr>
              <a:t>e</a:t>
            </a:r>
            <a:r>
              <a:rPr lang="es-ES_tradnl" b="1" dirty="0" smtClean="0">
                <a:solidFill>
                  <a:schemeClr val="tx1"/>
                </a:solidFill>
              </a:rPr>
              <a:t>l corregidor</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kizkenar Üçgen"/>
          <p:cNvSpPr/>
          <p:nvPr/>
        </p:nvSpPr>
        <p:spPr>
          <a:xfrm>
            <a:off x="3059832" y="2348880"/>
            <a:ext cx="4032448" cy="2736304"/>
          </a:xfrm>
          <a:prstGeom prst="triangle">
            <a:avLst>
              <a:gd name="adj" fmla="val 49550"/>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Dikdörtgen"/>
          <p:cNvSpPr/>
          <p:nvPr/>
        </p:nvSpPr>
        <p:spPr>
          <a:xfrm>
            <a:off x="4139952" y="1772816"/>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tío Lucas</a:t>
            </a:r>
            <a:endParaRPr lang="tr-TR" b="1" dirty="0">
              <a:solidFill>
                <a:schemeClr val="tx1"/>
              </a:solidFill>
            </a:endParaRPr>
          </a:p>
        </p:txBody>
      </p:sp>
      <p:sp>
        <p:nvSpPr>
          <p:cNvPr id="6" name="5 Dikdörtgen"/>
          <p:cNvSpPr/>
          <p:nvPr/>
        </p:nvSpPr>
        <p:spPr>
          <a:xfrm>
            <a:off x="7236296" y="4725144"/>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rPr>
              <a:t>l</a:t>
            </a:r>
            <a:r>
              <a:rPr lang="es-ES_tradnl" b="1" dirty="0" smtClean="0">
                <a:solidFill>
                  <a:schemeClr val="tx1"/>
                </a:solidFill>
              </a:rPr>
              <a:t>a corregidora</a:t>
            </a:r>
            <a:endParaRPr lang="tr-TR" b="1" dirty="0">
              <a:solidFill>
                <a:schemeClr val="tx1"/>
              </a:solidFill>
            </a:endParaRPr>
          </a:p>
        </p:txBody>
      </p:sp>
      <p:sp>
        <p:nvSpPr>
          <p:cNvPr id="7" name="6 Dikdörtgen"/>
          <p:cNvSpPr/>
          <p:nvPr/>
        </p:nvSpPr>
        <p:spPr>
          <a:xfrm>
            <a:off x="1187624" y="4797152"/>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rPr>
              <a:t>e</a:t>
            </a:r>
            <a:r>
              <a:rPr lang="es-ES_tradnl" b="1" dirty="0" smtClean="0">
                <a:solidFill>
                  <a:schemeClr val="tx1"/>
                </a:solidFill>
              </a:rPr>
              <a:t>l corregidor</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kizkenar Üçgen"/>
          <p:cNvSpPr/>
          <p:nvPr/>
        </p:nvSpPr>
        <p:spPr>
          <a:xfrm>
            <a:off x="3059832" y="2276872"/>
            <a:ext cx="4032448" cy="2736304"/>
          </a:xfrm>
          <a:prstGeom prst="triangle">
            <a:avLst>
              <a:gd name="adj" fmla="val 49550"/>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3200" b="1" dirty="0" smtClean="0"/>
              <a:t>sororidad</a:t>
            </a:r>
            <a:endParaRPr lang="tr-TR" sz="3200" b="1" dirty="0"/>
          </a:p>
        </p:txBody>
      </p:sp>
      <p:sp>
        <p:nvSpPr>
          <p:cNvPr id="5" name="4 Dikdörtgen"/>
          <p:cNvSpPr/>
          <p:nvPr/>
        </p:nvSpPr>
        <p:spPr>
          <a:xfrm>
            <a:off x="4139952" y="1700808"/>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Frasquita</a:t>
            </a:r>
            <a:endParaRPr lang="tr-TR" b="1" dirty="0">
              <a:solidFill>
                <a:schemeClr val="tx1"/>
              </a:solidFill>
            </a:endParaRPr>
          </a:p>
        </p:txBody>
      </p:sp>
      <p:sp>
        <p:nvSpPr>
          <p:cNvPr id="6" name="5 Dikdörtgen"/>
          <p:cNvSpPr/>
          <p:nvPr/>
        </p:nvSpPr>
        <p:spPr>
          <a:xfrm>
            <a:off x="7236296" y="4725144"/>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rPr>
              <a:t>l</a:t>
            </a:r>
            <a:r>
              <a:rPr lang="es-ES_tradnl" b="1" dirty="0" smtClean="0">
                <a:solidFill>
                  <a:schemeClr val="tx1"/>
                </a:solidFill>
              </a:rPr>
              <a:t>a corregidora</a:t>
            </a:r>
            <a:endParaRPr lang="tr-TR" b="1" dirty="0">
              <a:solidFill>
                <a:schemeClr val="tx1"/>
              </a:solidFill>
            </a:endParaRPr>
          </a:p>
        </p:txBody>
      </p:sp>
      <p:sp>
        <p:nvSpPr>
          <p:cNvPr id="7" name="6 Dikdörtgen"/>
          <p:cNvSpPr/>
          <p:nvPr/>
        </p:nvSpPr>
        <p:spPr>
          <a:xfrm>
            <a:off x="1187624" y="4797152"/>
            <a:ext cx="1728192" cy="504056"/>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a:solidFill>
                  <a:schemeClr val="tx1"/>
                </a:solidFill>
              </a:rPr>
              <a:t>l</a:t>
            </a:r>
            <a:r>
              <a:rPr lang="es-ES_tradnl" b="1" dirty="0" smtClean="0">
                <a:solidFill>
                  <a:schemeClr val="tx1"/>
                </a:solidFill>
              </a:rPr>
              <a:t>a ama</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8" y="1412776"/>
            <a:ext cx="7498080" cy="3600400"/>
          </a:xfrm>
        </p:spPr>
        <p:txBody>
          <a:bodyPr>
            <a:normAutofit fontScale="90000"/>
          </a:bodyPr>
          <a:lstStyle/>
          <a:p>
            <a:r>
              <a:rPr lang="es-ES_tradnl" b="1" dirty="0" smtClean="0"/>
              <a:t>¿Quiénes son los personajes principales? </a:t>
            </a:r>
            <a:r>
              <a:rPr lang="es-ES_tradnl" dirty="0" smtClean="0"/>
              <a:t/>
            </a:r>
            <a:br>
              <a:rPr lang="es-ES_tradnl" dirty="0" smtClean="0"/>
            </a:br>
            <a:r>
              <a:rPr lang="es-ES_tradnl" dirty="0" smtClean="0"/>
              <a:t/>
            </a:r>
            <a:br>
              <a:rPr lang="es-ES_tradnl" dirty="0" smtClean="0"/>
            </a:br>
            <a:r>
              <a:rPr lang="es-ES_tradnl" dirty="0" smtClean="0"/>
              <a:t>¿Cómo están retratados?</a:t>
            </a:r>
            <a:br>
              <a:rPr lang="es-ES_tradnl" dirty="0" smtClean="0"/>
            </a:br>
            <a:r>
              <a:rPr lang="es-ES_tradnl" dirty="0" smtClean="0"/>
              <a:t/>
            </a:r>
            <a:br>
              <a:rPr lang="es-ES_tradnl" dirty="0" smtClean="0"/>
            </a:b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s-ES_tradnl" b="1" dirty="0" smtClean="0"/>
              <a:t>PERSONAJES</a:t>
            </a:r>
            <a:endParaRPr lang="tr-TR" b="1" dirty="0"/>
          </a:p>
        </p:txBody>
      </p:sp>
      <p:sp>
        <p:nvSpPr>
          <p:cNvPr id="3" name="2 İçerik Yer Tutucusu"/>
          <p:cNvSpPr>
            <a:spLocks noGrp="1"/>
          </p:cNvSpPr>
          <p:nvPr>
            <p:ph idx="1"/>
          </p:nvPr>
        </p:nvSpPr>
        <p:spPr>
          <a:xfrm>
            <a:off x="1435608" y="1340768"/>
            <a:ext cx="7498080" cy="5184576"/>
          </a:xfrm>
        </p:spPr>
        <p:txBody>
          <a:bodyPr>
            <a:normAutofit lnSpcReduction="10000"/>
          </a:bodyPr>
          <a:lstStyle/>
          <a:p>
            <a:r>
              <a:rPr lang="es-ES_tradnl" dirty="0" smtClean="0"/>
              <a:t>El autor los dota de rasgos psicológicos particulares </a:t>
            </a:r>
          </a:p>
          <a:p>
            <a:pPr lvl="1"/>
            <a:r>
              <a:rPr lang="es-ES_tradnl" dirty="0" smtClean="0"/>
              <a:t> los individualizan	</a:t>
            </a:r>
          </a:p>
          <a:p>
            <a:r>
              <a:rPr lang="es-ES_tradnl" dirty="0" smtClean="0"/>
              <a:t>Son personajes complejos</a:t>
            </a:r>
          </a:p>
          <a:p>
            <a:r>
              <a:rPr lang="es-ES_tradnl" dirty="0" smtClean="0"/>
              <a:t>Personajes principales:</a:t>
            </a:r>
          </a:p>
          <a:p>
            <a:pPr lvl="1"/>
            <a:r>
              <a:rPr lang="es-ES_tradnl" dirty="0" smtClean="0"/>
              <a:t>tío Lucas</a:t>
            </a:r>
          </a:p>
          <a:p>
            <a:pPr lvl="1"/>
            <a:r>
              <a:rPr lang="es-ES_tradnl" dirty="0" smtClean="0"/>
              <a:t>la molinera</a:t>
            </a:r>
          </a:p>
          <a:p>
            <a:pPr lvl="1"/>
            <a:r>
              <a:rPr lang="es-ES_tradnl" dirty="0" smtClean="0"/>
              <a:t>el corregidor</a:t>
            </a:r>
          </a:p>
          <a:p>
            <a:pPr lvl="1"/>
            <a:r>
              <a:rPr lang="es-ES_tradnl" dirty="0" smtClean="0"/>
              <a:t>la corregidora</a:t>
            </a:r>
          </a:p>
          <a:p>
            <a:pPr lvl="1"/>
            <a:r>
              <a:rPr lang="es-ES_tradnl" dirty="0" smtClean="0"/>
              <a:t>Garguña</a:t>
            </a:r>
          </a:p>
          <a:p>
            <a:pPr lvl="1"/>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706090"/>
          </a:xfrm>
        </p:spPr>
        <p:txBody>
          <a:bodyPr>
            <a:normAutofit/>
          </a:bodyPr>
          <a:lstStyle/>
          <a:p>
            <a:r>
              <a:rPr lang="es-ES_tradnl" sz="4000" b="1" dirty="0" smtClean="0"/>
              <a:t>El tío Lucas</a:t>
            </a:r>
            <a:endParaRPr lang="tr-TR" sz="4000" b="1" dirty="0"/>
          </a:p>
        </p:txBody>
      </p:sp>
      <p:sp>
        <p:nvSpPr>
          <p:cNvPr id="3" name="2 İçerik Yer Tutucusu"/>
          <p:cNvSpPr>
            <a:spLocks noGrp="1"/>
          </p:cNvSpPr>
          <p:nvPr>
            <p:ph idx="1"/>
          </p:nvPr>
        </p:nvSpPr>
        <p:spPr>
          <a:xfrm>
            <a:off x="1043608" y="1124744"/>
            <a:ext cx="7992888" cy="5733256"/>
          </a:xfrm>
        </p:spPr>
        <p:txBody>
          <a:bodyPr>
            <a:normAutofit lnSpcReduction="10000"/>
          </a:bodyPr>
          <a:lstStyle/>
          <a:p>
            <a:r>
              <a:rPr lang="es-ES_tradnl" dirty="0" smtClean="0"/>
              <a:t>40 años, murciano</a:t>
            </a:r>
          </a:p>
          <a:p>
            <a:r>
              <a:rPr lang="es-ES_tradnl" dirty="0" smtClean="0"/>
              <a:t>Oposición de aspecto exterior desagradable (feo y con joroba) y una realidad moral virtuosa</a:t>
            </a:r>
          </a:p>
          <a:p>
            <a:r>
              <a:rPr lang="es-ES_tradnl" dirty="0" smtClean="0"/>
              <a:t>A la vez, junto a su simpatía, honradez, valor y laboriosidad                      </a:t>
            </a:r>
          </a:p>
          <a:p>
            <a:pPr>
              <a:buNone/>
            </a:pPr>
            <a:r>
              <a:rPr lang="es-ES_tradnl" dirty="0" smtClean="0"/>
              <a:t>                      carácter violento, desconfianza, 		      celos.</a:t>
            </a:r>
          </a:p>
          <a:p>
            <a:r>
              <a:rPr lang="es-ES_tradnl" dirty="0" smtClean="0"/>
              <a:t>Positivista:</a:t>
            </a:r>
          </a:p>
          <a:p>
            <a:pPr lvl="1"/>
            <a:r>
              <a:rPr lang="es-ES_tradnl" dirty="0" smtClean="0"/>
              <a:t>combina semillas para obtener ejemplares nuevos</a:t>
            </a:r>
          </a:p>
          <a:p>
            <a:pPr lvl="1"/>
            <a:r>
              <a:rPr lang="es-ES_tradnl" dirty="0" smtClean="0"/>
              <a:t>Es ingeniero (presa, acueducto) </a:t>
            </a:r>
            <a:endParaRPr lang="tr-TR" dirty="0"/>
          </a:p>
        </p:txBody>
      </p:sp>
      <p:sp>
        <p:nvSpPr>
          <p:cNvPr id="4" name="3 Çentikli Sağ Ok"/>
          <p:cNvSpPr/>
          <p:nvPr/>
        </p:nvSpPr>
        <p:spPr>
          <a:xfrm>
            <a:off x="2771800" y="4221088"/>
            <a:ext cx="720080" cy="1440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476672"/>
            <a:ext cx="7890080" cy="6192688"/>
          </a:xfrm>
        </p:spPr>
        <p:txBody>
          <a:bodyPr>
            <a:normAutofit/>
          </a:bodyPr>
          <a:lstStyle/>
          <a:p>
            <a:pPr algn="just"/>
            <a:r>
              <a:rPr lang="es-ES_tradnl" sz="2400" dirty="0" smtClean="0"/>
              <a:t>En Cádiz fundará con un amigo un semanario de arte, literatura y ciencias (</a:t>
            </a:r>
            <a:r>
              <a:rPr lang="es-ES_tradnl" sz="2400" i="1" dirty="0" smtClean="0"/>
              <a:t>El eco de Occidente</a:t>
            </a:r>
            <a:r>
              <a:rPr lang="es-ES_tradnl" sz="2400" dirty="0" smtClean="0"/>
              <a:t>).</a:t>
            </a:r>
          </a:p>
          <a:p>
            <a:pPr marL="82296" indent="0" algn="just">
              <a:buNone/>
            </a:pPr>
            <a:endParaRPr lang="es-ES_tradnl" sz="2400" dirty="0" smtClean="0"/>
          </a:p>
          <a:p>
            <a:pPr algn="just"/>
            <a:r>
              <a:rPr lang="es-ES_tradnl" sz="2400" dirty="0"/>
              <a:t>Forma parte de </a:t>
            </a:r>
            <a:r>
              <a:rPr lang="es-ES_tradnl" sz="2400" dirty="0" smtClean="0"/>
              <a:t>la </a:t>
            </a:r>
            <a:r>
              <a:rPr lang="es-ES_tradnl" sz="2400" i="1" dirty="0" smtClean="0"/>
              <a:t>Cuerda </a:t>
            </a:r>
            <a:r>
              <a:rPr lang="es-ES_tradnl" sz="2400" i="1" dirty="0"/>
              <a:t>Granadina</a:t>
            </a:r>
            <a:r>
              <a:rPr lang="es-ES_tradnl" sz="2400" dirty="0"/>
              <a:t>, un grupo revolucionario de intelectuales y escritores de Granada</a:t>
            </a:r>
            <a:r>
              <a:rPr lang="es-ES_tradnl" sz="2400" dirty="0" smtClean="0"/>
              <a:t>.</a:t>
            </a:r>
          </a:p>
          <a:p>
            <a:pPr marL="82296" indent="0" algn="just">
              <a:buNone/>
            </a:pPr>
            <a:endParaRPr lang="es-ES_tradnl" sz="2400" dirty="0"/>
          </a:p>
          <a:p>
            <a:pPr algn="just"/>
            <a:r>
              <a:rPr lang="es-ES_tradnl" sz="2400" dirty="0" smtClean="0"/>
              <a:t> En 1854 </a:t>
            </a:r>
          </a:p>
          <a:p>
            <a:pPr lvl="1" algn="just"/>
            <a:r>
              <a:rPr lang="es-ES_tradnl" sz="2000" dirty="0" smtClean="0"/>
              <a:t> funda </a:t>
            </a:r>
            <a:r>
              <a:rPr lang="es-ES_tradnl" sz="2000" i="1" dirty="0" smtClean="0"/>
              <a:t>La Redención</a:t>
            </a:r>
            <a:r>
              <a:rPr lang="es-ES_tradnl" sz="2000" dirty="0" smtClean="0"/>
              <a:t>, un periódico revolucionario muy hostil al clero y al ejército.</a:t>
            </a:r>
          </a:p>
          <a:p>
            <a:pPr lvl="1" algn="just"/>
            <a:r>
              <a:rPr lang="es-ES_tradnl" sz="2000" dirty="0" smtClean="0"/>
              <a:t> fundan en Madrid la </a:t>
            </a:r>
            <a:r>
              <a:rPr lang="es-ES_tradnl" sz="2000" i="1" dirty="0" smtClean="0"/>
              <a:t>Colonia Granadina </a:t>
            </a:r>
            <a:r>
              <a:rPr lang="es-ES_tradnl" sz="2000" dirty="0" smtClean="0"/>
              <a:t>(siguiendo las actividades iniciadas en Granada)</a:t>
            </a:r>
          </a:p>
          <a:p>
            <a:pPr marL="402336" lvl="1" indent="0" algn="just">
              <a:buNone/>
            </a:pPr>
            <a:endParaRPr lang="tr-TR" sz="2000" dirty="0" smtClean="0"/>
          </a:p>
          <a:p>
            <a:pPr algn="just"/>
            <a:r>
              <a:rPr lang="es-ES_tradnl" sz="2400" dirty="0" smtClean="0"/>
              <a:t> En Madrid le ofrecen dirigir </a:t>
            </a:r>
            <a:r>
              <a:rPr lang="es-ES_tradnl" sz="2400" i="1" dirty="0" smtClean="0"/>
              <a:t>El Látigo</a:t>
            </a:r>
            <a:r>
              <a:rPr lang="es-ES_tradnl" sz="2400" dirty="0" smtClean="0"/>
              <a:t>, un periódico satírico de corte antimonárquico y anticlerical (ataques a la reina Isabel II).</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04664"/>
            <a:ext cx="6808800" cy="6192688"/>
          </a:xfrm>
        </p:spPr>
        <p:txBody>
          <a:bodyPr>
            <a:normAutofit fontScale="92500"/>
          </a:bodyPr>
          <a:lstStyle/>
          <a:p>
            <a:pPr marL="82296" indent="0" algn="just">
              <a:buNone/>
            </a:pPr>
            <a:r>
              <a:rPr lang="es-ES" sz="2800" dirty="0" smtClean="0">
                <a:latin typeface="Times New Roman" panose="02020603050405020304" pitchFamily="18" charset="0"/>
                <a:cs typeface="Times New Roman" panose="02020603050405020304" pitchFamily="18" charset="0"/>
              </a:rPr>
              <a:t>“el </a:t>
            </a:r>
            <a:r>
              <a:rPr lang="es-ES" sz="2800" dirty="0">
                <a:latin typeface="Times New Roman" panose="02020603050405020304" pitchFamily="18" charset="0"/>
                <a:cs typeface="Times New Roman" panose="02020603050405020304" pitchFamily="18" charset="0"/>
              </a:rPr>
              <a:t>tío Lucas adoraba las flores (lo mismo que su mujer), y era floricultor tan consumado, que había conseguido producir </a:t>
            </a:r>
            <a:r>
              <a:rPr lang="es-ES" sz="2800" i="1" dirty="0">
                <a:latin typeface="Times New Roman" panose="02020603050405020304" pitchFamily="18" charset="0"/>
                <a:cs typeface="Times New Roman" panose="02020603050405020304" pitchFamily="18" charset="0"/>
              </a:rPr>
              <a:t>ejemplares</a:t>
            </a:r>
            <a:r>
              <a:rPr lang="es-ES" sz="2800" dirty="0">
                <a:latin typeface="Times New Roman" panose="02020603050405020304" pitchFamily="18" charset="0"/>
                <a:cs typeface="Times New Roman" panose="02020603050405020304" pitchFamily="18" charset="0"/>
              </a:rPr>
              <a:t> nuevos por medio de laboriosas combinaciones. Tenía algo de ingeniero natural, y lo había demostrado construyendo una presa, un sifón y un acueducto que triplicaron el agua del molino. Había enseñado a bailar a un perro, domesticado una culebra, y hecho que un loro diese la hora por medio de gritos, según las iba marcando un reloj de sol que el Molinero había trazado en una pared; de cuyas resultas, el loro daba ya la hora con toda precisión, hasta en los días nublados y durante la </a:t>
            </a:r>
            <a:r>
              <a:rPr lang="es-ES" sz="2800" dirty="0" smtClean="0">
                <a:latin typeface="Times New Roman" panose="02020603050405020304" pitchFamily="18" charset="0"/>
                <a:cs typeface="Times New Roman" panose="02020603050405020304" pitchFamily="18" charset="0"/>
              </a:rPr>
              <a:t>noche”. (Capítulo VI)</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01784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87624" y="692696"/>
            <a:ext cx="7746064" cy="5760640"/>
          </a:xfrm>
        </p:spPr>
        <p:txBody>
          <a:bodyPr>
            <a:normAutofit/>
          </a:bodyPr>
          <a:lstStyle/>
          <a:p>
            <a:r>
              <a:rPr lang="es-ES_tradnl" b="1" dirty="0" smtClean="0"/>
              <a:t>“Otelo de Murcia”. </a:t>
            </a:r>
            <a:r>
              <a:rPr lang="es-ES_tradnl" dirty="0" smtClean="0"/>
              <a:t>Indica su posible actitud ante cualquier sospecha de infidelidad.</a:t>
            </a:r>
          </a:p>
          <a:p>
            <a:pPr lvl="1"/>
            <a:r>
              <a:rPr lang="es-ES_tradnl" dirty="0" smtClean="0"/>
              <a:t>Pero también es calculador y capaz de retener su primer impulso para lograr una venganza más refinada</a:t>
            </a:r>
          </a:p>
          <a:p>
            <a:pPr lvl="2"/>
            <a:r>
              <a:rPr lang="es-ES_tradnl" dirty="0" smtClean="0"/>
              <a:t> buscará venganza pero no violenta</a:t>
            </a:r>
          </a:p>
          <a:p>
            <a:pPr lvl="2"/>
            <a:r>
              <a:rPr lang="es-ES_tradnl" dirty="0" smtClean="0"/>
              <a:t> uso del disfraz</a:t>
            </a:r>
          </a:p>
          <a:p>
            <a:pPr lvl="1"/>
            <a:r>
              <a:rPr lang="es-ES_tradnl" dirty="0" smtClean="0"/>
              <a:t>Le da libertad a su mujer</a:t>
            </a:r>
          </a:p>
          <a:p>
            <a:pPr lvl="1"/>
            <a:r>
              <a:rPr lang="es-ES_tradnl" dirty="0" smtClean="0"/>
              <a:t>Poco a poco empiezan a surgir sus dudas</a:t>
            </a:r>
          </a:p>
          <a:p>
            <a:pPr lvl="2"/>
            <a:r>
              <a:rPr lang="es-ES_tradnl" dirty="0" smtClean="0"/>
              <a:t> echa la culpa al hecho de no haber tenido hijos </a:t>
            </a:r>
          </a:p>
          <a:p>
            <a:pPr lvl="2"/>
            <a:r>
              <a:rPr lang="es-ES_tradnl" dirty="0" smtClean="0"/>
              <a:t> familia incompleta, amenaza para la sociedad</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850106"/>
          </a:xfrm>
        </p:spPr>
        <p:txBody>
          <a:bodyPr/>
          <a:lstStyle/>
          <a:p>
            <a:r>
              <a:rPr lang="es-ES_tradnl" b="1" dirty="0" smtClean="0"/>
              <a:t>La molinera </a:t>
            </a:r>
            <a:endParaRPr lang="tr-TR" b="1" dirty="0"/>
          </a:p>
        </p:txBody>
      </p:sp>
      <p:sp>
        <p:nvSpPr>
          <p:cNvPr id="3" name="2 İçerik Yer Tutucusu"/>
          <p:cNvSpPr>
            <a:spLocks noGrp="1"/>
          </p:cNvSpPr>
          <p:nvPr>
            <p:ph idx="1"/>
          </p:nvPr>
        </p:nvSpPr>
        <p:spPr>
          <a:xfrm>
            <a:off x="1435608" y="1196752"/>
            <a:ext cx="7498080" cy="5184576"/>
          </a:xfrm>
        </p:spPr>
        <p:txBody>
          <a:bodyPr>
            <a:normAutofit lnSpcReduction="10000"/>
          </a:bodyPr>
          <a:lstStyle/>
          <a:p>
            <a:r>
              <a:rPr lang="es-ES_tradnl" dirty="0" smtClean="0"/>
              <a:t>doña Frasquita</a:t>
            </a:r>
          </a:p>
          <a:p>
            <a:r>
              <a:rPr lang="es-ES_tradnl" dirty="0" smtClean="0"/>
              <a:t>30 años, navarra </a:t>
            </a:r>
          </a:p>
          <a:p>
            <a:r>
              <a:rPr lang="es-ES_tradnl" dirty="0" smtClean="0"/>
              <a:t>ser angelical / diabólica</a:t>
            </a:r>
          </a:p>
          <a:p>
            <a:r>
              <a:rPr lang="es-ES_tradnl" dirty="0" smtClean="0"/>
              <a:t> ambigüedad entre femenino / masculino</a:t>
            </a:r>
          </a:p>
          <a:p>
            <a:pPr lvl="1">
              <a:buClr>
                <a:schemeClr val="accent3"/>
              </a:buClr>
              <a:buSzPct val="60000"/>
              <a:buFont typeface="Wingdings" pitchFamily="2" charset="2"/>
              <a:buChar char="Ø"/>
            </a:pPr>
            <a:r>
              <a:rPr lang="es-ES_tradnl" dirty="0" smtClean="0"/>
              <a:t>caracterizada como “Hércules hembra” (por su desmesurada estatura y fuerza)</a:t>
            </a:r>
          </a:p>
          <a:p>
            <a:pPr lvl="1">
              <a:buClr>
                <a:schemeClr val="accent3"/>
              </a:buClr>
              <a:buSzPct val="60000"/>
              <a:buFont typeface="Wingdings" pitchFamily="2" charset="2"/>
              <a:buChar char="Ø"/>
            </a:pPr>
            <a:r>
              <a:rPr lang="es-ES_tradnl" dirty="0" smtClean="0"/>
              <a:t> se defiende sola (84,85)</a:t>
            </a:r>
          </a:p>
          <a:p>
            <a:r>
              <a:rPr lang="es-ES_tradnl" dirty="0" smtClean="0"/>
              <a:t>Otros atributos que resaltan su</a:t>
            </a:r>
          </a:p>
          <a:p>
            <a:pPr lvl="1">
              <a:buClr>
                <a:schemeClr val="accent3"/>
              </a:buClr>
              <a:buSzPct val="60000"/>
              <a:buFont typeface="Wingdings" pitchFamily="2" charset="2"/>
              <a:buChar char="Ø"/>
            </a:pPr>
            <a:r>
              <a:rPr lang="es-ES_tradnl" dirty="0" smtClean="0"/>
              <a:t> belleza y dignidad</a:t>
            </a:r>
          </a:p>
          <a:p>
            <a:pPr lvl="1">
              <a:buClr>
                <a:schemeClr val="accent3"/>
              </a:buClr>
              <a:buSzPct val="60000"/>
              <a:buFont typeface="Wingdings" pitchFamily="2" charset="2"/>
              <a:buChar char="Ø"/>
            </a:pPr>
            <a:r>
              <a:rPr lang="es-ES_tradnl" dirty="0" smtClean="0"/>
              <a:t> tiene 5 hoyuelos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634082"/>
          </a:xfrm>
        </p:spPr>
        <p:txBody>
          <a:bodyPr>
            <a:normAutofit fontScale="90000"/>
          </a:bodyPr>
          <a:lstStyle/>
          <a:p>
            <a:r>
              <a:rPr lang="es-ES_tradnl" b="1" dirty="0" smtClean="0"/>
              <a:t>El corregidor</a:t>
            </a:r>
            <a:endParaRPr lang="tr-TR" b="1" dirty="0"/>
          </a:p>
        </p:txBody>
      </p:sp>
      <p:sp>
        <p:nvSpPr>
          <p:cNvPr id="3" name="2 İçerik Yer Tutucusu"/>
          <p:cNvSpPr>
            <a:spLocks noGrp="1"/>
          </p:cNvSpPr>
          <p:nvPr>
            <p:ph idx="1"/>
          </p:nvPr>
        </p:nvSpPr>
        <p:spPr>
          <a:xfrm>
            <a:off x="1435608" y="980728"/>
            <a:ext cx="7498080" cy="5688632"/>
          </a:xfrm>
        </p:spPr>
        <p:txBody>
          <a:bodyPr>
            <a:normAutofit fontScale="70000" lnSpcReduction="20000"/>
          </a:bodyPr>
          <a:lstStyle/>
          <a:p>
            <a:r>
              <a:rPr lang="es-ES_tradnl" b="1" dirty="0" smtClean="0"/>
              <a:t>¿qué es un corregidor?</a:t>
            </a:r>
          </a:p>
          <a:p>
            <a:r>
              <a:rPr lang="es-ES_tradnl" dirty="0" smtClean="0"/>
              <a:t>Eugenio de Zúñiga</a:t>
            </a:r>
          </a:p>
          <a:p>
            <a:r>
              <a:rPr lang="es-ES_tradnl" dirty="0" smtClean="0"/>
              <a:t>55 años </a:t>
            </a:r>
          </a:p>
          <a:p>
            <a:r>
              <a:rPr lang="es-ES_tradnl" dirty="0" smtClean="0"/>
              <a:t>personaje blanco de lo cómico</a:t>
            </a:r>
          </a:p>
          <a:p>
            <a:r>
              <a:rPr lang="es-ES_tradnl" dirty="0" smtClean="0"/>
              <a:t> todo le sale mal</a:t>
            </a:r>
          </a:p>
          <a:p>
            <a:pPr lvl="1"/>
            <a:r>
              <a:rPr lang="es-ES_tradnl" dirty="0" smtClean="0"/>
              <a:t> no consigue seducir a la molinera</a:t>
            </a:r>
          </a:p>
          <a:p>
            <a:pPr lvl="1"/>
            <a:r>
              <a:rPr lang="es-ES_tradnl" dirty="0" smtClean="0"/>
              <a:t> sufre varios apaleamientos</a:t>
            </a:r>
          </a:p>
          <a:p>
            <a:r>
              <a:rPr lang="es-ES_tradnl" dirty="0" smtClean="0"/>
              <a:t> </a:t>
            </a:r>
            <a:r>
              <a:rPr lang="es-ES_tradnl" b="1" dirty="0" smtClean="0"/>
              <a:t>figura ridícula</a:t>
            </a:r>
            <a:r>
              <a:rPr lang="es-ES_tradnl" dirty="0" smtClean="0"/>
              <a:t>, también por su aspecto:</a:t>
            </a:r>
          </a:p>
          <a:p>
            <a:pPr lvl="1"/>
            <a:r>
              <a:rPr lang="es-ES_tradnl" dirty="0" smtClean="0"/>
              <a:t> pequeño</a:t>
            </a:r>
          </a:p>
          <a:p>
            <a:pPr lvl="1"/>
            <a:r>
              <a:rPr lang="es-ES_tradnl" dirty="0" smtClean="0"/>
              <a:t> piernas torcidas</a:t>
            </a:r>
          </a:p>
          <a:p>
            <a:pPr lvl="1"/>
            <a:r>
              <a:rPr lang="es-ES_tradnl" dirty="0" smtClean="0"/>
              <a:t> con chepa</a:t>
            </a:r>
          </a:p>
          <a:p>
            <a:pPr lvl="1"/>
            <a:r>
              <a:rPr lang="es-ES_tradnl" dirty="0" smtClean="0"/>
              <a:t> desdentado</a:t>
            </a:r>
          </a:p>
          <a:p>
            <a:pPr lvl="1"/>
            <a:r>
              <a:rPr lang="es-ES_tradnl" dirty="0" smtClean="0"/>
              <a:t> enclenque</a:t>
            </a:r>
          </a:p>
          <a:p>
            <a:pPr lvl="1"/>
            <a:r>
              <a:rPr lang="es-ES_tradnl" dirty="0" smtClean="0"/>
              <a:t> aunque posee un bello rostro y ha tenido éxito entre las mujeres (VIII)</a:t>
            </a:r>
          </a:p>
          <a:p>
            <a:r>
              <a:rPr lang="es-ES_tradnl" dirty="0" smtClean="0"/>
              <a:t> finge guiarse por las normas sociales</a:t>
            </a:r>
          </a:p>
          <a:p>
            <a:pPr lvl="1"/>
            <a:r>
              <a:rPr lang="es-ES_tradnl" dirty="0" smtClean="0"/>
              <a:t> en realidad no le importa si su mujer le ha sido o no infiel</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87624" y="188640"/>
            <a:ext cx="7498080" cy="6120680"/>
          </a:xfrm>
        </p:spPr>
        <p:txBody>
          <a:bodyPr>
            <a:noAutofit/>
          </a:bodyPr>
          <a:lstStyle/>
          <a:p>
            <a:pPr marL="82296" indent="0">
              <a:buNone/>
            </a:pPr>
            <a:r>
              <a:rPr lang="es-ES" sz="2200" dirty="0" smtClean="0">
                <a:latin typeface="Times New Roman" panose="02020603050405020304" pitchFamily="18" charset="0"/>
                <a:cs typeface="Times New Roman" panose="02020603050405020304" pitchFamily="18" charset="0"/>
              </a:rPr>
              <a:t>“En </a:t>
            </a:r>
            <a:r>
              <a:rPr lang="es-ES" sz="2200" dirty="0">
                <a:latin typeface="Times New Roman" panose="02020603050405020304" pitchFamily="18" charset="0"/>
                <a:cs typeface="Times New Roman" panose="02020603050405020304" pitchFamily="18" charset="0"/>
              </a:rPr>
              <a:t>cuanto al indicado grotesco donaire del señor Corregidor, consistía (dicen) en que era cargado de espaldas..., todavía más cargado de espaldas que el tío Lucas..., casi jorobado, por decirlo de una vez; de estatura menos que mediana; endeblillo; de mala salud; con las piernas arqueadas y una manera de andar </a:t>
            </a:r>
            <a:r>
              <a:rPr lang="es-ES" sz="2200" i="1" dirty="0">
                <a:latin typeface="Times New Roman" panose="02020603050405020304" pitchFamily="18" charset="0"/>
                <a:cs typeface="Times New Roman" panose="02020603050405020304" pitchFamily="18" charset="0"/>
              </a:rPr>
              <a:t>sui generis</a:t>
            </a:r>
            <a:r>
              <a:rPr lang="es-ES" sz="2200" dirty="0">
                <a:latin typeface="Times New Roman" panose="02020603050405020304" pitchFamily="18" charset="0"/>
                <a:cs typeface="Times New Roman" panose="02020603050405020304" pitchFamily="18" charset="0"/>
              </a:rPr>
              <a:t> (balanceándose de un lado a otro y de atrás hacia adelante), que sólo se puede describir con la absurda fórmula de que parecía cojo de los dos pies. En cambio (añade la tradición), su rostro era regular, aunque ya bastante arrugado por la falta absoluta de dientes y muelas; moreno verdoso, como el de casi todos los hijos de las Castillas; con grandes ojos oscuros, en que relampagueaban la cólera, el despotismo y la lujuria; con finas y traviesas facciones, que no tenían la expresión del valor personal, pero sí la de una malicia artera capaz de todo, y con cierto aire de satisfacción, medio aristocrático, medio libertino, que revelaba que aquel hombre habría sido, en su remota juventud, muy agradable y acepto a las mujeres, no obstante sus piernas y su </a:t>
            </a:r>
            <a:r>
              <a:rPr lang="es-ES" sz="2200" dirty="0" smtClean="0">
                <a:latin typeface="Times New Roman" panose="02020603050405020304" pitchFamily="18" charset="0"/>
                <a:cs typeface="Times New Roman" panose="02020603050405020304" pitchFamily="18" charset="0"/>
              </a:rPr>
              <a:t>joroba”. (Capitulo VIII)</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80610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706090"/>
          </a:xfrm>
        </p:spPr>
        <p:txBody>
          <a:bodyPr>
            <a:normAutofit fontScale="90000"/>
          </a:bodyPr>
          <a:lstStyle/>
          <a:p>
            <a:r>
              <a:rPr lang="es-ES_tradnl" b="1" dirty="0" smtClean="0"/>
              <a:t>La corregidora</a:t>
            </a:r>
            <a:endParaRPr lang="tr-TR" b="1" dirty="0"/>
          </a:p>
        </p:txBody>
      </p:sp>
      <p:sp>
        <p:nvSpPr>
          <p:cNvPr id="3" name="2 İçerik Yer Tutucusu"/>
          <p:cNvSpPr>
            <a:spLocks noGrp="1"/>
          </p:cNvSpPr>
          <p:nvPr>
            <p:ph idx="1"/>
          </p:nvPr>
        </p:nvSpPr>
        <p:spPr>
          <a:xfrm>
            <a:off x="1403648" y="1124744"/>
            <a:ext cx="7498080" cy="5472608"/>
          </a:xfrm>
        </p:spPr>
        <p:txBody>
          <a:bodyPr>
            <a:normAutofit fontScale="85000" lnSpcReduction="10000"/>
          </a:bodyPr>
          <a:lstStyle/>
          <a:p>
            <a:r>
              <a:rPr lang="es-ES_tradnl" dirty="0" smtClean="0"/>
              <a:t>Doña Mercedes Carrillo de Albornoz y Espinosa de los Monteros</a:t>
            </a:r>
          </a:p>
          <a:p>
            <a:r>
              <a:rPr lang="es-ES_tradnl" dirty="0" smtClean="0"/>
              <a:t>Principalísima dama</a:t>
            </a:r>
          </a:p>
          <a:p>
            <a:r>
              <a:rPr lang="es-ES_tradnl" dirty="0" smtClean="0"/>
              <a:t>Entre casarse o meterse a monja</a:t>
            </a:r>
          </a:p>
          <a:p>
            <a:pPr lvl="1"/>
            <a:r>
              <a:rPr lang="es-ES_tradnl" dirty="0" smtClean="0"/>
              <a:t> su familia la inclina a casarse (“doloroso sacrificio”)</a:t>
            </a:r>
            <a:endParaRPr lang="tr-TR" dirty="0" smtClean="0"/>
          </a:p>
          <a:p>
            <a:r>
              <a:rPr lang="es-ES_tradnl" dirty="0" smtClean="0"/>
              <a:t>El narrador la presenta como un ser moralmente superior a los demás</a:t>
            </a:r>
          </a:p>
          <a:p>
            <a:r>
              <a:rPr lang="es-ES_tradnl" dirty="0" smtClean="0"/>
              <a:t>Inspira veneración y miedo</a:t>
            </a:r>
          </a:p>
          <a:p>
            <a:r>
              <a:rPr lang="es-ES_tradnl" dirty="0" smtClean="0"/>
              <a:t>Es quien elabora el plan junto con el molinero (afrenta por afrenta)</a:t>
            </a:r>
          </a:p>
          <a:p>
            <a:r>
              <a:rPr lang="es-ES_tradnl" dirty="0" smtClean="0"/>
              <a:t>Es la que realmente manda en el Corregimiento.</a:t>
            </a:r>
          </a:p>
          <a:p>
            <a:pPr lvl="1"/>
            <a:r>
              <a:rPr lang="es-ES_tradnl" dirty="0" smtClean="0"/>
              <a:t> ignora y reta a su marido, le da la espalda cuando habla</a:t>
            </a:r>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88640"/>
            <a:ext cx="7890080" cy="6552728"/>
          </a:xfrm>
        </p:spPr>
        <p:txBody>
          <a:bodyPr>
            <a:normAutofit fontScale="77500" lnSpcReduction="20000"/>
          </a:bodyPr>
          <a:lstStyle/>
          <a:p>
            <a:pPr marL="82296" indent="0">
              <a:buNone/>
            </a:pPr>
            <a:r>
              <a:rPr lang="es-ES" dirty="0" smtClean="0">
                <a:latin typeface="Times New Roman" panose="02020603050405020304" pitchFamily="18" charset="0"/>
                <a:cs typeface="Times New Roman" panose="02020603050405020304" pitchFamily="18" charset="0"/>
              </a:rPr>
              <a:t>“Érase </a:t>
            </a:r>
            <a:r>
              <a:rPr lang="es-ES" dirty="0">
                <a:latin typeface="Times New Roman" panose="02020603050405020304" pitchFamily="18" charset="0"/>
                <a:cs typeface="Times New Roman" panose="02020603050405020304" pitchFamily="18" charset="0"/>
              </a:rPr>
              <a:t>una principalísima dama, bastante joven todavía, de plácida y severa hermosura, más propia del pincel cristiano que del cincel gentílico, y estaba vestida con toda la nobleza y seriedad que consentía el gusto de la </a:t>
            </a:r>
            <a:r>
              <a:rPr lang="es-ES" dirty="0" smtClean="0">
                <a:latin typeface="Times New Roman" panose="02020603050405020304" pitchFamily="18" charset="0"/>
                <a:cs typeface="Times New Roman" panose="02020603050405020304" pitchFamily="18" charset="0"/>
              </a:rPr>
              <a:t>época (...)</a:t>
            </a:r>
            <a:endParaRPr lang="es-ES" dirty="0">
              <a:latin typeface="Times New Roman" panose="02020603050405020304" pitchFamily="18" charset="0"/>
              <a:cs typeface="Times New Roman" panose="02020603050405020304" pitchFamily="18" charset="0"/>
            </a:endParaRPr>
          </a:p>
          <a:p>
            <a:pPr marL="82296" indent="0">
              <a:buNone/>
            </a:pPr>
            <a:r>
              <a:rPr lang="es-ES" dirty="0">
                <a:latin typeface="Times New Roman" panose="02020603050405020304" pitchFamily="18" charset="0"/>
                <a:cs typeface="Times New Roman" panose="02020603050405020304" pitchFamily="18" charset="0"/>
              </a:rPr>
              <a:t>Aquella hermosa mujer tenía algo de reina y mucho de abadesa, e infundía por ende veneración y miedo a cuantos la miraban. </a:t>
            </a:r>
            <a:r>
              <a:rPr lang="es-ES" dirty="0" smtClean="0">
                <a:latin typeface="Times New Roman" panose="02020603050405020304" pitchFamily="18" charset="0"/>
                <a:cs typeface="Times New Roman" panose="02020603050405020304" pitchFamily="18" charset="0"/>
              </a:rPr>
              <a:t>(...) La Corregidora </a:t>
            </a:r>
            <a:r>
              <a:rPr lang="es-ES" dirty="0">
                <a:latin typeface="Times New Roman" panose="02020603050405020304" pitchFamily="18" charset="0"/>
                <a:cs typeface="Times New Roman" panose="02020603050405020304" pitchFamily="18" charset="0"/>
              </a:rPr>
              <a:t>se había esmerado en dar a aquella escena una solemnidad teatral y un tinte ceremonioso que contrastasen con el carácter villano y grosero de la aventura de su marido.</a:t>
            </a:r>
          </a:p>
          <a:p>
            <a:pPr marL="82296" indent="0">
              <a:buNone/>
            </a:pPr>
            <a:r>
              <a:rPr lang="es-ES" dirty="0">
                <a:latin typeface="Times New Roman" panose="02020603050405020304" pitchFamily="18" charset="0"/>
                <a:cs typeface="Times New Roman" panose="02020603050405020304" pitchFamily="18" charset="0"/>
              </a:rPr>
              <a:t>Advertiremos, finalmente, que aquella señora se llamaba doña Mercedes Carrillo de Albornoz y Espinosa de los Monteros, y que era hija, nieta, biznieta, tataranieta y hasta vigésima nieta de la ciudad, como descendiente de sus ilustres conquistadores. Su familia, por razones de vanidad mundana, le había inducido a casarse con el viejo y acaudalado Corregidor, y ella, que de otro modo hubiera sido monja, pues su vocación natural la iba llevando al claustro, consintió en aquel doloroso </a:t>
            </a:r>
            <a:r>
              <a:rPr lang="es-ES" dirty="0" smtClean="0">
                <a:latin typeface="Times New Roman" panose="02020603050405020304" pitchFamily="18" charset="0"/>
                <a:cs typeface="Times New Roman" panose="02020603050405020304" pitchFamily="18" charset="0"/>
              </a:rPr>
              <a:t>sacrificio”. (Capítulo XXX)</a:t>
            </a:r>
            <a:endParaRPr lang="es-E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96984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8" y="332656"/>
            <a:ext cx="7498080" cy="850106"/>
          </a:xfrm>
        </p:spPr>
        <p:txBody>
          <a:bodyPr/>
          <a:lstStyle/>
          <a:p>
            <a:r>
              <a:rPr lang="es-ES_tradnl" b="1" dirty="0" smtClean="0"/>
              <a:t>Garduña</a:t>
            </a:r>
            <a:endParaRPr lang="tr-TR" b="1" dirty="0"/>
          </a:p>
        </p:txBody>
      </p:sp>
      <p:sp>
        <p:nvSpPr>
          <p:cNvPr id="3" name="2 İçerik Yer Tutucusu"/>
          <p:cNvSpPr>
            <a:spLocks noGrp="1"/>
          </p:cNvSpPr>
          <p:nvPr>
            <p:ph idx="1"/>
          </p:nvPr>
        </p:nvSpPr>
        <p:spPr/>
        <p:txBody>
          <a:bodyPr/>
          <a:lstStyle/>
          <a:p>
            <a:r>
              <a:rPr lang="es-ES_tradnl" dirty="0" smtClean="0"/>
              <a:t> es el alguacil del corregidor</a:t>
            </a:r>
          </a:p>
          <a:p>
            <a:r>
              <a:rPr lang="es-ES_tradnl" dirty="0" smtClean="0"/>
              <a:t> “la sombra de su amo”</a:t>
            </a:r>
          </a:p>
          <a:p>
            <a:r>
              <a:rPr lang="es-ES_tradnl" dirty="0" smtClean="0"/>
              <a:t> un ser interesado</a:t>
            </a:r>
          </a:p>
          <a:p>
            <a:r>
              <a:rPr lang="es-ES_tradnl" dirty="0" smtClean="0"/>
              <a:t> gran influencia en el corregidor</a:t>
            </a:r>
          </a:p>
          <a:p>
            <a:pPr lvl="1">
              <a:buClr>
                <a:schemeClr val="accent3"/>
              </a:buClr>
              <a:buSzPct val="60000"/>
              <a:buFont typeface="Wingdings" pitchFamily="2" charset="2"/>
              <a:buChar char="Ø"/>
            </a:pPr>
            <a:r>
              <a:rPr lang="es-ES_tradnl" dirty="0" smtClean="0"/>
              <a:t>le hace creer que la molinera le corresponde </a:t>
            </a:r>
          </a:p>
          <a:p>
            <a:pPr lvl="1">
              <a:buClr>
                <a:schemeClr val="accent3"/>
              </a:buClr>
              <a:buSzPct val="60000"/>
              <a:buFont typeface="Wingdings" pitchFamily="2" charset="2"/>
              <a:buChar char="Ø"/>
            </a:pPr>
            <a:r>
              <a:rPr lang="es-ES_tradnl" dirty="0" smtClean="0"/>
              <a:t>es el artífice del plan para seducirla</a:t>
            </a:r>
          </a:p>
          <a:p>
            <a:pPr lvl="1">
              <a:buClr>
                <a:schemeClr val="accent3"/>
              </a:buClr>
              <a:buSzPct val="60000"/>
              <a:buFont typeface="Wingdings" pitchFamily="2" charset="2"/>
              <a:buChar char="Ø"/>
            </a:pPr>
            <a:r>
              <a:rPr lang="es-ES_tradnl" dirty="0" smtClean="0"/>
              <a:t>se aprovecha del interés de la molinera por colocar a su sobrino</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16632"/>
            <a:ext cx="7890080" cy="6741368"/>
          </a:xfrm>
        </p:spPr>
        <p:txBody>
          <a:bodyPr>
            <a:normAutofit fontScale="62500" lnSpcReduction="20000"/>
          </a:bodyPr>
          <a:lstStyle/>
          <a:p>
            <a:pPr marL="82296" indent="0">
              <a:buNone/>
            </a:pPr>
            <a:r>
              <a:rPr lang="es-ES" dirty="0" smtClean="0"/>
              <a:t>“-¡</a:t>
            </a:r>
            <a:r>
              <a:rPr lang="es-ES" dirty="0"/>
              <a:t>Crea Usía a un perro perdiguero que conoce la caza! -decía el innoble alguacil-. La señá Frasquita está perdidamente enamorada de Usía, y todo lo que Usía acaba de contarme contribuye a hacérmelo ver más claro que esa luz...</a:t>
            </a:r>
          </a:p>
          <a:p>
            <a:pPr marL="82296" indent="0">
              <a:buNone/>
            </a:pPr>
            <a:r>
              <a:rPr lang="es-ES" dirty="0"/>
              <a:t>Y señalaba un velón de Lucena, que apenas si esclarecía la octava parte del salón.</a:t>
            </a:r>
          </a:p>
          <a:p>
            <a:pPr marL="82296" indent="0">
              <a:buNone/>
            </a:pPr>
            <a:r>
              <a:rPr lang="es-ES" dirty="0"/>
              <a:t>-¡No estoy yo tan seguro como tú, Garduña! -contestó don Eugenio, suspirando lánguidamente.</a:t>
            </a:r>
          </a:p>
          <a:p>
            <a:pPr marL="82296" indent="0">
              <a:buNone/>
            </a:pPr>
            <a:r>
              <a:rPr lang="es-ES" dirty="0"/>
              <a:t>-¡Pues no sé por qué! Y, si no, hablemos con franqueza. Usía (dicho sea con perdón) tiene una tacha en su cuerpo... ¿No es verdad?</a:t>
            </a:r>
          </a:p>
          <a:p>
            <a:pPr marL="82296" indent="0">
              <a:buNone/>
            </a:pPr>
            <a:r>
              <a:rPr lang="es-ES" dirty="0"/>
              <a:t>-¡Bien, sí! -repuso el Corregidor-. Pero esa tacha la tiene también el tío Lucas. ¡Él es más jorobado que yo!</a:t>
            </a:r>
          </a:p>
          <a:p>
            <a:pPr marL="82296" indent="0">
              <a:buNone/>
            </a:pPr>
            <a:r>
              <a:rPr lang="es-ES" dirty="0"/>
              <a:t>-¡Mucho más! ¡Muchísimo más!, ¡sin comparación de ninguna especie! Pero en cambio (y es a lo que iba), Usía tiene una cara de muy buen ver..., lo que se dice una bella cara..., mientras que el tío Lucas se parece al sargento Utrera, que reventó de feo.</a:t>
            </a:r>
          </a:p>
          <a:p>
            <a:pPr marL="82296" indent="0">
              <a:buNone/>
            </a:pPr>
            <a:r>
              <a:rPr lang="es-ES" dirty="0"/>
              <a:t>El Corregidor sonrió con cierta ufanía.</a:t>
            </a:r>
          </a:p>
          <a:p>
            <a:pPr marL="82296" indent="0">
              <a:buNone/>
            </a:pPr>
            <a:r>
              <a:rPr lang="es-ES" dirty="0"/>
              <a:t>-Además -prosiguió el alguacil-, la seña Frasquita es capaz de tirarse por una ventana con tal de agarrar el nombramiento de su sobrino...</a:t>
            </a:r>
          </a:p>
          <a:p>
            <a:pPr marL="82296" indent="0">
              <a:buNone/>
            </a:pPr>
            <a:r>
              <a:rPr lang="es-ES" dirty="0"/>
              <a:t>-¡Hasta ahí estamos de acuerdo! ¡Ese nombramiento es mi única esperanza!</a:t>
            </a:r>
          </a:p>
          <a:p>
            <a:pPr marL="82296" indent="0">
              <a:buNone/>
            </a:pPr>
            <a:r>
              <a:rPr lang="es-ES" dirty="0"/>
              <a:t>-¡Pues manos a la obra, señor! Ya le he explicado a Usía mi plan... ¡No hay más que ponerlo en ejecución esta misma noche</a:t>
            </a:r>
            <a:r>
              <a:rPr lang="es-ES" dirty="0" smtClean="0"/>
              <a:t>!” (Capítulo XIV)</a:t>
            </a:r>
            <a:endParaRPr lang="es-ES" dirty="0"/>
          </a:p>
        </p:txBody>
      </p:sp>
    </p:spTree>
    <p:extLst>
      <p:ext uri="{BB962C8B-B14F-4D97-AF65-F5344CB8AC3E}">
        <p14:creationId xmlns:p14="http://schemas.microsoft.com/office/powerpoint/2010/main" val="39242388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s-ES_tradnl" b="1" dirty="0" smtClean="0"/>
              <a:t>La gente del pueblo</a:t>
            </a:r>
            <a:endParaRPr lang="tr-TR" b="1" dirty="0"/>
          </a:p>
        </p:txBody>
      </p:sp>
      <p:sp>
        <p:nvSpPr>
          <p:cNvPr id="3" name="2 İçerik Yer Tutucusu"/>
          <p:cNvSpPr>
            <a:spLocks noGrp="1"/>
          </p:cNvSpPr>
          <p:nvPr>
            <p:ph idx="1"/>
          </p:nvPr>
        </p:nvSpPr>
        <p:spPr>
          <a:xfrm>
            <a:off x="1259632" y="2060848"/>
            <a:ext cx="7498080" cy="2917304"/>
          </a:xfrm>
        </p:spPr>
        <p:txBody>
          <a:bodyPr/>
          <a:lstStyle/>
          <a:p>
            <a:r>
              <a:rPr lang="es-ES_tradnl" dirty="0" smtClean="0"/>
              <a:t> muy cotilla (también lo es el narrador, que quiere enterarse de todo, 48)</a:t>
            </a:r>
          </a:p>
          <a:p>
            <a:r>
              <a:rPr lang="es-ES_tradnl" dirty="0" smtClean="0"/>
              <a:t> muestra la importancia de las apariencias</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15616" y="332656"/>
            <a:ext cx="7776864" cy="6408712"/>
          </a:xfrm>
        </p:spPr>
        <p:txBody>
          <a:bodyPr>
            <a:normAutofit/>
          </a:bodyPr>
          <a:lstStyle/>
          <a:p>
            <a:pPr algn="just"/>
            <a:r>
              <a:rPr lang="es-ES_tradnl" sz="2400" dirty="0" smtClean="0"/>
              <a:t> Decepcionado por la política, se retira a Segovia para reflexionar y dedicarse a la literatura.</a:t>
            </a:r>
          </a:p>
          <a:p>
            <a:pPr marL="82296" indent="0" algn="just">
              <a:buNone/>
            </a:pPr>
            <a:endParaRPr lang="es-ES_tradnl" sz="2400" dirty="0" smtClean="0"/>
          </a:p>
          <a:p>
            <a:pPr algn="just"/>
            <a:r>
              <a:rPr lang="es-ES_tradnl" sz="2400" dirty="0" smtClean="0"/>
              <a:t> Sus ideas cambian y se deja seducir por la alta sociedad (amistades con personalidades de la época).</a:t>
            </a:r>
          </a:p>
          <a:p>
            <a:pPr marL="82296" indent="0" algn="just">
              <a:buNone/>
            </a:pPr>
            <a:endParaRPr lang="es-ES_tradnl" sz="2400" dirty="0" smtClean="0"/>
          </a:p>
          <a:p>
            <a:pPr algn="just"/>
            <a:r>
              <a:rPr lang="es-ES_tradnl" sz="2400" dirty="0" smtClean="0"/>
              <a:t> Cuando se declara la guerra de África (entre España y Marruecos desde octubre 1859-abril 1860):</a:t>
            </a:r>
          </a:p>
          <a:p>
            <a:pPr lvl="1" algn="just"/>
            <a:r>
              <a:rPr lang="es-ES_tradnl" sz="2000" dirty="0" smtClean="0"/>
              <a:t>se alista como soldado voluntario (26 años).</a:t>
            </a:r>
          </a:p>
          <a:p>
            <a:pPr lvl="1" algn="just"/>
            <a:r>
              <a:rPr lang="es-ES_tradnl" sz="2000" dirty="0" smtClean="0"/>
              <a:t>enviaba sus crónicas a Madrid</a:t>
            </a:r>
          </a:p>
          <a:p>
            <a:pPr lvl="1" algn="just"/>
            <a:r>
              <a:rPr lang="es-ES_tradnl" sz="2000" dirty="0" smtClean="0"/>
              <a:t>mucho éxito, fama y dinero</a:t>
            </a:r>
          </a:p>
          <a:p>
            <a:pPr lvl="1" algn="just"/>
            <a:r>
              <a:rPr lang="es-ES_tradnl" sz="2000" dirty="0" smtClean="0"/>
              <a:t>con la recopilación de esas crónicas se publica su obra </a:t>
            </a:r>
            <a:r>
              <a:rPr lang="es-ES_tradnl" sz="2000" i="1" dirty="0" smtClean="0"/>
              <a:t>Diario de un testigo de la guerra de África</a:t>
            </a:r>
            <a:r>
              <a:rPr lang="es-ES_tradnl" sz="2000" dirty="0" smtClean="0"/>
              <a:t> en 1859 (éxito de ventas en la época)</a:t>
            </a:r>
          </a:p>
          <a:p>
            <a:pPr marL="402336" lvl="1" indent="0" algn="just">
              <a:buNone/>
            </a:pPr>
            <a:endParaRPr lang="tr-TR" sz="2000" dirty="0" smtClean="0"/>
          </a:p>
          <a:p>
            <a:pPr algn="just"/>
            <a:r>
              <a:rPr lang="es-ES_tradnl" sz="2400" dirty="0" smtClean="0"/>
              <a:t> Con el dinero obtenido se marcha a Italia seis meses.</a:t>
            </a:r>
          </a:p>
          <a:p>
            <a:pPr lvl="1" algn="just"/>
            <a:r>
              <a:rPr lang="es-ES_tradnl" sz="2000" i="1" dirty="0" smtClean="0"/>
              <a:t>De Madrid a Nápoles </a:t>
            </a:r>
            <a:r>
              <a:rPr lang="es-ES_tradnl" sz="2000" dirty="0" smtClean="0"/>
              <a:t>(1861). De gran éxito.</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260648"/>
            <a:ext cx="7818072" cy="6408712"/>
          </a:xfrm>
        </p:spPr>
        <p:txBody>
          <a:bodyPr>
            <a:normAutofit fontScale="55000" lnSpcReduction="20000"/>
          </a:bodyPr>
          <a:lstStyle/>
          <a:p>
            <a:pPr marL="82296" indent="0">
              <a:buNone/>
            </a:pPr>
            <a:r>
              <a:rPr lang="es-ES" dirty="0"/>
              <a:t>El rostro del Molinero se transfiguró al oír la voz de su mujer. Una especie de inspiración semejante a la de la fe religiosa, había penetrado en su alma, inundándola de luz y de alegría... Así es que, olvidándose por un momento de cuanto había visto y creído ver en el molino, exclamó con las lágrimas en los ojos y la sinceridad en los labios:</a:t>
            </a:r>
          </a:p>
          <a:p>
            <a:pPr marL="82296" indent="0">
              <a:buNone/>
            </a:pPr>
            <a:r>
              <a:rPr lang="es-ES" dirty="0"/>
              <a:t>-¿Conque tú eres mi Frasquita?</a:t>
            </a:r>
          </a:p>
          <a:p>
            <a:pPr marL="82296" indent="0">
              <a:buNone/>
            </a:pPr>
            <a:r>
              <a:rPr lang="es-ES" dirty="0"/>
              <a:t>-¡No! -respondió la navarra fuera de sí-. ¡Yo no soy ya tu Frasquita! Yo soy... ¡Pregúntaselo a tus hazañas de esta noche, y ellas te dirán lo que has hecho del corazón que tanto te quería!...</a:t>
            </a:r>
          </a:p>
          <a:p>
            <a:pPr marL="82296" indent="0">
              <a:buNone/>
            </a:pPr>
            <a:r>
              <a:rPr lang="es-ES" dirty="0"/>
              <a:t>Y se echó a llorar, como una montaña de hielo que se hunde, y principia a derretirse.</a:t>
            </a:r>
          </a:p>
          <a:p>
            <a:pPr marL="82296" indent="0">
              <a:buNone/>
            </a:pPr>
            <a:r>
              <a:rPr lang="es-ES" dirty="0"/>
              <a:t>La Corregidora se adelantó hacia ella sin poder contenerse, y la estrechó en sus brazos con el mayor cariño.</a:t>
            </a:r>
          </a:p>
          <a:p>
            <a:pPr marL="82296" indent="0">
              <a:buNone/>
            </a:pPr>
            <a:r>
              <a:rPr lang="es-ES" dirty="0"/>
              <a:t>La señá Frasquita se puso entonces a besarla, sin saber tampoco lo que se hacía, diciéndole entre sus sollozos, como una niña que busca el amparo de su madre:</a:t>
            </a:r>
          </a:p>
          <a:p>
            <a:pPr marL="82296" indent="0">
              <a:buNone/>
            </a:pPr>
            <a:r>
              <a:rPr lang="es-ES" dirty="0"/>
              <a:t>-¡Señora, señora! ¡Qué desgraciada soy!</a:t>
            </a:r>
          </a:p>
          <a:p>
            <a:pPr marL="82296" indent="0">
              <a:buNone/>
            </a:pPr>
            <a:r>
              <a:rPr lang="es-ES" dirty="0"/>
              <a:t>-¡No tanto como usted se figura! -contestábale la Corregidora, llorando también generosamente.</a:t>
            </a:r>
          </a:p>
          <a:p>
            <a:pPr marL="82296" indent="0">
              <a:buNone/>
            </a:pPr>
            <a:r>
              <a:rPr lang="es-ES" dirty="0"/>
              <a:t>-Yo sí que soy desgraciado -gemía al mismo tiempo el tío Lucas, andando a puñetazos con sus lágrimas, como avergonzado de verterlas.</a:t>
            </a:r>
          </a:p>
          <a:p>
            <a:pPr marL="82296" indent="0">
              <a:buNone/>
            </a:pPr>
            <a:r>
              <a:rPr lang="es-ES" dirty="0"/>
              <a:t>-Pues ¿y yo? -prorrumpió al fin don Eugenio, sintiéndose ablandado por el contagioso lloro de los demás, o esperando salvarse también por la vía húmeda; quiero decir, por la vía del llanto-. ¡Ah, yo soy un pícaro!, ¡un monstruo!, ¡un calavera deshecho, que ha llevado su merecido!</a:t>
            </a:r>
          </a:p>
          <a:p>
            <a:pPr marL="82296" indent="0">
              <a:buNone/>
            </a:pPr>
            <a:r>
              <a:rPr lang="es-ES" dirty="0"/>
              <a:t>Y rompió a berrear tristemente abrazado a la barriga del señor Juan López.</a:t>
            </a:r>
          </a:p>
          <a:p>
            <a:pPr marL="82296" indent="0">
              <a:buNone/>
            </a:pPr>
            <a:endParaRPr lang="tr-TR" dirty="0"/>
          </a:p>
        </p:txBody>
      </p:sp>
    </p:spTree>
    <p:extLst>
      <p:ext uri="{BB962C8B-B14F-4D97-AF65-F5344CB8AC3E}">
        <p14:creationId xmlns:p14="http://schemas.microsoft.com/office/powerpoint/2010/main" val="8343507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2636912"/>
            <a:ext cx="7498080" cy="1143000"/>
          </a:xfrm>
        </p:spPr>
        <p:txBody>
          <a:bodyPr>
            <a:normAutofit fontScale="90000"/>
          </a:bodyPr>
          <a:lstStyle/>
          <a:p>
            <a:r>
              <a:rPr lang="es-ES_tradnl" b="1" dirty="0" smtClean="0"/>
              <a:t>¿Qué os ha parecido el final de la novela?</a:t>
            </a:r>
            <a:endParaRPr lang="tr-TR" b="1"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48680"/>
            <a:ext cx="7498080" cy="5904656"/>
          </a:xfrm>
        </p:spPr>
        <p:txBody>
          <a:bodyPr>
            <a:normAutofit fontScale="92500" lnSpcReduction="10000"/>
          </a:bodyPr>
          <a:lstStyle/>
          <a:p>
            <a:r>
              <a:rPr lang="es-ES_tradnl" dirty="0" smtClean="0"/>
              <a:t>El corregidor es castigado con la indiferencia de su esposa y un “destierro” de su vida conyugal. </a:t>
            </a:r>
          </a:p>
          <a:p>
            <a:r>
              <a:rPr lang="es-ES_tradnl" dirty="0" smtClean="0"/>
              <a:t>El tío Lucas irá a confesarse</a:t>
            </a:r>
          </a:p>
          <a:p>
            <a:r>
              <a:rPr lang="es-ES_tradnl" dirty="0" smtClean="0"/>
              <a:t>cambiarán el colchón y las sábanas</a:t>
            </a:r>
          </a:p>
          <a:p>
            <a:r>
              <a:rPr lang="es-ES_tradnl" dirty="0" smtClean="0"/>
              <a:t>apoyo de la cúspide eclesiástica</a:t>
            </a:r>
          </a:p>
          <a:p>
            <a:r>
              <a:rPr lang="es-ES_tradnl" dirty="0" smtClean="0"/>
              <a:t>deciden tener hijos (no lo logran)</a:t>
            </a:r>
          </a:p>
          <a:p>
            <a:r>
              <a:rPr lang="es-ES_tradnl" dirty="0" smtClean="0"/>
              <a:t>tras la Guerra de la Independencia</a:t>
            </a:r>
          </a:p>
          <a:p>
            <a:pPr lvl="1">
              <a:buClr>
                <a:schemeClr val="accent3"/>
              </a:buClr>
              <a:buSzPct val="60000"/>
              <a:buFont typeface="Wingdings" pitchFamily="2" charset="2"/>
              <a:buChar char="Ø"/>
            </a:pPr>
            <a:r>
              <a:rPr lang="es-ES_tradnl" dirty="0" smtClean="0"/>
              <a:t> el corregidor muere en la cárcel</a:t>
            </a:r>
          </a:p>
          <a:p>
            <a:pPr lvl="1">
              <a:buClr>
                <a:schemeClr val="accent3"/>
              </a:buClr>
              <a:buSzPct val="60000"/>
              <a:buFont typeface="Wingdings" pitchFamily="2" charset="2"/>
              <a:buChar char="Ø"/>
            </a:pPr>
            <a:r>
              <a:rPr lang="es-ES_tradnl" dirty="0" smtClean="0"/>
              <a:t> la corregidora (en su vejez) ingresa en un convento</a:t>
            </a:r>
          </a:p>
          <a:p>
            <a:pPr lvl="1">
              <a:buClr>
                <a:schemeClr val="accent3"/>
              </a:buClr>
              <a:buSzPct val="60000"/>
              <a:buFont typeface="Wingdings" pitchFamily="2" charset="2"/>
              <a:buChar char="Ø"/>
            </a:pPr>
            <a:r>
              <a:rPr lang="es-ES_tradnl" dirty="0" smtClean="0"/>
              <a:t> Garduna se hace afrancesado</a:t>
            </a:r>
            <a:endParaRPr lang="tr-T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s-ES_tradnl" dirty="0" smtClean="0"/>
              <a:t>Para la semana que viene... </a:t>
            </a:r>
            <a:endParaRPr lang="tr-TR" dirty="0"/>
          </a:p>
        </p:txBody>
      </p:sp>
      <p:sp>
        <p:nvSpPr>
          <p:cNvPr id="3" name="2 İçerik Yer Tutucusu"/>
          <p:cNvSpPr>
            <a:spLocks noGrp="1"/>
          </p:cNvSpPr>
          <p:nvPr>
            <p:ph idx="1"/>
          </p:nvPr>
        </p:nvSpPr>
        <p:spPr>
          <a:xfrm>
            <a:off x="1435608" y="2060848"/>
            <a:ext cx="7498080" cy="2880320"/>
          </a:xfrm>
        </p:spPr>
        <p:txBody>
          <a:bodyPr>
            <a:normAutofit/>
          </a:bodyPr>
          <a:lstStyle/>
          <a:p>
            <a:pPr algn="ctr">
              <a:buNone/>
            </a:pPr>
            <a:r>
              <a:rPr lang="es-ES_tradnl" sz="4000" b="1" i="1" dirty="0" smtClean="0"/>
              <a:t>Tristana</a:t>
            </a:r>
            <a:r>
              <a:rPr lang="es-ES_tradnl" sz="4000" b="1" dirty="0" smtClean="0"/>
              <a:t> (1892)</a:t>
            </a:r>
          </a:p>
          <a:p>
            <a:pPr>
              <a:buNone/>
            </a:pPr>
            <a:r>
              <a:rPr lang="es-ES_tradnl" sz="4000" b="1" dirty="0" smtClean="0"/>
              <a:t> </a:t>
            </a:r>
          </a:p>
          <a:p>
            <a:pPr algn="ctr">
              <a:buNone/>
            </a:pPr>
            <a:r>
              <a:rPr lang="es-ES_tradnl" sz="4000" b="1" dirty="0" smtClean="0"/>
              <a:t>      de Benito Pérez Galdós</a:t>
            </a:r>
            <a:endParaRPr lang="tr-TR" sz="40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48680"/>
            <a:ext cx="7498080" cy="6120680"/>
          </a:xfrm>
        </p:spPr>
        <p:txBody>
          <a:bodyPr>
            <a:normAutofit fontScale="92500" lnSpcReduction="10000"/>
          </a:bodyPr>
          <a:lstStyle/>
          <a:p>
            <a:pPr algn="just"/>
            <a:r>
              <a:rPr lang="es-ES_tradnl" sz="2600" dirty="0" smtClean="0"/>
              <a:t>De </a:t>
            </a:r>
            <a:r>
              <a:rPr lang="es-ES_tradnl" sz="2600" b="1" dirty="0" smtClean="0"/>
              <a:t>1861 a 1873</a:t>
            </a:r>
          </a:p>
          <a:p>
            <a:pPr lvl="1" algn="just"/>
            <a:r>
              <a:rPr lang="es-ES_tradnl" sz="2400" dirty="0" smtClean="0"/>
              <a:t>Vuelve a la política como diputado y senador del partido político de centro La Unión Liberal del General O´Donnell</a:t>
            </a:r>
          </a:p>
          <a:p>
            <a:pPr lvl="1" algn="just"/>
            <a:r>
              <a:rPr lang="es-ES_tradnl" sz="2400" b="1" dirty="0" smtClean="0"/>
              <a:t>1866. Exilio a París </a:t>
            </a:r>
            <a:r>
              <a:rPr lang="es-ES_tradnl" sz="2400" dirty="0" smtClean="0"/>
              <a:t>(por una protesta de su partido contra el gobierno de Narváez)</a:t>
            </a:r>
          </a:p>
          <a:p>
            <a:pPr lvl="1" algn="just"/>
            <a:r>
              <a:rPr lang="es-ES_tradnl" sz="2400" dirty="0" smtClean="0"/>
              <a:t>En la Restauración será nombrado consejero del Estado (hasta que cae Cánovas del Castillo)</a:t>
            </a:r>
            <a:endParaRPr lang="tr-TR" sz="2400" dirty="0" smtClean="0"/>
          </a:p>
          <a:p>
            <a:pPr algn="just"/>
            <a:r>
              <a:rPr lang="es-ES_tradnl" sz="2400" dirty="0" smtClean="0"/>
              <a:t> </a:t>
            </a:r>
            <a:r>
              <a:rPr lang="es-ES_tradnl" sz="2600" b="1" dirty="0" smtClean="0"/>
              <a:t>1873.  </a:t>
            </a:r>
            <a:r>
              <a:rPr lang="es-ES_tradnl" sz="2600" dirty="0" smtClean="0"/>
              <a:t>Vuelve a la literatura, lo mejor de su producción:</a:t>
            </a:r>
          </a:p>
          <a:p>
            <a:pPr lvl="1" algn="just"/>
            <a:r>
              <a:rPr lang="es-ES_tradnl" sz="2400" i="1" dirty="0" smtClean="0"/>
              <a:t>El sombrero de tres picos </a:t>
            </a:r>
            <a:r>
              <a:rPr lang="es-ES_tradnl" sz="2400" dirty="0" smtClean="0"/>
              <a:t>(1874)</a:t>
            </a:r>
          </a:p>
          <a:p>
            <a:pPr lvl="1" algn="just"/>
            <a:r>
              <a:rPr lang="es-ES_tradnl" sz="2400" i="1" dirty="0" smtClean="0"/>
              <a:t>El escándalo </a:t>
            </a:r>
            <a:r>
              <a:rPr lang="es-ES_tradnl" sz="2400" dirty="0" smtClean="0"/>
              <a:t>(1875)</a:t>
            </a:r>
          </a:p>
          <a:p>
            <a:pPr lvl="1" algn="just"/>
            <a:r>
              <a:rPr lang="es-ES_tradnl" sz="2400" i="1" dirty="0" smtClean="0"/>
              <a:t>El niño de la bola </a:t>
            </a:r>
            <a:r>
              <a:rPr lang="es-ES_tradnl" sz="2400" dirty="0" smtClean="0"/>
              <a:t>(1880)</a:t>
            </a:r>
          </a:p>
          <a:p>
            <a:pPr lvl="1" algn="just"/>
            <a:r>
              <a:rPr lang="es-ES_tradnl" sz="2400" i="1" dirty="0" smtClean="0"/>
              <a:t>El capitán Veneno </a:t>
            </a:r>
            <a:r>
              <a:rPr lang="es-ES_tradnl" sz="2400" dirty="0" smtClean="0"/>
              <a:t>(1881)</a:t>
            </a:r>
          </a:p>
          <a:p>
            <a:pPr lvl="1" algn="just"/>
            <a:r>
              <a:rPr lang="es-ES_tradnl" sz="2400" i="1" dirty="0" smtClean="0"/>
              <a:t>La pródiga </a:t>
            </a:r>
            <a:r>
              <a:rPr lang="es-ES_tradnl" sz="2400" dirty="0" smtClean="0"/>
              <a:t>(1882)</a:t>
            </a:r>
          </a:p>
          <a:p>
            <a:pPr algn="just"/>
            <a:r>
              <a:rPr lang="es-ES_tradnl" sz="2600" dirty="0" smtClean="0"/>
              <a:t>En</a:t>
            </a:r>
            <a:r>
              <a:rPr lang="es-ES_tradnl" sz="2600" b="1" dirty="0" smtClean="0"/>
              <a:t> 1887 </a:t>
            </a:r>
            <a:r>
              <a:rPr lang="es-ES_tradnl" sz="2600" dirty="0" smtClean="0"/>
              <a:t>abandona su actividad literaria (debido a las críticas de su última obra, por su afán moralizante). </a:t>
            </a:r>
          </a:p>
          <a:p>
            <a:pPr algn="just"/>
            <a:r>
              <a:rPr lang="es-ES_tradnl" sz="2600" dirty="0" smtClean="0"/>
              <a:t>Fallece en </a:t>
            </a:r>
            <a:r>
              <a:rPr lang="es-ES_tradnl" sz="2600" b="1" dirty="0" smtClean="0"/>
              <a:t>1891.</a:t>
            </a:r>
          </a:p>
          <a:p>
            <a:pPr algn="just"/>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s-ES_tradnl" b="1" i="1" dirty="0" smtClean="0"/>
              <a:t>El sombrero de tres picos </a:t>
            </a:r>
            <a:r>
              <a:rPr lang="es-ES_tradnl" dirty="0" smtClean="0"/>
              <a:t>(1874)</a:t>
            </a:r>
            <a:endParaRPr lang="tr-TR" dirty="0"/>
          </a:p>
        </p:txBody>
      </p:sp>
      <p:sp>
        <p:nvSpPr>
          <p:cNvPr id="3" name="2 İçerik Yer Tutucusu"/>
          <p:cNvSpPr>
            <a:spLocks noGrp="1"/>
          </p:cNvSpPr>
          <p:nvPr>
            <p:ph idx="1"/>
          </p:nvPr>
        </p:nvSpPr>
        <p:spPr/>
        <p:txBody>
          <a:bodyPr/>
          <a:lstStyle/>
          <a:p>
            <a:r>
              <a:rPr lang="es-ES_tradnl" dirty="0" smtClean="0"/>
              <a:t>Se publica en un momento en el que escritor</a:t>
            </a:r>
          </a:p>
          <a:p>
            <a:pPr lvl="1"/>
            <a:r>
              <a:rPr lang="es-ES_tradnl" dirty="0" smtClean="0"/>
              <a:t> ya ha alcanzado la fama</a:t>
            </a:r>
          </a:p>
          <a:p>
            <a:pPr lvl="1"/>
            <a:r>
              <a:rPr lang="es-ES_tradnl" dirty="0" smtClean="0"/>
              <a:t> ha sufrido un cambio ideológico (de la exaltación revolucionaria a un ultraconservadurismo) aunque en esta obra todavía atemperado.</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1268760"/>
            <a:ext cx="7498080" cy="4608512"/>
          </a:xfrm>
        </p:spPr>
        <p:txBody>
          <a:bodyPr>
            <a:normAutofit fontScale="90000"/>
          </a:bodyPr>
          <a:lstStyle/>
          <a:p>
            <a:r>
              <a:rPr lang="es-ES_tradnl" dirty="0" smtClean="0">
                <a:effectLst/>
              </a:rPr>
              <a:t>¿Cuáles podrían ser algunas de las características </a:t>
            </a:r>
            <a:r>
              <a:rPr lang="es-ES_tradnl" b="1" dirty="0" smtClean="0">
                <a:effectLst/>
              </a:rPr>
              <a:t>generales de esta ob</a:t>
            </a:r>
            <a:r>
              <a:rPr lang="es-ES_tradnl" dirty="0" smtClean="0">
                <a:effectLst/>
              </a:rPr>
              <a:t>ra? </a:t>
            </a:r>
            <a:r>
              <a:rPr lang="es-ES_tradnl" dirty="0" smtClean="0"/>
              <a:t/>
            </a:r>
            <a:br>
              <a:rPr lang="es-ES_tradnl" dirty="0" smtClean="0"/>
            </a:br>
            <a:r>
              <a:rPr lang="es-ES_tradnl" dirty="0" smtClean="0"/>
              <a:t/>
            </a:r>
            <a:br>
              <a:rPr lang="es-ES_tradnl" dirty="0" smtClean="0"/>
            </a:br>
            <a:r>
              <a:rPr lang="es-ES_tradnl" dirty="0" smtClean="0">
                <a:effectLst/>
              </a:rPr>
              <a:t>¿Os han parecido diferentes a las de las novelas leídas hasta ahora?</a:t>
            </a:r>
            <a:r>
              <a:rPr lang="es-ES_tradnl" dirty="0" smtClean="0"/>
              <a:t/>
            </a:r>
            <a:br>
              <a:rPr lang="es-ES_tradnl" dirty="0" smtClean="0"/>
            </a:br>
            <a:r>
              <a:rPr lang="es-ES_tradnl" dirty="0" smtClean="0"/>
              <a:t/>
            </a:r>
            <a:br>
              <a:rPr lang="es-ES_tradnl" dirty="0" smtClean="0"/>
            </a:b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850106"/>
          </a:xfrm>
        </p:spPr>
        <p:txBody>
          <a:bodyPr>
            <a:normAutofit fontScale="90000"/>
          </a:bodyPr>
          <a:lstStyle/>
          <a:p>
            <a:r>
              <a:rPr lang="es-ES_tradnl" dirty="0" smtClean="0"/>
              <a:t>Algunas </a:t>
            </a:r>
            <a:r>
              <a:rPr lang="es-ES_tradnl" b="1" dirty="0" smtClean="0"/>
              <a:t>características</a:t>
            </a:r>
            <a:r>
              <a:rPr lang="es-ES_tradnl" dirty="0" smtClean="0"/>
              <a:t> de la obra</a:t>
            </a:r>
            <a:endParaRPr lang="tr-TR" dirty="0"/>
          </a:p>
        </p:txBody>
      </p:sp>
      <p:sp>
        <p:nvSpPr>
          <p:cNvPr id="3" name="2 İçerik Yer Tutucusu"/>
          <p:cNvSpPr>
            <a:spLocks noGrp="1"/>
          </p:cNvSpPr>
          <p:nvPr>
            <p:ph idx="1"/>
          </p:nvPr>
        </p:nvSpPr>
        <p:spPr>
          <a:xfrm>
            <a:off x="1475656" y="1196752"/>
            <a:ext cx="7498080" cy="5256584"/>
          </a:xfrm>
        </p:spPr>
        <p:txBody>
          <a:bodyPr>
            <a:normAutofit lnSpcReduction="10000"/>
          </a:bodyPr>
          <a:lstStyle/>
          <a:p>
            <a:pPr algn="just"/>
            <a:r>
              <a:rPr lang="es-ES_tradnl" dirty="0" smtClean="0"/>
              <a:t> fino sentido del humor</a:t>
            </a:r>
          </a:p>
          <a:p>
            <a:pPr algn="just"/>
            <a:r>
              <a:rPr lang="es-ES_tradnl" dirty="0" smtClean="0"/>
              <a:t> anécdota sencilla</a:t>
            </a:r>
          </a:p>
          <a:p>
            <a:pPr algn="just"/>
            <a:r>
              <a:rPr lang="es-ES_tradnl" dirty="0" smtClean="0"/>
              <a:t> bien construida (nunca decae la atención)</a:t>
            </a:r>
          </a:p>
          <a:p>
            <a:pPr algn="just"/>
            <a:r>
              <a:rPr lang="es-ES_tradnl" dirty="0" smtClean="0"/>
              <a:t> adaptación a otros medios </a:t>
            </a:r>
          </a:p>
          <a:p>
            <a:pPr lvl="1" algn="just"/>
            <a:r>
              <a:rPr lang="es-ES_tradnl" dirty="0" smtClean="0"/>
              <a:t> ballet compuesto por </a:t>
            </a:r>
            <a:r>
              <a:rPr lang="es-ES_tradnl" b="1" dirty="0" smtClean="0"/>
              <a:t>Manuel de Falla</a:t>
            </a:r>
          </a:p>
          <a:p>
            <a:pPr algn="just"/>
            <a:r>
              <a:rPr lang="es-ES_tradnl" dirty="0" smtClean="0"/>
              <a:t> simbiosis entre lo culto y lo popular</a:t>
            </a:r>
          </a:p>
          <a:p>
            <a:pPr algn="just"/>
            <a:r>
              <a:rPr lang="es-ES_tradnl" dirty="0" smtClean="0"/>
              <a:t> diálogos vivos y naturales.</a:t>
            </a:r>
          </a:p>
          <a:p>
            <a:pPr algn="just"/>
            <a:r>
              <a:rPr lang="es-ES_tradnl" dirty="0" smtClean="0"/>
              <a:t> infidelidad conyugal- honor</a:t>
            </a:r>
          </a:p>
          <a:p>
            <a:pPr algn="just"/>
            <a:r>
              <a:rPr lang="es-ES_tradnl" dirty="0" smtClean="0"/>
              <a:t> una de las obras más perfectas desde el punto de vista artístico del siglo XIX</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7498080" cy="850106"/>
          </a:xfrm>
        </p:spPr>
        <p:txBody>
          <a:bodyPr/>
          <a:lstStyle/>
          <a:p>
            <a:r>
              <a:rPr lang="es-ES_tradnl" b="1" dirty="0" smtClean="0"/>
              <a:t>Ballet de Manuel de Falla</a:t>
            </a:r>
            <a:endParaRPr lang="tr-TR" b="1" dirty="0"/>
          </a:p>
        </p:txBody>
      </p:sp>
      <p:pic>
        <p:nvPicPr>
          <p:cNvPr id="26626" name="Picture 2" descr="personajes del sombrero de tres picos ile ilgili gÃ¶rsel sonucu"/>
          <p:cNvPicPr>
            <a:picLocks noChangeAspect="1" noChangeArrowheads="1"/>
          </p:cNvPicPr>
          <p:nvPr/>
        </p:nvPicPr>
        <p:blipFill>
          <a:blip r:embed="rId2" cstate="print"/>
          <a:srcRect/>
          <a:stretch>
            <a:fillRect/>
          </a:stretch>
        </p:blipFill>
        <p:spPr bwMode="auto">
          <a:xfrm>
            <a:off x="1407400" y="1124744"/>
            <a:ext cx="6768752" cy="4512501"/>
          </a:xfrm>
          <a:prstGeom prst="rect">
            <a:avLst/>
          </a:prstGeom>
          <a:noFill/>
        </p:spPr>
      </p:pic>
      <p:sp>
        <p:nvSpPr>
          <p:cNvPr id="4" name="1 Başlık"/>
          <p:cNvSpPr txBox="1">
            <a:spLocks/>
          </p:cNvSpPr>
          <p:nvPr/>
        </p:nvSpPr>
        <p:spPr>
          <a:xfrm>
            <a:off x="1080816" y="5879409"/>
            <a:ext cx="7498080" cy="850106"/>
          </a:xfrm>
          <a:prstGeom prst="rect">
            <a:avLst/>
          </a:prstGeom>
        </p:spPr>
        <p:txBody>
          <a:bodyPr anchor="ctr">
            <a:normAutofit fontScale="525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tr-TR" dirty="0">
                <a:hlinkClick r:id="rId3"/>
              </a:rPr>
              <a:t>https://</a:t>
            </a:r>
            <a:r>
              <a:rPr lang="tr-TR" dirty="0" smtClean="0">
                <a:hlinkClick r:id="rId3"/>
              </a:rPr>
              <a:t>www.youtube.com/watch?v=inaoPfzVvbY</a:t>
            </a:r>
            <a:endParaRPr lang="es-ES" dirty="0" smtClean="0"/>
          </a:p>
          <a:p>
            <a:r>
              <a:rPr lang="tr-TR" dirty="0">
                <a:hlinkClick r:id="rId4"/>
              </a:rPr>
              <a:t>https://</a:t>
            </a:r>
            <a:r>
              <a:rPr lang="tr-TR" dirty="0" smtClean="0">
                <a:hlinkClick r:id="rId4"/>
              </a:rPr>
              <a:t>www.youtube.com/watch?v=Wrcu9PgNBN4</a:t>
            </a:r>
            <a:r>
              <a:rPr lang="es-ES" dirty="0" smtClean="0"/>
              <a:t> (min.12)</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2251</TotalTime>
  <Words>2565</Words>
  <Application>Microsoft Office PowerPoint</Application>
  <PresentationFormat>Ekran Gösterisi (4:3)</PresentationFormat>
  <Paragraphs>255</Paragraphs>
  <Slides>43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43</vt:i4>
      </vt:variant>
    </vt:vector>
  </HeadingPairs>
  <TitlesOfParts>
    <vt:vector size="50" baseType="lpstr">
      <vt:lpstr>Arial</vt:lpstr>
      <vt:lpstr>Gill Sans MT</vt:lpstr>
      <vt:lpstr>Times New Roman</vt:lpstr>
      <vt:lpstr>Verdana</vt:lpstr>
      <vt:lpstr>Wingdings</vt:lpstr>
      <vt:lpstr>Wingdings 2</vt:lpstr>
      <vt:lpstr>Gündönümü</vt:lpstr>
      <vt:lpstr>PEDRO ANTONIO DE ALARCÓN</vt:lpstr>
      <vt:lpstr>Pedro Antonio de Alarcón </vt:lpstr>
      <vt:lpstr>PowerPoint Sunusu</vt:lpstr>
      <vt:lpstr>PowerPoint Sunusu</vt:lpstr>
      <vt:lpstr>PowerPoint Sunusu</vt:lpstr>
      <vt:lpstr>El sombrero de tres picos (1874)</vt:lpstr>
      <vt:lpstr>¿Cuáles podrían ser algunas de las características generales de esta obra?   ¿Os han parecido diferentes a las de las novelas leídas hasta ahora?  </vt:lpstr>
      <vt:lpstr>Algunas características de la obra</vt:lpstr>
      <vt:lpstr>Ballet de Manuel de Falla</vt:lpstr>
      <vt:lpstr>Acerca del título de la obra...  ¿Qué es un sombrero de tres picos? </vt:lpstr>
      <vt:lpstr>PowerPoint Sunusu</vt:lpstr>
      <vt:lpstr>¿Qué personaje lleva uno de estos sombreros?</vt:lpstr>
      <vt:lpstr>¿Qué es un corregidor?</vt:lpstr>
      <vt:lpstr>Entonces...  ¿Cuál es la importancia del sombrero de tres picos en esta novela de Alarcón? ¿Qué simboliza?</vt:lpstr>
      <vt:lpstr>¿Qué comenta el autor sobre el origen de la historia central de su obra?</vt:lpstr>
      <vt:lpstr>Origen de la anécdota</vt:lpstr>
      <vt:lpstr>Estructura de la obra</vt:lpstr>
      <vt:lpstr>Tiempo narrativo</vt:lpstr>
      <vt:lpstr>¿Qué triángulos amorosos aparecen en esta obra?  ¿Cómo está tratado el tema de la infidelidad conyugal? </vt:lpstr>
      <vt:lpstr>Adulterio </vt:lpstr>
      <vt:lpstr>Contraste entre la literatural oficial / línea popular</vt:lpstr>
      <vt:lpstr>Alarcón desea que su obra pertenezca a la literatura oficial</vt:lpstr>
      <vt:lpstr>¿Qué triángulos amorosos aparecen en la novela?</vt:lpstr>
      <vt:lpstr>PowerPoint Sunusu</vt:lpstr>
      <vt:lpstr>PowerPoint Sunusu</vt:lpstr>
      <vt:lpstr>PowerPoint Sunusu</vt:lpstr>
      <vt:lpstr>¿Quiénes son los personajes principales?   ¿Cómo están retratados?  </vt:lpstr>
      <vt:lpstr>PERSONAJES</vt:lpstr>
      <vt:lpstr>El tío Lucas</vt:lpstr>
      <vt:lpstr>PowerPoint Sunusu</vt:lpstr>
      <vt:lpstr>PowerPoint Sunusu</vt:lpstr>
      <vt:lpstr>La molinera </vt:lpstr>
      <vt:lpstr>El corregidor</vt:lpstr>
      <vt:lpstr>PowerPoint Sunusu</vt:lpstr>
      <vt:lpstr>La corregidora</vt:lpstr>
      <vt:lpstr>PowerPoint Sunusu</vt:lpstr>
      <vt:lpstr>Garduña</vt:lpstr>
      <vt:lpstr>PowerPoint Sunusu</vt:lpstr>
      <vt:lpstr>La gente del pueblo</vt:lpstr>
      <vt:lpstr>PowerPoint Sunusu</vt:lpstr>
      <vt:lpstr>¿Qué os ha parecido el final de la novela?</vt:lpstr>
      <vt:lpstr>PowerPoint Sunusu</vt:lpstr>
      <vt:lpstr>Para la semana que viene...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PEDRO ANTONIO DE ALARCÓN</dc:title>
  <dc:creator>reşat</dc:creator>
  <cp:lastModifiedBy>Windows Kullanıcısı</cp:lastModifiedBy>
  <cp:revision>69</cp:revision>
  <dcterms:created xsi:type="dcterms:W3CDTF">2019-03-26T07:58:56Z</dcterms:created>
  <dcterms:modified xsi:type="dcterms:W3CDTF">2020-03-25T14:02:29Z</dcterms:modified>
</cp:coreProperties>
</file>