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smtClean="0"/>
              <a:t>11.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3" y="4475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262231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Türkiye’de, </a:t>
            </a:r>
            <a:r>
              <a:rPr lang="tr-TR" dirty="0"/>
              <a:t>genellikle tarım işletmelerinin faaliyet sonuçlarını değerlendirmede Ernest Ferdinand </a:t>
            </a:r>
            <a:r>
              <a:rPr lang="tr-TR" dirty="0" err="1"/>
              <a:t>Laur</a:t>
            </a:r>
            <a:r>
              <a:rPr lang="tr-TR" dirty="0"/>
              <a:t> tarafından ortaya konulan bu yöntem uygulanmaktadır. Ancak, bu yöntemin uygulanmasının pratik alanından çok bilimsel amaçlı analizlerde olduğu da anımsanmalıdır. Türkiye tarım işletmelerinde muhasebe kayıtlarının tutulduğu işletme sayısı fazla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95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639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28133"/>
            <a:ext cx="10515600" cy="4351338"/>
          </a:xfrm>
        </p:spPr>
        <p:txBody>
          <a:bodyPr/>
          <a:lstStyle/>
          <a:p>
            <a:pPr algn="just" fontAlgn="t"/>
            <a:r>
              <a:rPr lang="tr-TR" dirty="0" err="1"/>
              <a:t>Gayrisaf</a:t>
            </a:r>
            <a:r>
              <a:rPr lang="tr-TR" dirty="0"/>
              <a:t> hâsıla; ekonomik bir bütün olarak düşünülen bir tarım işletmesinde bir üretim yılında, tarımsal faaliyet sonucunda yeni üretilen mallar ile, </a:t>
            </a:r>
            <a:r>
              <a:rPr lang="tr-TR" dirty="0" err="1"/>
              <a:t>mamülecilik</a:t>
            </a:r>
            <a:r>
              <a:rPr lang="tr-TR" dirty="0"/>
              <a:t>, mübadele ve yeniden değerlendirme yoluyla sermaye kısımlarında meydana gelen artışın miktar ve değerce ifadesidir. </a:t>
            </a:r>
            <a:r>
              <a:rPr lang="tr-TR" dirty="0" err="1"/>
              <a:t>Gayrisaf</a:t>
            </a:r>
            <a:r>
              <a:rPr lang="tr-TR" dirty="0"/>
              <a:t> Hâsıla şu şekilde formüle edilebilir.</a:t>
            </a:r>
          </a:p>
          <a:p>
            <a:pPr algn="just" fontAlgn="t"/>
            <a:r>
              <a:rPr lang="tr-TR" dirty="0"/>
              <a:t>GSH=  Gayrisafi Üretim Değeri (Bitkisel Üretim, Hayvansal Üretim, </a:t>
            </a:r>
            <a:r>
              <a:rPr lang="tr-TR" dirty="0" err="1"/>
              <a:t>Prodüktif</a:t>
            </a:r>
            <a:r>
              <a:rPr lang="tr-TR" dirty="0"/>
              <a:t> Demirbaş Kıymet Artışı)+ İşletme Dışı Tarımsal Gelir+ Konut Kira Karşılığı</a:t>
            </a:r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2914" y="5051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871" y="2212804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Gayrisafi üretim değeri, tarım işletmelerinde üretilen bitkisel ve hayvansal ürünlerin değerleri ile bu üretim faaliyetlerinde yıl içerisinde meydana gelen </a:t>
            </a:r>
            <a:r>
              <a:rPr lang="tr-TR" dirty="0" err="1"/>
              <a:t>prodüktif</a:t>
            </a:r>
            <a:r>
              <a:rPr lang="tr-TR" dirty="0"/>
              <a:t> demirbaş kıymet artışlarından oluşan değere denir. İşletmede üretilen bitkisel ve hayvansal ürünler ya çiftlik avlusu ya da pazar fiyatları ile değerlendirilerek parasal olarak ifade edilir. </a:t>
            </a:r>
            <a:endParaRPr lang="tr-TR" b="1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4060" y="2402274"/>
            <a:ext cx="10515600" cy="4351338"/>
          </a:xfrm>
        </p:spPr>
        <p:txBody>
          <a:bodyPr/>
          <a:lstStyle/>
          <a:p>
            <a:pPr fontAlgn="t"/>
            <a:r>
              <a:rPr lang="tr-TR" dirty="0"/>
              <a:t>GSÜD= (Bitkisel ürünler x fiyatları)+(Hayvansal ürünler x fiyatları)+</a:t>
            </a:r>
            <a:r>
              <a:rPr lang="tr-TR" dirty="0" err="1"/>
              <a:t>Prodüktif</a:t>
            </a:r>
            <a:r>
              <a:rPr lang="tr-TR" dirty="0"/>
              <a:t> Demirbaş Kıymet Artışları(PDKA)</a:t>
            </a:r>
          </a:p>
        </p:txBody>
      </p:sp>
    </p:spTree>
    <p:extLst>
      <p:ext uri="{BB962C8B-B14F-4D97-AF65-F5344CB8AC3E}">
        <p14:creationId xmlns:p14="http://schemas.microsoft.com/office/powerpoint/2010/main" val="402271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4546" y="2295182"/>
            <a:ext cx="10515600" cy="4351338"/>
          </a:xfrm>
        </p:spPr>
        <p:txBody>
          <a:bodyPr/>
          <a:lstStyle/>
          <a:p>
            <a:pPr algn="just" fontAlgn="t"/>
            <a:r>
              <a:rPr lang="tr-TR" dirty="0"/>
              <a:t>İşletme Masrafları </a:t>
            </a:r>
            <a:r>
              <a:rPr lang="tr-TR" dirty="0" err="1"/>
              <a:t>Laur’a</a:t>
            </a:r>
            <a:r>
              <a:rPr lang="tr-TR" dirty="0"/>
              <a:t> göre </a:t>
            </a:r>
            <a:r>
              <a:rPr lang="tr-TR" dirty="0" err="1"/>
              <a:t>Gayrisaf</a:t>
            </a:r>
            <a:r>
              <a:rPr lang="tr-TR" dirty="0"/>
              <a:t> Hâsılayı oluşturmak için katlanılması gereken masraflar toplamını ifade etmektedir. Diğer bir deyişle, işletme masrafları, işletmecinin, </a:t>
            </a:r>
            <a:r>
              <a:rPr lang="tr-TR" dirty="0" err="1"/>
              <a:t>gayrisaf</a:t>
            </a:r>
            <a:r>
              <a:rPr lang="tr-TR" dirty="0"/>
              <a:t> hasılayı elde etmek için işletmeye yatırdığı aktif sermayenin faizi hariç, yapmış olduğu masrafların toplamını ifade eder. İşletme masraflarına aktif sermayenin faizi ilave edilirse, üretim masraflarına ulaşılır. </a:t>
            </a:r>
          </a:p>
          <a:p>
            <a:pPr algn="just" fontAlgn="t"/>
            <a:r>
              <a:rPr lang="tr-TR" dirty="0"/>
              <a:t>Üretim Masrafları(ÜM)= </a:t>
            </a:r>
            <a:r>
              <a:rPr lang="tr-TR" dirty="0" err="1"/>
              <a:t>İM+Aktif</a:t>
            </a:r>
            <a:r>
              <a:rPr lang="tr-TR" dirty="0"/>
              <a:t> sermayenin faizi karşılığı</a:t>
            </a:r>
          </a:p>
        </p:txBody>
      </p:sp>
    </p:spTree>
    <p:extLst>
      <p:ext uri="{BB962C8B-B14F-4D97-AF65-F5344CB8AC3E}">
        <p14:creationId xmlns:p14="http://schemas.microsoft.com/office/powerpoint/2010/main" val="345399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8729" y="2352847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Üretim hacmi ile bağıntısı dikkate alınarak masrafları; sabit ve değişken masraflar olarak iki kısma ayırmak mümkündür.  Sabit masraf üretim hacmine bağlı olmayan, değişken masraf </a:t>
            </a:r>
            <a:r>
              <a:rPr lang="tr-TR" dirty="0" err="1"/>
              <a:t>lar</a:t>
            </a:r>
            <a:r>
              <a:rPr lang="tr-TR" dirty="0"/>
              <a:t> ise üretim hacmine bağlı olan unsurlardan 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521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108" y="2188090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Genel bir ifade ile Saf Hasıla; borçsuz, arazi için kiracılık </a:t>
            </a:r>
            <a:r>
              <a:rPr lang="tr-TR" dirty="0" err="1"/>
              <a:t>ortakcılık</a:t>
            </a:r>
            <a:r>
              <a:rPr lang="tr-TR" dirty="0"/>
              <a:t> yapılmayan bir işletmede, aktif sermayenin getirisidir.  Saf Hasıla; Gayri Safi Hasıla değerinden, işletme masraflarının düşülmesi sonucu bulunur. Saf Hasılanın normalde pozitif olması beklenir. Ancak bu Saf Hâsılanın negatif çıkmayacağı anlamına gelmez. </a:t>
            </a:r>
          </a:p>
          <a:p>
            <a:pPr algn="just"/>
            <a:r>
              <a:rPr lang="tr-TR" dirty="0"/>
              <a:t>Saf Hasıla (SH) şu şekilde </a:t>
            </a:r>
            <a:r>
              <a:rPr lang="tr-TR" dirty="0" err="1"/>
              <a:t>formule</a:t>
            </a:r>
            <a:r>
              <a:rPr lang="tr-TR" dirty="0"/>
              <a:t> edilmektedir. SH= </a:t>
            </a:r>
            <a:r>
              <a:rPr lang="tr-TR" dirty="0" err="1"/>
              <a:t>Gayrisaf</a:t>
            </a:r>
            <a:r>
              <a:rPr lang="tr-TR" dirty="0"/>
              <a:t> Hâsıla(GSH)- İşletme Masrafları(İM)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44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TARIMSAL İŞLETMELERİN YILLIK FAALİYET SONUÇLARI (GAYRİSAFİ HASILA, GAYRİSAFİ ÜRETİM DEĞERİ, İŞLETME MASRAFLARI, SAF HASILA, BRÜT KAR)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9260" y="2196328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Gayrisafi Üretim Değerinden, Değişen Masrafların(DM) çıkarılması ile elde edilen değere Brüt Kar denir. Brüt Kar(BK)= GSÜD- DM şeklinde formüle edilir. Brüt kar, işletmede üretim faaliyetlerinin bir biri ile karşılaştırılmasında rekabet durumunu sağlamada önemli bir başarı ölçüsüdür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838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534</Words>
  <Application>Microsoft Office PowerPoint</Application>
  <PresentationFormat>Geniş ekran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TARIM EKONOMİSİ ve İŞLETMECİLİK DERS NOTLARI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  <vt:lpstr>TARIMSAL İŞLETMELERİN YILLIK FAALİYET SONUÇLARI (GAYRİSAFİ HASILA, GAYRİSAFİ ÜRETİM DEĞERİ, İŞLETME MASRAFLARI, SAF HASILA, BRÜT KAR)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13</cp:revision>
  <dcterms:created xsi:type="dcterms:W3CDTF">2018-01-08T13:58:44Z</dcterms:created>
  <dcterms:modified xsi:type="dcterms:W3CDTF">2018-01-09T11:41:02Z</dcterms:modified>
</cp:coreProperties>
</file>