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6"/>
  </p:notesMasterIdLst>
  <p:sldIdLst>
    <p:sldId id="1082" r:id="rId4"/>
    <p:sldId id="604" r:id="rId5"/>
    <p:sldId id="611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1090" r:id="rId14"/>
    <p:sldId id="1091" r:id="rId15"/>
    <p:sldId id="1092" r:id="rId16"/>
    <p:sldId id="1093" r:id="rId17"/>
    <p:sldId id="1094" r:id="rId18"/>
    <p:sldId id="1095" r:id="rId19"/>
    <p:sldId id="1096" r:id="rId20"/>
    <p:sldId id="1097" r:id="rId21"/>
    <p:sldId id="1098" r:id="rId22"/>
    <p:sldId id="1099" r:id="rId23"/>
    <p:sldId id="1100" r:id="rId24"/>
    <p:sldId id="1101" r:id="rId25"/>
    <p:sldId id="1102" r:id="rId26"/>
    <p:sldId id="1103" r:id="rId27"/>
    <p:sldId id="1104" r:id="rId28"/>
    <p:sldId id="1105" r:id="rId29"/>
    <p:sldId id="1106" r:id="rId30"/>
    <p:sldId id="1107" r:id="rId31"/>
    <p:sldId id="1108" r:id="rId32"/>
    <p:sldId id="1109" r:id="rId33"/>
    <p:sldId id="1110" r:id="rId34"/>
    <p:sldId id="1111" r:id="rId35"/>
    <p:sldId id="1112" r:id="rId36"/>
    <p:sldId id="1113" r:id="rId37"/>
    <p:sldId id="1114" r:id="rId38"/>
    <p:sldId id="1115" r:id="rId39"/>
    <p:sldId id="1116" r:id="rId40"/>
    <p:sldId id="1117" r:id="rId41"/>
    <p:sldId id="1118" r:id="rId42"/>
    <p:sldId id="1119" r:id="rId43"/>
    <p:sldId id="1120" r:id="rId44"/>
    <p:sldId id="1121" r:id="rId45"/>
    <p:sldId id="1122" r:id="rId46"/>
    <p:sldId id="1123" r:id="rId47"/>
    <p:sldId id="1124" r:id="rId48"/>
    <p:sldId id="1125" r:id="rId49"/>
    <p:sldId id="1126" r:id="rId50"/>
    <p:sldId id="1127" r:id="rId51"/>
    <p:sldId id="1128" r:id="rId52"/>
    <p:sldId id="1129" r:id="rId53"/>
    <p:sldId id="1130" r:id="rId54"/>
    <p:sldId id="1131" r:id="rId55"/>
    <p:sldId id="1132" r:id="rId56"/>
    <p:sldId id="1133" r:id="rId57"/>
    <p:sldId id="1134" r:id="rId58"/>
    <p:sldId id="1135" r:id="rId59"/>
    <p:sldId id="1136" r:id="rId60"/>
    <p:sldId id="1137" r:id="rId61"/>
    <p:sldId id="1138" r:id="rId62"/>
    <p:sldId id="1140" r:id="rId63"/>
    <p:sldId id="1141" r:id="rId64"/>
    <p:sldId id="1142" r:id="rId65"/>
    <p:sldId id="1143" r:id="rId66"/>
    <p:sldId id="1144" r:id="rId67"/>
    <p:sldId id="1145" r:id="rId68"/>
    <p:sldId id="1146" r:id="rId69"/>
    <p:sldId id="1147" r:id="rId70"/>
    <p:sldId id="1148" r:id="rId71"/>
    <p:sldId id="1149" r:id="rId72"/>
    <p:sldId id="1150" r:id="rId73"/>
    <p:sldId id="1151" r:id="rId74"/>
    <p:sldId id="1152" r:id="rId75"/>
    <p:sldId id="1153" r:id="rId76"/>
    <p:sldId id="1154" r:id="rId77"/>
    <p:sldId id="1155" r:id="rId78"/>
    <p:sldId id="1156" r:id="rId79"/>
    <p:sldId id="1157" r:id="rId80"/>
    <p:sldId id="1158" r:id="rId81"/>
    <p:sldId id="1159" r:id="rId82"/>
    <p:sldId id="1160" r:id="rId83"/>
    <p:sldId id="1161" r:id="rId84"/>
    <p:sldId id="1162" r:id="rId85"/>
    <p:sldId id="1163" r:id="rId86"/>
    <p:sldId id="1164" r:id="rId87"/>
    <p:sldId id="1165" r:id="rId88"/>
    <p:sldId id="1166" r:id="rId89"/>
    <p:sldId id="1167" r:id="rId90"/>
    <p:sldId id="1168" r:id="rId91"/>
    <p:sldId id="1169" r:id="rId92"/>
    <p:sldId id="1170" r:id="rId93"/>
    <p:sldId id="1171" r:id="rId94"/>
    <p:sldId id="1172" r:id="rId95"/>
    <p:sldId id="1173" r:id="rId96"/>
    <p:sldId id="1174" r:id="rId97"/>
    <p:sldId id="1175" r:id="rId98"/>
    <p:sldId id="1177" r:id="rId99"/>
    <p:sldId id="1178" r:id="rId100"/>
    <p:sldId id="1179" r:id="rId101"/>
    <p:sldId id="1180" r:id="rId102"/>
    <p:sldId id="1181" r:id="rId103"/>
    <p:sldId id="1182" r:id="rId104"/>
    <p:sldId id="1183" r:id="rId10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1471" autoAdjust="0"/>
  </p:normalViewPr>
  <p:slideViewPr>
    <p:cSldViewPr snapToGrid="0">
      <p:cViewPr varScale="1">
        <p:scale>
          <a:sx n="83" d="100"/>
          <a:sy n="83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EKONOMİ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ve Rant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155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 Eğrisinin Eğimini Belirleyen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nn-NO" sz="16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</a:t>
            </a: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X-M)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 oluşturan harcama kalemlerinden yatırım (I), devlet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(G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ve ihracat (X) otonom, yani milli gelirdeki değişmelerden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bağımsızdır.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tüketim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 = C0 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ithalat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(M = f(Y)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gelire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bağlıdır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dışa açık ekonomilerde, toplam harcama eğrisinin eğimi, marjinal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eğilimine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(c) ve marjinal ithalat eğilimine (m) bağlı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 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değişmesi tüketicilerin gelirini ve dolaysıyla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eğiliminin değişmesine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olduğundan,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eğrisinin eğiminin değişmesine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eğiliminin (c) büyümesi,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büyümesine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toplam harcamalar eğrisinin eğiminin büyümesi ise, IS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küçülmesine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büyümesi, toplam harcamalar doğrusunun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azalmasına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dolaysıyla IS eğrisinin de eğiminin artarak daha dik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hale gelmesine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ithalat eğiliminin (m) büyümesi tıpkı marjinal vergi oranının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büyümesi gibi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harcama çarpanının küçülmesi ve dolaysıyla da toplam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 doğrusunun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eğiminin azalmasına ve dolaysıyla IS eğrisinin de eğiminin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artarak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dik hale gelmesine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  <a:p>
            <a:pPr algn="just">
              <a:lnSpc>
                <a:spcPct val="150000"/>
              </a:lnSpc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Rudiger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Dornbush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Stanley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Fischer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Akademi Yayınları,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İktisada Giriş, Ersan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Bocutoğlu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-Metin Berber- Kenan Çelik, Derya Kitabevi, Trabzon,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 Problemleri ve Çözümleri, İlker Parasız, Ezgi Kitabevi,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İktisat, Erdal M. Ünsal, Demir Yayıncılık, 2007.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veya doğal kaynaklar, emek faktörü gibi üretimin ana öğesidir. Çünkü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için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mutlaka, arazi ve emek faktörünün bir araya gelmesi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faktörünün bir başka özelliği de orijinal olmasıdır. Arazi,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üretilmiş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 olmayıp doğada daima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Veya Doğal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Kaynakla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«insanın üretim esnasında doğada hazır bulduğu ya da doğanın üretim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kendisine kazandırdığı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tüm yararlı öğeler» anlamına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Öğelerin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başlıcaları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olarak mal ve hizmet üretiminde emeğin üzerine uygulandığı her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çeşit toprak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(özellikle tarım arazileri, fabrika ve işyeri arsaları, yerleşim alanları gibi),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yeraltı zenginlikleri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ormanlar, akarsular, denizler, göller ve güneş enerjisi sayılabilir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üretim faktörü olarak arazinin üretimden aldığı pay ya da arazinin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fiyatı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faktöründen belirli bir süre faydalanabilmek için ödenen bedeldir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Yalnız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tarla, bir ev ya da bir fabrika kiraya verildiğinde, sağlanan kira geliri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içinde faiz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gelirinin de olduğunu dikkate almak gerekir. Zira rant,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faktörünün doğadaki ilk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şekliyle, başka bir deyişle orijinal durumu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ile kullanılması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karşılığı ödenen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bedeldir.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anlamda rantı hesaplamak için hiçbir çaba sarf edilmemiş, herhangi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arazinin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kiralanması sonucu elde edilen gelirden, o arazinin üretim yapılacak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hale gelebilmesi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için yapılmış olan yatırımların karşılığı olan faizin çıkarılması gerekir.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şekilde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«çıplak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rant»a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ulaşılır.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Azalan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Verimler Kanunu: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ülkede nüfus arttıkça artan nüfusun, üretime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açılmış olan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mevcut topraklar üzerinde üretim yapmak zorunda kalması, aynı toprak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parçası üzerinde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çok kişinin üretimde görev alması sonucunu da doğurmaktadır.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durum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tarımda çalışanların verimliliğinin düşmesine ve dolaysıyla üretim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maliyetinin yükselmesine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nüfus arttıkça azalan verimlerin ortaya çıkmasını engellemek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 arazilerin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üretime açılması gerekmektedir 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Nüfus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Artışı ve Daha Az Verimli Toprakların Üretime Açılması: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Toprakların verimlilikleri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değildir. Önceleri en verimli topraklar üretime açılırken,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nüfus artışına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paralel olarak daha az verimli araziler üretime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açılmaktadır.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Tek Fiyat Olması: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Tam rekabet koşullarının cari olduğu piyasada,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tarımsal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ürünün tek fiyatı vardır. Bu fiyat ise, en verimsiz toprakta üretim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yapan çiftçinin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maliyet fiyatına eşittir (Dinler Z., 2016)..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Mutlak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Kıtlık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Rantı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Mutlak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faktörünün gereksinmelere göre kıt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olmasından kaynaklanmaktadır. Eğer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arazi gereksinmeleri karşılayacak kadar bol olsaydı, arazinin farklı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özelliğinin olmasından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dolayı, sadece diferansiyel rant doğacaktır. Oysa nüfus artışına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paralel olarak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mevcut arazi varlığı gereksinmeleri karşılamak için yetersiz olmaya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başladığı andan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itibaren ise, araziye sahip olanlar, ayrıca kıt olan araziye sahip oldukları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 rant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almaya başlamışlardır. Bu ranta kıtlık ya da mutlak rant adı verilir (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faktörüne orijinal durumunda kullanılması karşılığı ödenen bedeldir.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bağlamda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sahiplerinin hiçbir çaba göstermeden üretimden aldıkları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payı göstermektedir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nedenle rantın belirlenebilmesi için, arazi parçası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üretilen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ürünün üretiminde diğer faktörlerde (emek, sermaye, girişim)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kullanılmış ise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bu faktörlerin paylarının elde edilen toplam gelirden ayrılması gerekir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Gelir - (ücret + kâr + faiz)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için sadece A arazisine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gereksinim olması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halinde, ürünün piyasa fiyatı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maliyetine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karşılık geleceği için araziye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ödenmeyecek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ya da kısaca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oluşmayacaktır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Çünkü bütün arazi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işletmecileri eşit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derecede verimli yeni alanları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kullanıma açabilecektir.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Ricardo’ya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göre B arazisinin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kullanılmaya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başlanmasından önce,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araziler üzerinde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yapmaya karşılık gelen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daha yüksek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birim ürün maliyetlerini içerecek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kadar ürün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fiyatları yükselmiş olmalıdır. Ürün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 yükseldiğinde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işleme B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derecedeki arazilere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yönelmekte ve bu arazilerin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kullanım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uygun hale geldiğini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vurgular (Dinler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 ve Mikroekonomi Ayrımı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1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toplam üretim düzeyi, toplam harcama düzeyi,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ekonomideki fiyatlar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genel düzeyi gibi tüm ekonomiyi ilgilendiren konular analiz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ve makro ekonomi kıt ve sınırlı kaynakların tahsisi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odaklanan iki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farklı daldır. Her iki disiplin de belli bazı kaynaklara olan talep ile o kaynakların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arzı konularını 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daha çok bireysel çapta ekonomileri inceler. Örneğin bir ailenin 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 firmanın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sınırlı kaynakları paylaştırırken aldıkları kararlar mikro ekonomidir. Başka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deyişle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mikro ekonomi bireysel pazarları inceleyen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daldır.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daha büyük ölçeklidir. Makro ekonomide ülke veya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global ekonomiye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odaklanılır. Makro ekonomi toplam ekonomik hareketliliğin, büyüme,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enflasyon ve işsizliğin incelendiği daldır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ve Ücret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Mikroekonomi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özel pazarları ve ekonomik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segmentleri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inceleyen bilim dalıdır.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davranışları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bireysel iş gücü pazarları ve firmalar teorisi gibi konuları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bütün bir ekonominin incelendiği bilim dalıdır. Toplumsal arz-talep,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ulusal gider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enflasyon gibi toplu değişkenleri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özel pazarlardaki arz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talep.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tüketici davranışları. Örneğin: tüketici seçim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teorisi.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işgücü pazarları. Örneğin: asgari ücretin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tüketim kaynaklı dışsallıklar.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Makro 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Parasal/mali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politikalar. Örneğin, faiz oranlarının ulusal ekonomi üzerindeki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etkisi nedir?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işsizliğin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büyüme.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ticaret ve küreselleşme.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arasındaki yaşam standardı ve ekonomik büyüme farklılıklarının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Hükumet borçlanması.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en büyük fark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ölçekleridir.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bireysel ekonomi veya firma ekonomisi gibi çok daha küçük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ölçekli iken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makro ekonomi ülkesel ya da global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çaptadır.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ekonomilerdeki değişim makro ekonomileri de etkiler. Bu durumun tam tersi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 geçerlidir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Mikro Ekonomi ile Makro Ekonomi Arasındaki </a:t>
            </a:r>
            <a:r>
              <a:rPr lang="tr-T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farkları aşağıdaki şekilde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özetlenebilir: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küçük ölçekli ekonomik analizlere odaklanırken, makro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 büyük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çapta ekonomilerle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ilgilenir.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pazarın er ya da geç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yaratacağı prensibi üzerine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ekonomilerde ise global pazar dengesizlikler (gerileme ya da ani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patlama) içerisinde olabilir.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ampirik ve bilimsel veri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ye çok önem verir ve bunun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çalışır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 Mikro ekonomiler ise daha çok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teoriye dayalı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çalışma eğilimindedirler (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4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belirli bir dönemde (genellikle bir yıl) üretilen nihai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değerine (dolaylı vergiler çıktıktan sonra)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ve Milli Gelir Hesaplama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Kesimler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Akımlar: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 en basit şekilde iki kesime ayrılır: Mal ve hizmetleri üreten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kesimi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üretici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 ve üretilen bu mal ve hizmetleri satın alarak tüketen tüketim kesimi ya 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kesim.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kesimine öz olarak firmalar (ya da üreticiler ve hatta iş alemi sektörü), tüketim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kesimini 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 (hane halkı) ya da tüketiciler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kesimi, tüketim kesiminden üretim faktörleri satın almakta, bunun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üretmiş olduğu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 satmaktadır. Bu iki kesim arasında ikisi reel, ikisi de bu reel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akımın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ifadesi olmak üzere dört 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(Mal ve Hizmet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firmalar (üretim kesimi), ürettikleri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hizmetleri, ev halkına (tüketim kesimi) satarlar.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 satın aldığı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(Harcama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akımda yer alan ve satın aldıkları tüm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karşılığını para olarak öderler. 2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ev halkının satın aldıkları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 miktarlarını (ödemeleri) göstermektedir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(parasal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(Üretim Faktörleri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sahip oldukları üretim faktörlerini (ki bu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 bilindiği gibi emek, arazi ve sermaye) firmalara satarlar. 3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firmalara sattıkları üretim faktörlerinin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akım).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Akım (Gelir Akımı):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halkı, firmalara sattıkları üretim faktörlerinin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emek, arazi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sermaye) karşılığında ücret, faiz, rant adı altında faktör gelirleri elde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ev halkı aynı zamanda girişimci de olabileceğinden, bu kesimin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girişiminden elde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ettiği karşılık olan kar da ev halkı gelirleri arasında yer almaktadır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parasal akım).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kesiminin harcamaları gelirleri ile sınırlı olduğuna göre 4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gelir akımı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2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harcama akımı birbirine eşit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durumundadır.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akım tablosunda, konuyu en basit şekilde ortaya koyabilmek içim,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faaliyette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alan devlet analiz dışı bırakıldığı gibi, ekonominin dışarıya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satmadığı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dışarıdan mal almadığı ve de ev halkının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etmediği varsayılmıştır. Gerçek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ekonomik hayatta bu akım tablosuna devleti ve dış alemi (ülke dışına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satışları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ülke dışından yapılan alışları) ve ev halkının tasarruflarını da ilave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 gerekir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Üretim Yöntemiyle Milli Gelirin Hesaplanmasında Milli Gelirle İlgili Kavramlar: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gelirin üretim yöntemiyle hesaplanmasında hareket noktası, bir ülkede 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yılda üretilen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parasal değerinin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bir ülkede üretilen mal ve hizmetlerin miktarını vermektedir.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fiyatları, üretici kesim tüketici kesim arasındaki mal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hizmet piyasasındaki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oluşmaktadır.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Gayri Safi Yurtiçi Hasıla (GSYİH)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ülkenin sınırları içinde, belirli bir dönemde (genellikle bir yıl) üretilen nihai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üretildikleri yılın piyasa fiyatları cinsinden toplam parasal değerine,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gayrisafi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yurtiçi hasıla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mal ve hizmet akımında yer alan mal ve hizmetlerin üretildikleri yılın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fiyatları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değeri (yani üretilen mal ve hizmetlerin miktarları ile bu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fiyatlarının çarpımı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GSYİH’yı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verir.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 vatandaşlarınca belirli bir dönemde gerçekleştirilen mal ve hizmetin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değerini veren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GSMH’yı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ülkede üretilen mal ve hizmetin değerini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veren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hareketle hesaplayabilmek için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ülkelerden getirilen faktör gelirleri (dış alemden gelen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ilave etmek ve o ülkeden diğer ülke vatandaşlarınca götürülen faktör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 (dış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aleme giden faktör gelirleri) çıkarmak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Alemden Gelen Faktör Gelirleri + Dış Aleme Giden Faktör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gelen faktör gelirleri ile dış aleme giden faktör gelirleri arasındaki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farkı kısaca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dış alem net faktör gelirleri (NFG) şeklinde ifade edilirse yukarıdaki formül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 Net Faktör Gelirleri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şeklinde yazılabilir.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Faydalı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mal ya da hizmet üretmek amacıyla harcanan her türlü insan çabası 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 içine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girer. Bu çaba; fiziki ya da zihni olabileceği gibi, bu çabayı gösteren kişiler vasıflı 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vasıfsız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karar verici ya da uygulayıcı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olabilir.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ülkede var olan emek miktarı o ülkedeki tüm nüfusun çalışamayacak yaştaki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yaşlıların ve çocukların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sayısının çıkarılmasıyla elde edilir. Bu şekilde belirlenen emek tanımı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içine, girişimcinin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girişim faaliyeti 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girmektedir.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kavramı ile belirli yaşlar arasında çalışabilecek nüfus içinde başkası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hesabına çalışanları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başka bir deyişle geçimi için gerekli parayı ücret ve maaş gelirlerinden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eden kimseler kastedilmektedir.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bizzat kendisine bağlıdır. Emeği işçiden ayrı düşünmek olanaksızdır.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 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alışverişi sosyal amaçlarla yasal düzenlemelere konu olmuştur. (Dinler Z., 2016)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NFG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pozitif olabileceği gibi negatif de olabilir. Eğer bir ülkede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gelen faktör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gelirleri» «dış aleme giden faktör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gelirleri’nden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büyükse, NFG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pozitif olur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 durumda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daha büyük olacaktır.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Safi Yurtiçi Hasıla (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Gayri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safi yurtiçi hasılada üretilen mal ve hizmetlerin üretimi esnasında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kullanılan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faktörlerinden sermaye mallarının uğradığı aşınma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yıpranmanın (amortisman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göz önüne alınmamış olmasıdır. Gayri safi yurtiçi hasıladan,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yılki aşınma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yıpranma payı çıkarıldığında, net yurtiçi hasıla (NYİH) da denilen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yurtiçi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hasıla (SYİH)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– Amortismanlar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Yurtiçi Gelir (YİG)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yurtiçi hasıladan dolaylı vergiler çıkarıldığında yurtiçi gelir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Yurtiçi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Safi Yurtiçi Hasıla – Dolaylı Vergiler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Milli Gelir (MG)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amortismanların çıkarılmasıyla, safi yurtiçi hasıla, safi yurtiçi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hasıladan 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vasıtalı vergilerin çıkarılmasıyla yurtiçi gelir elde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hareket ederek GSMH’nin elde edilmesinde «dış aleme giden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» ile «dış alemden gelen faktör gelirleri» arasındaki fark olan «dış alem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 faktör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gelirleri» yurtiçi gelirlerine ilave edildiğinde, ülke vatandaşlarının bir yılda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ifade eden milli gelire erişilir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= Yurtiçi gelir + Dış Alem Net Faktör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Yöntemiyle Milli Gelirin Hesaplanması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 ve tüketim kesimine ilave olarak, devlet kesimini ve ülke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dışına yapılan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satışlar (ihracat) ve ülke dışından yapılan alışları (ithalat) göz önüne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almak 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ekonomide belirli bir dönemde yapılan harcamalar, o ekonomideki fertlerin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firmaların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yapacakları tüketim ve yatırım harcamaları ile devletin tüketim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harcamalarından oluşmaktadır.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tüketim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yatırım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devlet harcamalarını göstermektedir 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(X) ve İthalat (M),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ülkenin başka ülkeye yaptığı ihracat (X), tıpkı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söz konusu ülkede üretilmiş mal ve hizmetleri satın almada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yaptıkları harcamalar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gibi,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GSYİH’ye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edilir. Benzer şekilde bir ülkenin ithalatı (M),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 üretilen mal ve hizmetlere olan harcamalarıdır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ithalatın yapıldığı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edildiğinden, ihracatı yapan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(X-M)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Harcanabilir Gelir (Harcanabilir Kişisel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kişisel gelir, bir ülkede kişilerin eline geçen ve harcayabilecekleri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gelirlerin toplamını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 daima kişisel gelirden daha küçüktür. Bunun nedeni, kişilerin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gelirin bir kısmını devlete dolaysız vergi olarak ödemek zorunda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olmalarıdır.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, kurumlar vergisi, veraset ve intikal vergisi vb. gibi gelir üzerinden alınan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çıkarıldıktan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 kalan gelir, harcanabilir geliri (bir başka deyişle harcanabilir milli geliri)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ifade 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= Kişisel Gelir – Dolaysız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gelirin bir kısmı tüketim harcamalarına ayrılır ve kalan kısmı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 halde bir ekonomide ne kadar tüketim harcaması yapılacağı ve tasarrufun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hangi düzeyde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olacağı, o ekonomideki harcanabilir gelir düzeyine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bağlıdır.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 bir kısmı tüketim harcamalarına ayrılırken, bir kısmı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Tüketim Harcamaları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Kişi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Başına Düşen Milli Gelir ve Uluslararası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Kıyaslamalar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ulusal parası cinsinden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nüfusuna bölünmesi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ile elde edilen kişi başına GSYİH o ülke insanları için anlamlıdır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karşılaştırmalarda «kişi başına düşen GSYİH, uluslararası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ödemelerde kabul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gören bir para cinsinden ifade edilir. Bu alanda biri «döviz kuru yaklaşımı»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diğeri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«satın alma gücü paritesi yaklaşımı» olmak üzere iki ayrı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uygulama yapılmaktadır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ve dolaysız vergi ayırımında ölçü vergilerin yansıma durumu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durumudur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Piyasanın yapısı, mal ve hizmetlerin arz ve talep durumları,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koşullar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verginin yansımasını etkiler. Daha önce yansıyan bir vergi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durumların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değişmesine göre daha sonra yansımayabilir. Verginin tahakkuk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şekli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verginin alınma süresi ve vergi konusunun düzenli ve sürekli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durumunu belirlemektedir.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vasıtasız vergiler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Kurumlar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Emlak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Veraset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İntikal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Motorlu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Taşıtlar Vergisi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vasıtalı vergiler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hizmetlerden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Dâhilde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Alınan Katma Değer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 Vergi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Sigorta Muameleleri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Damga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Harçlar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Ticaretten Alınan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Gümrük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Gümrük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Maktu Vergi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Tüketim, Tasarruf ve Yatırım Fonksiyonları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arzı iki farklı düzeyde ele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alınmalıdır.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işçinin çeşitli ücretler düzeyinde ne kadar çalışmak istediğini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işçi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arzıdır.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endüstrideki tüm işçilerin emek arzı, bir başka deyişle piyasa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TÜKETİM HARCAMALARI ve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için tüketim harcamaları, aile fertlerinin gereksinim duydukları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anlamda tüketim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ise, bir ekonomideki tüm tüketicilerin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halklarının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belirli bir dönemde gereksinim duydukları mal ve hizmetleri satın almak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yaptıkları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ile tüketim fonksiyonu arasındaki ilişkileri ortaya koyabilmek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için, öncelikle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nelere bağlı olduğunu belirtilmelidir.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TOPLAM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tüketim harcamaların, tüketimi etkileyen gelir dışındaki faktörler sabitken, harcanabilir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gelire bağlı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olduğu belirtilmiştir. Harcanabilir gelir 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ile tüketim harcamaları (C) arasındaki ilişki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 (toplam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tüketim fonksiyonu) aşağıdaki gibi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ceteris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paribus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ifade bir ülkede tüketim harcamalarının, o ülkedeki harcanabilir gelire bağlı olduğunu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f(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fonksiyonunu, parametrelerini de belirterek, şu şekilde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yazabiliriz: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fonksiyonda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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C; tüketim harcamalarını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otonom tüketimi yani, gelirin sıfır olması halinde yapılacak tüketim harcamalarının miktarını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marjinal tüketim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harcanabilir kişisel geliri ifade eder.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TASARRUF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harcanabilir gelirin tüketim harcamalarına ayrılmayan kısmı olduğuna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harcanabilir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 şu şekilde gösterebilmek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C+S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ifade, harcanabilir gelirin, tüketim ve tasarruf fonksiyonlarının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toplamından oluştuğunu gösterir. Buradan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S’yi yalnız bırakarak, tasarruf fonksiyonunu şu şekilde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edebiliriz: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olduğuna göre, C yukarıdaki ifadede yerine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koyulursa;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ifadeye göre tasarrufun, harcanabilir gelir ile yine harcanabilir gelire bağlı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tüketim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fonksiyonu arasındaki fark olduğu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görülmektedir. Sonuçta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tasarruf da harcanabilir gelire bağlı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S=f(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bu ifadeyi fonksiyonun parametreleri ile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gösterirsek;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So+sYd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So:harcanabilir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sıfırken ne kadar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yapıldığını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marjinal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:harcanabilir geliri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ve 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 belirleyen tüketim harcamaları yanında bir diğer unsurun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olduğu daha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vurgulanmıştır.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ilgili açıklamalarda girişimcinin yatırım yaparken neleri göz önüne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aldığını araştırarak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yatırım fonksiyonu ve yatırım talebi ortaya konulacaktır.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ilişkiyi gösterir. 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değişmediği 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ilişkiyi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değişmediği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 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9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belirlenmesi, öncelikle devlet faaliyetlerinin olmadığı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ülkenin 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ülkelerle hiçbir ticari ilişkide bulunmadığı basit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modelden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hareketle açıklanacaktır.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modelde kapalı ekonomi varsayımı nedeniyle, «GSYİH = GSMH»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faaliyetlerinin olmaması nedeniyle «milli gelir = kişisel gelir =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gelir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» olur. Diğer yandan bu modelde fiyatlar yanında ücretlerin ve faizlerin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sabit olduğu varsayılmaktadır.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sabit olması, nominal milli gelir ile reel milli gelir arasında fark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 anlamına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gelmektedir. Bu nedenle harcamalardaki değişmeler reel milli gelir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istihdamdaki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değişime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İşçinin 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emek arzı söz konusu işçinin ücret dışındaki faktörler sabitken, çeşitli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ücret hadlerinde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çalışmaya razı olduğu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sürelerdir.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tek işçinin emek arzı incelendiğinde, bir firmanın arzı gibi, sol aşağıdan sağ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yön göstermediği gözlenmektedir 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Devlet Faaliyeti Olmayan Kapalı Ekonomide Denge Milli Geliri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 denge milli gelirinin Klasik iktisatçıların öne sürdükleri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tam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milli geliri olmasının şart olmadığını belirtmiştir. Keynes’e göre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geliri, ekonomi tam istihdama erişmeden ve hatta tam istihdamın üzerinde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olabilecektir.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gelirinin belirlenmesinde iki farklı yönteme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başvurulmaktadır: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faktöre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gelir – harcama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Parasal faktörlere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– yatırım modeli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– Harcama Modeline Göre Denge Milli Geliri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Öncelikle planlanan toplam harcama fonksiyonu ile 45° doğrunun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özelliklerini açıklanması gerekmektedir.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 bir ekonomide karar birimlerinin çeşitli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yapmaya hazır oldukları muhtemel harcamaların seyrini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 Dolayısıyla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planlanan toplam harcamalar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gerçekleşen 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-post) değil,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beklenen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ex-ante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 toplam harcama düzeyini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harcamaların neyi ifade ettiğinin daha iyi anlaşılması için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kararlarının kimler tarafından alındığı ve toplam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nelerden oluştuğunun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açıklığa kavuşturulması 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5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alınmaktadır.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Yatırım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 Harcamaları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5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Yatırım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3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İktisadi analizde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malların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alınmasında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borçların geri ödenmesinde genel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olarak kabul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edilen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şey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bir ekonomide mal 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alım-satımında kullanılan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herkes tarafından kabul gören bir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aracıdır.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servetten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farklıdır. 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ekonomik hayatın işleyiş ve akışında önemli rol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oynamaktadır.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(alış-veriş) kolaylıkla sağlanabilmesi için, duyulan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ihtiyaç yüzünden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Yani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ekonomik hayatın yarattığı bir varlık olup, ekonomik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yaşamın vazgeçilmez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mübadelenin bugünkü geniş şeklini almasına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imkan veren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vasıtadır.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yüzden bütün ekonomik sistemlerde para kullanılmaktadır.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Ekonomik hayatta paranın esasen 3 temel fonksiyonu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bulunmaktadır: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bir değişim (mübadele)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ortak değer ve fiyat ölçüsü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Para bir değer biriktirme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İktisat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politikası aracı olması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A. Mal Para: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Tarihi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süreç içinde, mübadelelerde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aracı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kullanılan ilk para «mal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para» niteliğindedir.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Yirminci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yüzyılın başına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kadar süren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dönemde önceleri çeşitli mallar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kullanılırken,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 madenler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(altın, gümüş, platin vs.)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kullanılmaya başlanmıştır.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Gerek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herhangi bir malın, gerekse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madenlerin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para olarak kullanılması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halinde,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olarak kullanılan malın ya da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madenin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kendi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değeri, temsil ettiği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değerine eşitse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 tür paralara mal para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B: Temsili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</a:t>
            </a: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gümüşten yapılmış madeni paraların muhafazası ve taşınmasının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güçlüğünü ortadan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kaldırmak için, bu paralar bankerlere emanet edilerek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belgeler (sertifikalar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alınmıştır. Bu sertifikaların temsil ettikleri para yerine geçmek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üzere mübadelelerde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aracı olarak kullanılmaya başlaması sonucu,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ilk temsili para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çıkmıştır.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saklama işi, zamanla bankerlerden bankalara doğru akarken, modern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bankalar doğmaya başlamıştır.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sertifikalarının en önemli özelliği,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sertifikaları veren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kurumun kasasında, bunların % 100 karşılığının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Banknot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Kağıt Para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Ufaklık Para (Bozuk Para)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 Emek Arzı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arzı, belirli bir piyasada belirli bir dönemde arzı etkileyen ücret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dışındaki faktörler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sabitken çeşitli ücret haddinde çalışılmak istenilen süreleri ifade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 eğrisinin tek bir işçinin emek arzı gibi tersine esnek olmadığı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 ücretlerdeki artışla birlikte artar, pozitif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eğimlidir.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ücret haddinde yatay bir seyir izledikten sonra pozitif eğim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kazandığı görülmektedir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çıkmıştır.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çıkarıyordu. Çünkü 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zorundaydılar.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sağlanamıyordu.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zorundaydılar.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sağlanamıyordu. Bu 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Çeşitleri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2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Kişiler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çeşitli amaçlarla yaptıkları tasarruflarını, hem nemalandırmak hem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ileride gerektiğinde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harcayabilmek amacıyla, çeşitli tasarruf araçlarına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kanalize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Likiditesi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yüksek, yani kolayca paraya dönüştürülmesi mümkün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varlıklarına 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mevduatları, devlet tahvilleri, hazine bonoları, bankaların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fonları vb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örnek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Mübadelelerde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karşı tarafça kabul edilmesinin söz konusu olmadığı, arzu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edildiğinde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çevrilmesi mümkün olan bu varlıklara, para 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mevduatlar vadesinden önce, ancak nemasından (faizinden)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vazgeçilerek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çevrilebilir.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tahvili ve hazine bonosunu ise, tahvil ya da bononun satın alındığı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bankaya arzulandığı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 satmak (ikinci el piyasası) mümkün olduğu gibi, bankaların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fonlarındaki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para, belirli sınırlamalarla (likit fonlar hemen, bono ve tahvil fonları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gün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sonra) paraya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çevrilebilmektedir.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mevduatlarında ise, vadesinden önce hesaptan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çekilmesine müsaade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edilmesi halinde (ki bazı durumlarda müsaade edilmeyebilir) neması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faizi) verilmez.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Görüldüğü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gibi, para benzerleri, kıymet saklama amacıyla muhafaza edilen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kolayca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mübadele aracı olan paraya (kağıt para ya da vadesiz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hesaba çevrilmesi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 olan varlıklardır.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Verine Geçenler (Plastik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bankacılık hizmetlerinin gelişmesi, kişilere bankadaki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hesaplarında paraları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olmadan da, alış-veriş yapabilecekleri bir takım kolaylıklar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getirmiştir. Modern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bankacılığın sunduğu bu olanaklar içinde, "plastik para" da denilen "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kredi kartları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« en önemli yeri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son yıllarda yaygınlaştın kredi kartları kartlara tanınan kredi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limitleri dâhilinde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kart sahibine mevduat hesabında yeterli para olup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olmamasına bakılmaksızın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alış-veriş yapma olanağı sağlamaktadır. O halde kredi kartı,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kart sahibine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tanınan kısa vadeli (en fazla bir aylık) bir faizsiz kredidir.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Gelişmekte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olan ülkelerde yüksek enflasyon oranı ve sanayide dışa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bağımlılık, yabancı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paralara olan ilgiyi artırmaktadır. Eğer ülkede siyasi istikrarsızlık varsa,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halk tasarruflarını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olarak yastık altında saklamayı tercih etmektedir. Siyasi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istikrar olması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halinde ise, tasarruflar döviz tevdiat hesaplarına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şekilde döviz olarak saklanmasının tercih edilme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nedeni,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enflasyona karşı korunmasını sağlaması yanında, her 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paraya çevrilebilme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ulusal para yerine kullanılma avantajından kaynaklanır.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başta gelişmekte olan ülkeler olmak üzere, birçok ülkede döviz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sağladığı avantajlar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nedeniyle, güçlü bir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para ikamesi (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piyasasında gerçekleştirilen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liberizasyonla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birlikte Dolar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2002 yılından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itibaren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ikamesi olma niteliğine erişmiştir.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Talebi ve Para Arzı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04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Neoklasik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de denilen reel faiz teorilerine göre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haddi;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arzı ve yatırım talebinin karşılaştığı sermaye piyasasında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gerçekleşmektedir. Faiz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haddinin para arz ve talebine bağlı olduğunun kabul edildiği parasal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faiz teorilerine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teoriyi ileri sürenlerin adına atfen,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faizin açıklanmasında parayı analize sokarak, ekonomideki faiz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haddinin para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 ve talebine bağlı olduğunu savunmaktadır. Klasik ekonomistleri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eleştiren 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Klasiklerin öne sürdüğü gibi tasarruf eden ve bunu kasasında saklayan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kimseye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tasarruf yaptı diye karşılık ödenmeyeceğini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belirtir.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tasarrufun faize hak kazanması için kasada tutulmayıp,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ödünç verilmesi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gerekmektedir. Dolaysıyla, faiz tasarruf etmenin değil,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likiditeden vazgeçmenin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bedelidir.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Ücret Farklılıkları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Gerçekte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tüm işçiler için tek ücret haddi söz konusu değildir. Çeşitli meslekler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hatta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meslekte çalışan kimselerin ücretleri arasında farklar vardır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İşgücünün Homojen Olmamasından Kaynaklanan Farklar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2. Para ile Ölçülmeyen Avantajlardan Kaynaklanan Farklar</a:t>
            </a: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Emek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Farklar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göre faiz; kişilerin tasarruflarını ellerinde tutmaktan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vazgeçmeleri karşılığında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onlara ödenen bedeldir. Faiz haddi ise, ekonomideki para arz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talebine bağlıdır.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Talebi (Likidite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Tercihi)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talebi, bir ekonomideki ev halkı ve firmaların, belirli bir anda, hemen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durumda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bulundurmak istedikleri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miktarıdır. 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halkları ve firmalar Keynes’e göre üç farklı güdüyle para talep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güdüler,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muameleler için gerekli parayı yanlarında bulundurma 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muamelat güdüsü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), beklenilmeyen olaylara karşı hazırlıklı olma (ihtiyat güdüsü)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doğabilecek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karlı işleri kaçırmama (spekülasyon güdüsü)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gruplara ayrılırlar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oplam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Arzı = Kağıt Para + Madeni Para + Kaydi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T.C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Merkez Bankası para arzını (M1), dar tanım ve geniş tanım (M2 ve M3)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 üzere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 grup 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dolaşımdaki para (TL) ve vadesiz mevduatlar toplamına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vadeli mevduat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toplamına 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ise,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Merkez Bankası ve diğer mevduat toplamından (repo ve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piyasaları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fonları ile bankalarca ihraç edilen menkul kıymetler) oluşmaktadır.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arzı içinde, dolaşımdaki paranın miktarı ülkenin gelişmişlik derecesine göre,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20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% 40 arasında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çek ya da kredi kartı kullanımı yaygınlaştıkça,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kaydi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para miktarı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artarken, kağıt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paranın, toplam para arzı içindeki payı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ekonomideki para arzının, dolaşımdaki para miktarı ile rezervlerinin toplamı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tabandan ne kadar fazla olduğu para çoğaltanı da denilen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ölçülmektedir.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çoğaltanı, para arzının parasal tabana oranlanmasıyla elde edilen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ifade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dolaşımda mevcut olan para miktarına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 arzı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her şeyden önce bir hükümet organı olan merkez bankası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basılan kağıt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parayı ve darphane tarafından basılan madeni parayı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kapsar.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bankası tarafından basılan kağıt para ile darphane tarafından basılan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paranın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toplamına kısaca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nakit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dendiği hesaba katılırsa, itibari paranın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nakdi kapsadığı söylenebilir.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Serveti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oluşturan mali varlıklardan bir diğeri, nakit gibi bir faiz getirisi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olmayan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vadesiz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mevduattır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. Vadesiz mevduat sahibinin, bankaya ihbarda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bulunmaksızın hesabına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çek yazarak ödeme yapması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İtibari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nakdi ve vadesiz mevduatı kapsar. Nakit, vadesiz mevduat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benzeri çek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yazılabilir mevduatlardan oluşan paraya, işlemler parası veya kısaca M1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adı verilir: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= Nakit + Vadesiz Mevduat + Diğer Çek Yazılabilir Mevduat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• Türkiye’nin 2002–2012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yılları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GSYH’si ve yıl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sonu 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arzı miktarlarının yer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aldığı grafik,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bankasının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 denetlemek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üzere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arzını denetim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tuttuğunu göstermektedir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harcamalarda derhal kullanılabilen bir mali varlıktır. Modern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%80-%90 gibi çok büyük bir kısmı M1 ile yapılır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mali varlığın mübadele aracına dönüşme kolaylığına ve hızına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likidite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kapsamındaki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varlıklar en likit veya tam likit, vadeli mevduat daha az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likittir.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mevduatı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belirli bir maliyet karşılığında vadesiz mevduata veya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nakde dönüştürmek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mümkündür. Bu nedenle paranın vadeli mevduatı da kapsadığı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edilebilir. Vadesiz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mevduata dönüştürülebilen vadeli mevduat ve benzeri daha az likit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varlıklara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para benzerleri toplamı M2 diye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nitelendirilir.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+ Para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Benzerleri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Nakit + Vadesiz Mevduat + Diğer Çek Yazılabilir Mevduat + Vadeli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Benzeri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(Daha Az Likit) Varlıklar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9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fiyatlar genel düzeyinin sürekli artması, enflasyon sorununun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sonucudur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Fiyatlardaki artış, sadece birkaç malda değil, ekonomideki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mallarda 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en azından ekonomideki malların büyük bir çoğunluğu için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konusu olmalıdır.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enflasyondan söz edilebilmesi için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fiyat artışlarının sürekli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fiyatlar genel düzeyindeki sürekli yükselmedir» diyen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bazı ekonomistlere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göre, fiyatların aynı oranda arttığı bir ülkede, enflasyondan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edilemez. Bazı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ekonomistlere göre ise fiyatlar her yıl aynı oranda artıyorsa,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ülkede 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varlığından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söz konusu ülkede enflasyon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önceden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tahmin edilebildiğinden, enflasyonun sakıncalarını ortadan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kaldırabilecek tedbirlerin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alınması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tam tersi veya fiyatlar genel düzeyinin düşmesine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adı verilir.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Enflasyonun farklı özelliklerine göre sınıflandırılması: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A- Hız ve Şiddetine Göre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-Açık-Aşırı)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Gizli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(Belirsiz) veya sinsi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veya müzmin enflasyon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B-Ortaya Çıkış Nedenlerine Göre 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Maliyet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İthalat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 (maliyet etkisi)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Dünyada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görülen en yüksek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enflasyon, İkinci Dünya Savaşı’nı izleyen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yıllarda Macaristan’da yaşanmıştır. Ülkede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1945 Ağustos ayını izleyen bir yıl içinde aylık enflasyon oranı %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20.000’lere yaklaşmıştır.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Macaristan’da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enflasyonun rekor kırdığı dönemde fiyatlar, her 15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saatte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ikiye katlanmış ve günlük enflasyon % 207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olmuştur.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Dünya Savaşını izleyen yıllarda fiyatların aşırı yükseldiği Almanya’da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% 20,9’a erişmiş ve fiyatlar her 3,7 günde bir ikiye katlanmış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günlük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 % 20,9 düzeyinde gerçekleşmiştir.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Durgunluk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içinde enflasyon anlamına gelmektedir. Yüksek enflasyon sırasında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iç piyasanın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boğaza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girmesidir.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dönemde bir tarafta fiyatlar artarken diğer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tarafta yatırımlar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azalmakta, üretim düşmekte ve işsizlik artmaktadır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Stagflasyon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maliyet enflasyonunun bir sonucu olarak ortaya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yapılması, faiz oranlarının yükseltilmesi, mal ve hizmet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fiyatlarına yapılan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zamlar, vasıtalı vergi oranlarının artırılması, yüksek oranlı kredi faizleri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tekel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maddelerine yapılan zamlar stagflasyon ortamına yol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açabilmektedirler.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Hammadde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enerji fiyatlarının yükselişi, ara mallarındaki fiyat artışları,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kredi faizlerinin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yükselmesi ve toplu sözleşmeler nedeniyle girdi maliyetlerindeki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artışlar yatırımları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engelliyor ise yine stagflasyon durumu söz konusu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Stagflasyonda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ekonominin bazı sektörlerinde anormal ölçülerde fiyat artışları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bazı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sektörlerde ise anormal ölçülerde işsizlik ve durgunluk görülmektedir.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 için özlenen bir olay olduğu sanılmamalıdır. Çünkü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faiz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iskonto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oranlarının yükselmesi ile ekonominin enerjisini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kaybetmesi, fertlerde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teşebbüs arzu ve hevesinin kırılması sonucunda üretimin azalması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yüzden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işsizlik başladığından, fakirliğin artması gibi iktisadi bünye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yaptığı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birtakım olumsuz etkileri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gerçekleştirmek yani tedavüldeki para miktarını azaltmak, emisyon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 ile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tedavüldeki para miktarını çoğaltmak kadar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değildir.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artırdıkları para miktarını deflasyonun dışındaki diğer bazı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önlemlere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başvurmak suretiyle de azaltabilirler.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ülke parasının kanuni kıymetinin devlet tarafından düşürülmesidir.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iş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eğer ülke parası altına bağlı ise her ünite paranın altın miktarını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azaltır. Örnek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4 gram altın ihtiva eden para biriminde, altın miktarını 3 grama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indirmekle, eğer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altına bağlı değilse, paranın yabancı paraya olan resmi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düşürmekle yapılır. 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ekonominin zorunlu şartları gereği devalüasyon yapacakları gibi,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dengesini sağlamak için de bu yola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başvururlar.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yapılan ülkelerde ithalat zorlaşırken, ihracat kolaylaşır ve böylece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döviz girişi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döviz çıkışına göre hızlanır ve denge tekrar kurulur. Devalüasyon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yoluna gitmenin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amacı; ödemeler dengesinin açıklarının kapatılmasıdır. Ancak zamanının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oranının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isabetle seçilmesi, arz-talep esnekliklerinin devalüasyonun amacına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uygun özellikler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fiyatları arttırmak, enflasyonu yükseltmek, dövizle ödenen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borç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yükünü arttırmak gibi olumsuz yanları vardır. Ancak devalüasyonla birlikte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üzerinde tasarruf sağlayıcı etkiler oluşur, iç talep ve yabancı sermaye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 çoğalır.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tersi olan revalüasyon veya para biriminin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hükümetlerce dalgalandırılması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o ülkenin rekabet durumunu derinden etkiler. Merkez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Bankası müdahalelerinin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kadar yoğun olduğu ortamlarda hem gerçekçi kurdan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edilemez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, hem de ülkenin kredibilitesi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azalır.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Türkiye’de 7 Eylül 1946 kararı ile resmi döviz fiyatlarına % 117 zam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yapılmış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böylelikle 128 kuruş olan Doların kıymeti, 280 kuruşa yükseltilmiştir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yine 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4 Ağustos 1958 kararları ile Doların rayici 280 kuruştan 9 Liraya çıkmış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Lirasının değerinde bu oranda bir düşme olmuştur.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ve İşsizlik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5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 faktörlerinin üretimde görev alması ve dolayısıyla hiç birinin atıl kalmamasına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 kullanım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 da tam istihdam adı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verilir.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ekonomideki tüm üretim faktörlerinin üretime koşulması, bir başka deyişle, hiçbir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faktörün atıl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kalmaması şeklinde tam istihdam olgusuna geniş anlamda tam istihdam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faktörleri içinde emek faktörü, öteki faktörlerden farklı özelliklere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işçiye bağlı olduğundan çalışılmayan günlere ait çalışma gücünün biriktirilerek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daha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üretime sokulması 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olmamaktadır.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nedenle işçi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emeğini satamazsa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veya işsiz duruma düşerse, sosyal sorunlar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çıkmaktadır. İşsizliğin boyutlarının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arttığı dönemlerde, başta başbakan olmak üzere bakanlar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iktidar partisine mensup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milletvekilleri, halkın karşısına rahatlıkla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çıkamazlar. Çıkmaya yeltendikleri etraflarını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işsizler sarar ve iş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isterler.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azaltıcı politika izlemedikleri yönünde eleştirilere konuşmaları önlenir.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Geniş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istihdam bir ekonomideki tüm üretim faktörlerinin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koşulmasını ve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anlamda istihdam ise ekonomide çalışmak istek ve arzusunda olan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yetişkin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insanların iş bulup çalışmalarını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istihdamla geniş istihdam arasında yakın bir ilişki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 sağlandığında veya çalışmak isteyen herkes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bulduğunda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emek dışındaki üretim faktörleri de büyük ölçüde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katılıyor demektir.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asli asli üretim faktörü olan emek öbür üretim faktörlerinin (arazi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sermaye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tamamlayıcıdır.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faktörü üretime katılıyorsa, bu ancak öbür üretim faktörlerinin 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üretime katılmasıyla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yetişkin nüfusunun iş bulup çalışması yani tam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istihdamın gerçekleşmesi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hiçbir zaman mümkün değildir.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daima bir miktar işgücü iş değişikliği başta olmak üzere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nedenlere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talep edilen işgücünün niteliklerinin değişmesi nedeniyle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bulamamaktadır.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 geçici ya da yapısal işsizlerin varlığı göz önünde tutularak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makul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işsizliğin olduğu bir istihdam düzeyi potansiyel istihdam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edilmektedir.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potansiyel istihdam düzeyinde var olduğu kabul edilen işsizlik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ülkeden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potansiyel milli gelir ya da tam istihdam milli geliri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hesaplanırken 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oranının varlığı kabul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başka deyişle doğal işsizler dışında çalışmak isteyen herkesin iş bulup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çalışması durumu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potansiyel istihdam olarak kabul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EKSİK İSTİHDAM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Eksik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bir ekonomide tüm üretim faktörlerinin üretimde görev almaması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kısmının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atıl kalması halini 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dar anlamda aldığımızda ise, eksik istihdam ekonomide çalışmak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istediği halde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 bulamayanların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 mal ve hizmet miktarının erişebileceği üst sınırının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altında 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eksik istihdam halinde ekonomide refah kaybının olduğunu milli gelirin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 gereken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düzeyin altında gerçekleşeceğini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İSTİHDAM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MİLLİ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GELİR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erişilen istihdam düzeyi ile milli gelir düzeyi arasında yakın bir ilişki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 yükseldikçe milli gelir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üretimde görev alan işgücü miktarını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bu istihdam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düzeyinde gerçekleştirilen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 ve hizmetlerin safi miktarlarının parasal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yükseldikçe de milli gelir artmaktadır.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İŞSİZLİK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TÜRLERİ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nedenleri göz önüne alınarak işsizlik türleri,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işsizlik, yapısal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işsizlik,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konjonktürel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işsizlik ve mevsimlik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işsizlikle yapısal işsizliğin toplamına ‘doğal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işsizlik’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çıkış nedenlerine göre yapılan bu işsizlik türleri ayrımında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tanımında da vurgulandığı gibi, çalışmak istediği halde iş bulamayan kişidir.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İstikrar Politikaları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5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yaşanan canlanma ve zirve dönemlerini mutlaka bir resesyon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dip dönemi izliyordur.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kriz döneminde 1929 Dünya Ekonomik Krizi’nde yaşandığı gibi, çok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şiddetli olmasa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bile, birçok kişi işsiz kaldığından dolayı, hükümetlerin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dalgalanmaların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yoğunluğunu azaltmak için ekonomiye müdahalelerde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 görüşü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özellikle J.M. Keynes’ten bu yana geniş kabul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yandan milli gelir ve istihdamdaki iniş çıkışlar yanında, aynı zamanda aşırı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 dalgalanmalarının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önüne geçebilmek için para ve maliye politikaları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izlenmektedir.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1929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Dünya Ekonomik krizinden sonra,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görüşle birlikte itibar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bulunan maliye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politikası 1945-70 yılları arasında başarıyla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yıllarda ekonomideki istikrarın hükümetlerin izleyecekleri vergi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politikalarıyla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sağlanacağı görüşünün büyük kabul görmesine karşın,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1970’lerden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ortaya çıkan stagflasyon krizinin aşılmasında maliye politikasını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tamamlayan hatta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tamamlamaktan öte bu politikaya alternatif olabilecek görüşler öne sürülmüştür.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devletin belirli bir dönemde -genellikle bir yıl- toplayacağı gelirlerin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aldığı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belgedir. Aynı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zamanda hükümet, bütçe ile yapacağı harcamalar ve toplayacağı gelirle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ilgili yasama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organından yetki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bütçe harcamalarının miktar ve bileşimleri, öte yandan bütçenin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gelirleri ile ilişkili olması nedeniyle bütçe açığı ya da fazlası, maliye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politikasının araçlarını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 Giderleri: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giderleri içinde en büyük payı sırasıyla cari harcamalar, yatırım 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transfer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oluşturmaktadır. 2016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yılı faiz dışı bütçe giderleri içinde, personel giderlerinin payı % 25,2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tahmin edilmiştir.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devlet bütçesinin dörtte birinin, kamuda çalışan personellere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gittiğini 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faiz ödemeleri 2015 yılında net bütçe gelirlerinin % 11,7’si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kadar tahmin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İktisatçıların Denk Bütçe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Görüşü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bütçesinin tıpkı aile bütçesi gibi denk olması görüşü, Klasik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iktisatçılar tarafından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savunulmuş ve 1929 Büyük Ekonomik Krizi’ne kadar kabul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Klasiklere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devlet bütçesinin açık vermesi halinde, bu açık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borçlanmayla kapatılırsa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borçlar yıllarla birlikte artacak ve durum, borç alacak kimse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kalmayana kadar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devam ederek, devleti iflasa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sürükleyecektir.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 açıkları para arzının artırılması yoluyla kapatılıyorsa, bu uygulama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enflasyona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Öte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yandan Klasikler bütçe fazlalarını da bütçe açıkları gibi arzulanmayan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durum olarak nitelendirmişlerdir.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Bütçenin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fazla vermesi halinde, hükümetler rahat hareket edecek, bazı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harcamalarını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kamu görevlilerinin maaşlarını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artıracaklardır.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savurganlık bütçe giderlerinin yetersiz olduğu dönemlerde, bütçe açığının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çıkmasına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olacaktır.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ve Maliye Politikası: IS-LM ANALİZİ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255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Piyasasında Denge: Faiz Oranı, Milli Gelir ve IS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Eğrisi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eğrisi, mal piyasasında çeşitli faiz oranlarında tasarrufların yatırımlara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 olduğu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 düştükçe, yatırımlar arttığından dolayı, yatırım talep eğrisi,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 yukarıdan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 aşağıya azalan bir yönseme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piyasasında çeşitli faiz oranlarında tasarrufların yatırımlara eşit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veren IS eğrisinin elde edilmesini açıklamak için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eğrisinden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hareket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değiştikçe gelirin nasıl değiştiğini açıklayabilmek için, faiz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oranının düşmesi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durumunda yatırımların artmasının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kaymasıyla ilişkilendirilir.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oranlarındaki değişiklik yatırımlarda değişmeye neden olmakta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yatırımlardaki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değişme, toplam harcamalar eğrisinin kaymasına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düşüşündeki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artış yönünde, faiz artışında azalış yönünde)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olurken,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değişmektedir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haddindeki değişiklikler sonucu mal piyasasında yatırımların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dolaysıyla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 değişmesi, ekonomide yapılan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yatırıma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dönüşmesi varsayımına dayanmaktadır. Dolaysıyla,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oranlarında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tasarrufları yatırıma eşitleyen gelir düzeylerini ayrı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diyagramda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göstermek mümkün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97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 fonksiyonundaki harcama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kalemlerinden;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C0) 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I0) Kamu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G) İthalatın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artması,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topla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İhracatın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(X) artması, toplam harcama fonksiyonunun yukarı kaymasına ve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eğrisinin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sağa kaymasına neden olmaktadır.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yandan; Otonom vergilerin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T0)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S0) 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 eğrisinin aşağıya ve de IS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sola kaymasına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12767</TotalTime>
  <Words>8024</Words>
  <Application>Microsoft Office PowerPoint</Application>
  <PresentationFormat>Ekran Gösterisi (4:3)</PresentationFormat>
  <Paragraphs>491</Paragraphs>
  <Slides>102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102</vt:i4>
      </vt:variant>
    </vt:vector>
  </HeadingPairs>
  <TitlesOfParts>
    <vt:vector size="109" baseType="lpstr">
      <vt:lpstr>ＭＳ Ｐゴシック</vt:lpstr>
      <vt:lpstr>Arial</vt:lpstr>
      <vt:lpstr>Calibri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UBF</cp:lastModifiedBy>
  <cp:revision>833</cp:revision>
  <cp:lastPrinted>2016-10-24T07:53:35Z</cp:lastPrinted>
  <dcterms:created xsi:type="dcterms:W3CDTF">2016-09-18T09:35:24Z</dcterms:created>
  <dcterms:modified xsi:type="dcterms:W3CDTF">2020-03-04T09:25:23Z</dcterms:modified>
</cp:coreProperties>
</file>