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20"/>
  </p:notesMasterIdLst>
  <p:handoutMasterIdLst>
    <p:handoutMasterId r:id="rId21"/>
  </p:handoutMasterIdLst>
  <p:sldIdLst>
    <p:sldId id="256" r:id="rId2"/>
    <p:sldId id="425" r:id="rId3"/>
    <p:sldId id="423" r:id="rId4"/>
    <p:sldId id="424" r:id="rId5"/>
    <p:sldId id="426" r:id="rId6"/>
    <p:sldId id="427" r:id="rId7"/>
    <p:sldId id="353" r:id="rId8"/>
    <p:sldId id="428" r:id="rId9"/>
    <p:sldId id="435" r:id="rId10"/>
    <p:sldId id="390" r:id="rId11"/>
    <p:sldId id="429" r:id="rId12"/>
    <p:sldId id="434" r:id="rId13"/>
    <p:sldId id="431" r:id="rId14"/>
    <p:sldId id="432" r:id="rId15"/>
    <p:sldId id="437" r:id="rId16"/>
    <p:sldId id="433" r:id="rId17"/>
    <p:sldId id="436" r:id="rId18"/>
    <p:sldId id="430"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1A2F"/>
    <a:srgbClr val="F7F9EF"/>
    <a:srgbClr val="A11586"/>
    <a:srgbClr val="A53010"/>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10</a:t>
            </a:fld>
            <a:endParaRPr lang="tr-TR"/>
          </a:p>
        </p:txBody>
      </p:sp>
    </p:spTree>
    <p:extLst>
      <p:ext uri="{BB962C8B-B14F-4D97-AF65-F5344CB8AC3E}">
        <p14:creationId xmlns:p14="http://schemas.microsoft.com/office/powerpoint/2010/main" val="4163011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11</a:t>
            </a:fld>
            <a:endParaRPr lang="tr-TR"/>
          </a:p>
        </p:txBody>
      </p:sp>
    </p:spTree>
    <p:extLst>
      <p:ext uri="{BB962C8B-B14F-4D97-AF65-F5344CB8AC3E}">
        <p14:creationId xmlns:p14="http://schemas.microsoft.com/office/powerpoint/2010/main" val="13735249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12</a:t>
            </a:fld>
            <a:endParaRPr lang="tr-TR"/>
          </a:p>
        </p:txBody>
      </p:sp>
    </p:spTree>
    <p:extLst>
      <p:ext uri="{BB962C8B-B14F-4D97-AF65-F5344CB8AC3E}">
        <p14:creationId xmlns:p14="http://schemas.microsoft.com/office/powerpoint/2010/main" val="3611902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13</a:t>
            </a:fld>
            <a:endParaRPr lang="tr-TR"/>
          </a:p>
        </p:txBody>
      </p:sp>
    </p:spTree>
    <p:extLst>
      <p:ext uri="{BB962C8B-B14F-4D97-AF65-F5344CB8AC3E}">
        <p14:creationId xmlns:p14="http://schemas.microsoft.com/office/powerpoint/2010/main" val="34886654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14</a:t>
            </a:fld>
            <a:endParaRPr lang="tr-TR"/>
          </a:p>
        </p:txBody>
      </p:sp>
    </p:spTree>
    <p:extLst>
      <p:ext uri="{BB962C8B-B14F-4D97-AF65-F5344CB8AC3E}">
        <p14:creationId xmlns:p14="http://schemas.microsoft.com/office/powerpoint/2010/main" val="12080549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15</a:t>
            </a:fld>
            <a:endParaRPr lang="tr-TR"/>
          </a:p>
        </p:txBody>
      </p:sp>
    </p:spTree>
    <p:extLst>
      <p:ext uri="{BB962C8B-B14F-4D97-AF65-F5344CB8AC3E}">
        <p14:creationId xmlns:p14="http://schemas.microsoft.com/office/powerpoint/2010/main" val="17412169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16</a:t>
            </a:fld>
            <a:endParaRPr lang="tr-TR"/>
          </a:p>
        </p:txBody>
      </p:sp>
    </p:spTree>
    <p:extLst>
      <p:ext uri="{BB962C8B-B14F-4D97-AF65-F5344CB8AC3E}">
        <p14:creationId xmlns:p14="http://schemas.microsoft.com/office/powerpoint/2010/main" val="22485713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17</a:t>
            </a:fld>
            <a:endParaRPr lang="tr-TR"/>
          </a:p>
        </p:txBody>
      </p:sp>
    </p:spTree>
    <p:extLst>
      <p:ext uri="{BB962C8B-B14F-4D97-AF65-F5344CB8AC3E}">
        <p14:creationId xmlns:p14="http://schemas.microsoft.com/office/powerpoint/2010/main" val="5949982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18</a:t>
            </a:fld>
            <a:endParaRPr lang="tr-TR"/>
          </a:p>
        </p:txBody>
      </p:sp>
    </p:spTree>
    <p:extLst>
      <p:ext uri="{BB962C8B-B14F-4D97-AF65-F5344CB8AC3E}">
        <p14:creationId xmlns:p14="http://schemas.microsoft.com/office/powerpoint/2010/main" val="2624293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a:t>
            </a:fld>
            <a:endParaRPr lang="tr-TR"/>
          </a:p>
        </p:txBody>
      </p:sp>
    </p:spTree>
    <p:extLst>
      <p:ext uri="{BB962C8B-B14F-4D97-AF65-F5344CB8AC3E}">
        <p14:creationId xmlns:p14="http://schemas.microsoft.com/office/powerpoint/2010/main" val="2119139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3</a:t>
            </a:fld>
            <a:endParaRPr lang="tr-TR"/>
          </a:p>
        </p:txBody>
      </p:sp>
    </p:spTree>
    <p:extLst>
      <p:ext uri="{BB962C8B-B14F-4D97-AF65-F5344CB8AC3E}">
        <p14:creationId xmlns:p14="http://schemas.microsoft.com/office/powerpoint/2010/main" val="1486921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4</a:t>
            </a:fld>
            <a:endParaRPr lang="tr-TR"/>
          </a:p>
        </p:txBody>
      </p:sp>
    </p:spTree>
    <p:extLst>
      <p:ext uri="{BB962C8B-B14F-4D97-AF65-F5344CB8AC3E}">
        <p14:creationId xmlns:p14="http://schemas.microsoft.com/office/powerpoint/2010/main" val="11357775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5</a:t>
            </a:fld>
            <a:endParaRPr lang="tr-TR"/>
          </a:p>
        </p:txBody>
      </p:sp>
    </p:spTree>
    <p:extLst>
      <p:ext uri="{BB962C8B-B14F-4D97-AF65-F5344CB8AC3E}">
        <p14:creationId xmlns:p14="http://schemas.microsoft.com/office/powerpoint/2010/main" val="2261855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6</a:t>
            </a:fld>
            <a:endParaRPr lang="tr-TR"/>
          </a:p>
        </p:txBody>
      </p:sp>
    </p:spTree>
    <p:extLst>
      <p:ext uri="{BB962C8B-B14F-4D97-AF65-F5344CB8AC3E}">
        <p14:creationId xmlns:p14="http://schemas.microsoft.com/office/powerpoint/2010/main" val="1914775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7</a:t>
            </a:fld>
            <a:endParaRPr lang="tr-TR"/>
          </a:p>
        </p:txBody>
      </p:sp>
    </p:spTree>
    <p:extLst>
      <p:ext uri="{BB962C8B-B14F-4D97-AF65-F5344CB8AC3E}">
        <p14:creationId xmlns:p14="http://schemas.microsoft.com/office/powerpoint/2010/main" val="2243314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8</a:t>
            </a:fld>
            <a:endParaRPr lang="tr-TR"/>
          </a:p>
        </p:txBody>
      </p:sp>
    </p:spTree>
    <p:extLst>
      <p:ext uri="{BB962C8B-B14F-4D97-AF65-F5344CB8AC3E}">
        <p14:creationId xmlns:p14="http://schemas.microsoft.com/office/powerpoint/2010/main" val="10709932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9</a:t>
            </a:fld>
            <a:endParaRPr lang="tr-TR"/>
          </a:p>
        </p:txBody>
      </p:sp>
    </p:spTree>
    <p:extLst>
      <p:ext uri="{BB962C8B-B14F-4D97-AF65-F5344CB8AC3E}">
        <p14:creationId xmlns:p14="http://schemas.microsoft.com/office/powerpoint/2010/main" val="3856487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E5B54E-DDFE-0322-ABA7-F19C2B37A51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2C9BB80-6B88-D259-8731-4B526D5446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DD854B3-BD28-CEB1-2558-4244DF6F7654}"/>
              </a:ext>
            </a:extLst>
          </p:cNvPr>
          <p:cNvSpPr>
            <a:spLocks noGrp="1"/>
          </p:cNvSpPr>
          <p:nvPr>
            <p:ph type="dt" sz="half" idx="10"/>
          </p:nvPr>
        </p:nvSpPr>
        <p:spPr/>
        <p:txBody>
          <a:bodyPr/>
          <a:lstStyle/>
          <a:p>
            <a:fld id="{56CA9836-7AF8-48AD-96F7-E56380BC7992}" type="datetime1">
              <a:rPr lang="tr-TR" smtClean="0"/>
              <a:t>26.12.2022</a:t>
            </a:fld>
            <a:endParaRPr lang="tr-TR"/>
          </a:p>
        </p:txBody>
      </p:sp>
      <p:sp>
        <p:nvSpPr>
          <p:cNvPr id="5" name="Alt Bilgi Yer Tutucusu 4">
            <a:extLst>
              <a:ext uri="{FF2B5EF4-FFF2-40B4-BE49-F238E27FC236}">
                <a16:creationId xmlns:a16="http://schemas.microsoft.com/office/drawing/2014/main" id="{27072DF4-C047-876F-24AA-46DADBAA7DD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DD3F6AA-3B04-3D86-CED5-3B03F5BAB3AB}"/>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70397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CC2EF1-AA65-936E-5C5C-EEE086B0FAE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4A035E7-64D9-F79B-5970-C0679CCACFA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DCBA7FA-3ACE-EF14-BE6F-D627C7FD24BC}"/>
              </a:ext>
            </a:extLst>
          </p:cNvPr>
          <p:cNvSpPr>
            <a:spLocks noGrp="1"/>
          </p:cNvSpPr>
          <p:nvPr>
            <p:ph type="dt" sz="half" idx="10"/>
          </p:nvPr>
        </p:nvSpPr>
        <p:spPr/>
        <p:txBody>
          <a:bodyPr/>
          <a:lstStyle/>
          <a:p>
            <a:fld id="{9CA99142-A3A4-47F0-9844-ECB1D89FE013}" type="datetime1">
              <a:rPr lang="tr-TR" smtClean="0"/>
              <a:t>26.12.2022</a:t>
            </a:fld>
            <a:endParaRPr lang="tr-TR"/>
          </a:p>
        </p:txBody>
      </p:sp>
      <p:sp>
        <p:nvSpPr>
          <p:cNvPr id="5" name="Alt Bilgi Yer Tutucusu 4">
            <a:extLst>
              <a:ext uri="{FF2B5EF4-FFF2-40B4-BE49-F238E27FC236}">
                <a16:creationId xmlns:a16="http://schemas.microsoft.com/office/drawing/2014/main" id="{C6744AB0-48B7-4516-8589-059EC329EDC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BAEDF0B-F99B-D1A6-15CA-9AA05616CF58}"/>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213748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2EFB206-3F1A-60EE-711A-9814187BEE9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5BEEE88-B2A0-A68F-01F1-8EE1C1FEEC9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E838C89-06C9-D55C-A961-CE333B5CE767}"/>
              </a:ext>
            </a:extLst>
          </p:cNvPr>
          <p:cNvSpPr>
            <a:spLocks noGrp="1"/>
          </p:cNvSpPr>
          <p:nvPr>
            <p:ph type="dt" sz="half" idx="10"/>
          </p:nvPr>
        </p:nvSpPr>
        <p:spPr/>
        <p:txBody>
          <a:bodyPr/>
          <a:lstStyle/>
          <a:p>
            <a:fld id="{8B829F6D-25C6-44A9-A3DC-C24833091B00}" type="datetime1">
              <a:rPr lang="tr-TR" smtClean="0"/>
              <a:t>26.12.2022</a:t>
            </a:fld>
            <a:endParaRPr lang="tr-TR"/>
          </a:p>
        </p:txBody>
      </p:sp>
      <p:sp>
        <p:nvSpPr>
          <p:cNvPr id="5" name="Alt Bilgi Yer Tutucusu 4">
            <a:extLst>
              <a:ext uri="{FF2B5EF4-FFF2-40B4-BE49-F238E27FC236}">
                <a16:creationId xmlns:a16="http://schemas.microsoft.com/office/drawing/2014/main" id="{D74B68B4-4A1F-8A80-D091-789709358C3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CABE60-D6B9-8D89-4E35-9348CD5FCFB6}"/>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43796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FE798A-B813-2448-C765-406D6257220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0B896DA-DC8D-CC0C-C29D-306978AEBFA0}"/>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0751C2A-186F-B396-143E-504721D4D455}"/>
              </a:ext>
            </a:extLst>
          </p:cNvPr>
          <p:cNvSpPr>
            <a:spLocks noGrp="1"/>
          </p:cNvSpPr>
          <p:nvPr>
            <p:ph type="dt" sz="half" idx="10"/>
          </p:nvPr>
        </p:nvSpPr>
        <p:spPr/>
        <p:txBody>
          <a:bodyPr/>
          <a:lstStyle/>
          <a:p>
            <a:fld id="{E8FD1A3F-7062-4CEE-B459-7733F4641A67}" type="datetime1">
              <a:rPr lang="tr-TR" smtClean="0"/>
              <a:t>26.12.2022</a:t>
            </a:fld>
            <a:endParaRPr lang="tr-TR"/>
          </a:p>
        </p:txBody>
      </p:sp>
      <p:sp>
        <p:nvSpPr>
          <p:cNvPr id="5" name="Alt Bilgi Yer Tutucusu 4">
            <a:extLst>
              <a:ext uri="{FF2B5EF4-FFF2-40B4-BE49-F238E27FC236}">
                <a16:creationId xmlns:a16="http://schemas.microsoft.com/office/drawing/2014/main" id="{142D7001-7161-AC99-36AB-EC5BF36FC9E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634CFD4-A089-01D4-B7FB-83723EE8BA5C}"/>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55941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6E4B33-B9B6-F2E6-716D-244044492D5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AB9503B-68E1-8A91-4F84-240F68E159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F459142-659A-5097-C929-7CC24358EE28}"/>
              </a:ext>
            </a:extLst>
          </p:cNvPr>
          <p:cNvSpPr>
            <a:spLocks noGrp="1"/>
          </p:cNvSpPr>
          <p:nvPr>
            <p:ph type="dt" sz="half" idx="10"/>
          </p:nvPr>
        </p:nvSpPr>
        <p:spPr/>
        <p:txBody>
          <a:bodyPr/>
          <a:lstStyle/>
          <a:p>
            <a:fld id="{37B016E6-AF6F-4379-837A-934346D468BC}" type="datetime1">
              <a:rPr lang="tr-TR" smtClean="0"/>
              <a:t>26.12.2022</a:t>
            </a:fld>
            <a:endParaRPr lang="tr-TR"/>
          </a:p>
        </p:txBody>
      </p:sp>
      <p:sp>
        <p:nvSpPr>
          <p:cNvPr id="5" name="Alt Bilgi Yer Tutucusu 4">
            <a:extLst>
              <a:ext uri="{FF2B5EF4-FFF2-40B4-BE49-F238E27FC236}">
                <a16:creationId xmlns:a16="http://schemas.microsoft.com/office/drawing/2014/main" id="{2C1CCE54-0ED4-15F1-34C7-9F4CCDA1448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F948780-7539-D769-1F90-C9E12E88354B}"/>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55965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C393D1-9921-B4E5-CAAE-6EA07C7E6A7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9EC42B0-DBF5-228B-72FC-395AF053A72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5B01BD5-CFEC-C8D3-4743-2D555D375AE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1F83F7F-7A96-1C26-DB8E-1C1D267B00BC}"/>
              </a:ext>
            </a:extLst>
          </p:cNvPr>
          <p:cNvSpPr>
            <a:spLocks noGrp="1"/>
          </p:cNvSpPr>
          <p:nvPr>
            <p:ph type="dt" sz="half" idx="10"/>
          </p:nvPr>
        </p:nvSpPr>
        <p:spPr/>
        <p:txBody>
          <a:bodyPr/>
          <a:lstStyle/>
          <a:p>
            <a:fld id="{ECA1C6CD-CEAC-44EF-95E5-6DB5F5CE6504}" type="datetime1">
              <a:rPr lang="tr-TR" smtClean="0"/>
              <a:t>26.12.2022</a:t>
            </a:fld>
            <a:endParaRPr lang="tr-TR"/>
          </a:p>
        </p:txBody>
      </p:sp>
      <p:sp>
        <p:nvSpPr>
          <p:cNvPr id="6" name="Alt Bilgi Yer Tutucusu 5">
            <a:extLst>
              <a:ext uri="{FF2B5EF4-FFF2-40B4-BE49-F238E27FC236}">
                <a16:creationId xmlns:a16="http://schemas.microsoft.com/office/drawing/2014/main" id="{41A6A88B-7736-4B47-2F1E-787D7DFE7D3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E02C874-1B2B-32D6-13CD-5CC7D2EAF724}"/>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6045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2E1064-CFE7-3676-B258-0628770FC42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7941550-8FB3-7EE6-B559-EC3EFB1E59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C57CB6B-02B7-0C4F-15F1-2882595F96B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56CD1D1-0F8D-0BFB-B13A-D01A2EB39E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40A4CAC-9ED9-6C5A-BC97-E2B4D9035B2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429E047-C51C-765F-9BAE-48B7AA9FEF57}"/>
              </a:ext>
            </a:extLst>
          </p:cNvPr>
          <p:cNvSpPr>
            <a:spLocks noGrp="1"/>
          </p:cNvSpPr>
          <p:nvPr>
            <p:ph type="dt" sz="half" idx="10"/>
          </p:nvPr>
        </p:nvSpPr>
        <p:spPr/>
        <p:txBody>
          <a:bodyPr/>
          <a:lstStyle/>
          <a:p>
            <a:fld id="{8A503074-0035-433B-B564-F1EFE9C10614}" type="datetime1">
              <a:rPr lang="tr-TR" smtClean="0"/>
              <a:t>26.12.2022</a:t>
            </a:fld>
            <a:endParaRPr lang="tr-TR"/>
          </a:p>
        </p:txBody>
      </p:sp>
      <p:sp>
        <p:nvSpPr>
          <p:cNvPr id="8" name="Alt Bilgi Yer Tutucusu 7">
            <a:extLst>
              <a:ext uri="{FF2B5EF4-FFF2-40B4-BE49-F238E27FC236}">
                <a16:creationId xmlns:a16="http://schemas.microsoft.com/office/drawing/2014/main" id="{2AD31258-6FB4-6EF1-644E-238949BC1CC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EC677C8-0842-8DC0-ED9E-03217C4AA7BA}"/>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45604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A2C48C-9BBE-66AE-CB0D-E5D83BD8BB7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838BE24-019B-2F2B-E5B6-70FCEBF8A4D6}"/>
              </a:ext>
            </a:extLst>
          </p:cNvPr>
          <p:cNvSpPr>
            <a:spLocks noGrp="1"/>
          </p:cNvSpPr>
          <p:nvPr>
            <p:ph type="dt" sz="half" idx="10"/>
          </p:nvPr>
        </p:nvSpPr>
        <p:spPr/>
        <p:txBody>
          <a:bodyPr/>
          <a:lstStyle/>
          <a:p>
            <a:fld id="{671050A6-F44A-4EB4-9FE9-1CF06AA8E419}" type="datetime1">
              <a:rPr lang="tr-TR" smtClean="0"/>
              <a:t>26.12.2022</a:t>
            </a:fld>
            <a:endParaRPr lang="tr-TR"/>
          </a:p>
        </p:txBody>
      </p:sp>
      <p:sp>
        <p:nvSpPr>
          <p:cNvPr id="4" name="Alt Bilgi Yer Tutucusu 3">
            <a:extLst>
              <a:ext uri="{FF2B5EF4-FFF2-40B4-BE49-F238E27FC236}">
                <a16:creationId xmlns:a16="http://schemas.microsoft.com/office/drawing/2014/main" id="{2AB6279E-AE5A-1F1F-46D6-EF60E76A1E9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789E69E-60BB-FC4A-58AB-7DF97427E468}"/>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55455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A17D14-2487-C99F-BD52-00E49A30819F}"/>
              </a:ext>
            </a:extLst>
          </p:cNvPr>
          <p:cNvSpPr>
            <a:spLocks noGrp="1"/>
          </p:cNvSpPr>
          <p:nvPr>
            <p:ph type="dt" sz="half" idx="10"/>
          </p:nvPr>
        </p:nvSpPr>
        <p:spPr/>
        <p:txBody>
          <a:bodyPr/>
          <a:lstStyle/>
          <a:p>
            <a:fld id="{AA97F8A8-ADE3-44C2-A432-2F32328EAC7D}" type="datetime1">
              <a:rPr lang="tr-TR" smtClean="0"/>
              <a:t>26.12.2022</a:t>
            </a:fld>
            <a:endParaRPr lang="tr-TR"/>
          </a:p>
        </p:txBody>
      </p:sp>
      <p:sp>
        <p:nvSpPr>
          <p:cNvPr id="3" name="Alt Bilgi Yer Tutucusu 2">
            <a:extLst>
              <a:ext uri="{FF2B5EF4-FFF2-40B4-BE49-F238E27FC236}">
                <a16:creationId xmlns:a16="http://schemas.microsoft.com/office/drawing/2014/main" id="{1B32D004-253E-1DFA-2E82-40146C14AA7E}"/>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86DC77D-82F7-22B1-64B9-B5A73B1F7978}"/>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13002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A72291-724A-3461-8D8F-EB07A14F40C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85CFBDF-F93B-80B6-6D04-FEB636390E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F0B8C168-E714-BA3A-6F41-E11C7F026F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6EA7C8E-751B-CF8D-5A42-4F724FEA9A30}"/>
              </a:ext>
            </a:extLst>
          </p:cNvPr>
          <p:cNvSpPr>
            <a:spLocks noGrp="1"/>
          </p:cNvSpPr>
          <p:nvPr>
            <p:ph type="dt" sz="half" idx="10"/>
          </p:nvPr>
        </p:nvSpPr>
        <p:spPr/>
        <p:txBody>
          <a:bodyPr/>
          <a:lstStyle/>
          <a:p>
            <a:fld id="{6DDF06CC-150D-4A99-A8B9-FCDB0CBC59D3}" type="datetime1">
              <a:rPr lang="tr-TR" smtClean="0"/>
              <a:t>26.12.2022</a:t>
            </a:fld>
            <a:endParaRPr lang="tr-TR"/>
          </a:p>
        </p:txBody>
      </p:sp>
      <p:sp>
        <p:nvSpPr>
          <p:cNvPr id="6" name="Alt Bilgi Yer Tutucusu 5">
            <a:extLst>
              <a:ext uri="{FF2B5EF4-FFF2-40B4-BE49-F238E27FC236}">
                <a16:creationId xmlns:a16="http://schemas.microsoft.com/office/drawing/2014/main" id="{79E21C73-BD38-C37B-69A2-C8859EC7F0D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4F27B0C-02B9-AE88-9E0D-63528250305F}"/>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48639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D14D16-AF5A-40A6-08AF-A20F8CEFA29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77AD811-7742-9CAD-EBE1-9837DA75A5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95BD0DD-6AFC-2DA5-2257-3F721FE694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C624D4E-C051-B493-9361-946D240AA0AB}"/>
              </a:ext>
            </a:extLst>
          </p:cNvPr>
          <p:cNvSpPr>
            <a:spLocks noGrp="1"/>
          </p:cNvSpPr>
          <p:nvPr>
            <p:ph type="dt" sz="half" idx="10"/>
          </p:nvPr>
        </p:nvSpPr>
        <p:spPr/>
        <p:txBody>
          <a:bodyPr/>
          <a:lstStyle/>
          <a:p>
            <a:fld id="{E47D52E2-790D-4CD6-902D-5CCC1E685C84}" type="datetime1">
              <a:rPr lang="tr-TR" smtClean="0"/>
              <a:t>26.12.2022</a:t>
            </a:fld>
            <a:endParaRPr lang="tr-TR"/>
          </a:p>
        </p:txBody>
      </p:sp>
      <p:sp>
        <p:nvSpPr>
          <p:cNvPr id="6" name="Alt Bilgi Yer Tutucusu 5">
            <a:extLst>
              <a:ext uri="{FF2B5EF4-FFF2-40B4-BE49-F238E27FC236}">
                <a16:creationId xmlns:a16="http://schemas.microsoft.com/office/drawing/2014/main" id="{A3A3967B-EBBE-F468-2A00-9CFBACA7F4C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A39DF1A-4C5B-572E-44E6-C0A29C8267C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04131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45AC76D-645C-7DA2-03D8-643F123846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A6E94CD-F680-F474-2D7D-92DAFA3D13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305C713-FB0B-4CC9-BA1B-E722B68A4E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09A4C-E77E-4983-8CC3-D932F8EC170E}" type="datetime1">
              <a:rPr lang="tr-TR" smtClean="0"/>
              <a:t>26.12.2022</a:t>
            </a:fld>
            <a:endParaRPr lang="tr-TR"/>
          </a:p>
        </p:txBody>
      </p:sp>
      <p:sp>
        <p:nvSpPr>
          <p:cNvPr id="5" name="Alt Bilgi Yer Tutucusu 4">
            <a:extLst>
              <a:ext uri="{FF2B5EF4-FFF2-40B4-BE49-F238E27FC236}">
                <a16:creationId xmlns:a16="http://schemas.microsoft.com/office/drawing/2014/main" id="{9C0FE88A-F822-28BB-8322-0CD06E87F7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3C579B4-0B76-BA8A-752B-C80751F0C8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947467866"/>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567608" y="1484784"/>
            <a:ext cx="6458794" cy="1566174"/>
          </a:xfrm>
        </p:spPr>
        <p:txBody>
          <a:bodyPr anchor="ctr">
            <a:normAutofit fontScale="90000"/>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mn-lt"/>
                <a:cs typeface="Times New Roman" pitchFamily="18" charset="0"/>
              </a:rPr>
              <a:t>Ankara Üniversitesi </a:t>
            </a:r>
            <a:br>
              <a:rPr lang="tr-TR" sz="2700" b="1" spc="-1" dirty="0">
                <a:solidFill>
                  <a:schemeClr val="tx1"/>
                </a:solidFill>
                <a:uFill>
                  <a:solidFill>
                    <a:srgbClr val="FFFFFF"/>
                  </a:solidFill>
                </a:uFill>
                <a:latin typeface="+mn-lt"/>
                <a:cs typeface="Times New Roman" pitchFamily="18" charset="0"/>
              </a:rPr>
            </a:br>
            <a:r>
              <a:rPr lang="tr-TR" sz="2700" b="1" spc="-1" dirty="0">
                <a:solidFill>
                  <a:schemeClr val="tx1"/>
                </a:solidFill>
                <a:uFill>
                  <a:solidFill>
                    <a:srgbClr val="FFFFFF"/>
                  </a:solidFill>
                </a:uFill>
                <a:latin typeface="+mn-lt"/>
                <a:cs typeface="Times New Roman" pitchFamily="18" charset="0"/>
              </a:rPr>
              <a:t>Sağlık Bilimleri Fakültesi</a:t>
            </a:r>
            <a:br>
              <a:rPr lang="tr-TR" sz="2700" b="1" spc="-1" dirty="0">
                <a:solidFill>
                  <a:schemeClr val="tx1"/>
                </a:solidFill>
                <a:uFill>
                  <a:solidFill>
                    <a:srgbClr val="FFFFFF"/>
                  </a:solidFill>
                </a:uFill>
                <a:latin typeface="+mn-lt"/>
                <a:cs typeface="Times New Roman" pitchFamily="18" charset="0"/>
              </a:rPr>
            </a:br>
            <a:r>
              <a:rPr lang="tr-TR" sz="2700" b="1" spc="-1" dirty="0">
                <a:solidFill>
                  <a:schemeClr val="tx1"/>
                </a:solidFill>
                <a:uFill>
                  <a:solidFill>
                    <a:srgbClr val="FFFFFF"/>
                  </a:solidFill>
                </a:uFill>
                <a:latin typeface="+mn-lt"/>
                <a:cs typeface="Times New Roman" pitchFamily="18" charset="0"/>
              </a:rPr>
              <a:t>Sosyal Hizmet Anabilim Dalı</a:t>
            </a:r>
            <a:endParaRPr lang="tr-TR" sz="2700" dirty="0">
              <a:solidFill>
                <a:schemeClr val="tx1"/>
              </a:solidFill>
              <a:latin typeface="+mn-lt"/>
              <a:cs typeface="Times New Roman" pitchFamily="18" charset="0"/>
            </a:endParaRPr>
          </a:p>
        </p:txBody>
      </p:sp>
      <p:sp>
        <p:nvSpPr>
          <p:cNvPr id="3" name="2 Alt Başlık"/>
          <p:cNvSpPr>
            <a:spLocks noGrp="1"/>
          </p:cNvSpPr>
          <p:nvPr>
            <p:ph type="subTitle" idx="1"/>
          </p:nvPr>
        </p:nvSpPr>
        <p:spPr>
          <a:xfrm>
            <a:off x="2063552" y="3158970"/>
            <a:ext cx="8136904" cy="2376264"/>
          </a:xfrm>
        </p:spPr>
        <p:txBody>
          <a:bodyPr>
            <a:normAutofit/>
          </a:bodyPr>
          <a:lstStyle/>
          <a:p>
            <a:pPr marL="257310" indent="-256770" algn="ctr">
              <a:spcBef>
                <a:spcPts val="751"/>
              </a:spcBef>
            </a:pPr>
            <a:endParaRPr lang="tr-TR" sz="2700"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Dersin adı: </a:t>
            </a:r>
            <a:r>
              <a:rPr lang="tr-TR" sz="2400" spc="-1" dirty="0" err="1">
                <a:solidFill>
                  <a:schemeClr val="tx1"/>
                </a:solidFill>
                <a:uFill>
                  <a:solidFill>
                    <a:srgbClr val="FFFFFF"/>
                  </a:solidFill>
                </a:uFill>
                <a:latin typeface="Calibri" panose="020F0502020204030204" pitchFamily="34" charset="0"/>
                <a:cs typeface="Calibri" panose="020F0502020204030204" pitchFamily="34" charset="0"/>
              </a:rPr>
              <a:t>Gerontolojik</a:t>
            </a: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 Sosyal Hizmet</a:t>
            </a:r>
          </a:p>
          <a:p>
            <a:pPr marL="257310" indent="-256770" algn="just">
              <a:spcBef>
                <a:spcPts val="751"/>
              </a:spcBef>
            </a:pP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Dersin kodu: USHB 239</a:t>
            </a:r>
          </a:p>
          <a:p>
            <a:pPr marL="257310" indent="-256770" algn="just">
              <a:spcBef>
                <a:spcPts val="751"/>
              </a:spcBef>
            </a:pP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Sorumlu öğretim üyesi: Satı GÜL KAPISIZ</a:t>
            </a:r>
          </a:p>
          <a:p>
            <a:pPr marL="257310" indent="-256770" algn="just">
              <a:spcBef>
                <a:spcPts val="751"/>
              </a:spcBef>
            </a:pP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Ünitenin adı: </a:t>
            </a:r>
            <a:r>
              <a:rPr lang="tr-TR" sz="2400" spc="-1" dirty="0" err="1">
                <a:solidFill>
                  <a:schemeClr val="tx1"/>
                </a:solidFill>
                <a:uFill>
                  <a:solidFill>
                    <a:srgbClr val="FFFFFF"/>
                  </a:solidFill>
                </a:uFill>
                <a:latin typeface="Calibri" panose="020F0502020204030204" pitchFamily="34" charset="0"/>
                <a:cs typeface="Calibri" panose="020F0502020204030204" pitchFamily="34" charset="0"/>
              </a:rPr>
              <a:t>Gerontolojik</a:t>
            </a: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 Sosyal Hizmetin Uygulama Düzeyleri</a:t>
            </a: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Yaşlı Gruplarla Çalışma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663575" indent="-457200" algn="just">
              <a:tabLst>
                <a:tab pos="0" algn="l"/>
              </a:tabLst>
            </a:pPr>
            <a:r>
              <a:rPr lang="tr-TR" dirty="0">
                <a:ea typeface="Times New Roman" panose="02020603050405020304" pitchFamily="18" charset="0"/>
                <a:cs typeface="Times New Roman" panose="02020603050405020304" pitchFamily="18" charset="0"/>
              </a:rPr>
              <a:t>Yaşlılarla grup çalışması bir çok sağlık ve bakım merkezinde kalan yaşlılarla yapılabilmektedir. Grup çalışması, zamanın verimliliği ve maliyet açısından tercih edilen bir yöntemdir.</a:t>
            </a:r>
          </a:p>
          <a:p>
            <a:pPr marL="663575" indent="-457200" algn="just">
              <a:tabLst>
                <a:tab pos="0" algn="l"/>
              </a:tabLst>
            </a:pPr>
            <a:r>
              <a:rPr lang="tr-TR" dirty="0">
                <a:ea typeface="Times New Roman" panose="02020603050405020304" pitchFamily="18" charset="0"/>
                <a:cs typeface="Times New Roman" panose="02020603050405020304" pitchFamily="18" charset="0"/>
              </a:rPr>
              <a:t>Sosyal hizmet uzmanları, grup çalışmasıyla yaşlıların yaşadıkları </a:t>
            </a:r>
            <a:r>
              <a:rPr lang="tr-TR" b="1" i="1" dirty="0">
                <a:solidFill>
                  <a:srgbClr val="F61A2F"/>
                </a:solidFill>
                <a:ea typeface="Times New Roman" panose="02020603050405020304" pitchFamily="18" charset="0"/>
                <a:cs typeface="Times New Roman" panose="02020603050405020304" pitchFamily="18" charset="0"/>
              </a:rPr>
              <a:t>barınma, ulaşım, ekonomik ve sosyal destek </a:t>
            </a:r>
            <a:r>
              <a:rPr lang="tr-TR" dirty="0">
                <a:ea typeface="Times New Roman" panose="02020603050405020304" pitchFamily="18" charset="0"/>
                <a:cs typeface="Times New Roman" panose="02020603050405020304" pitchFamily="18" charset="0"/>
              </a:rPr>
              <a:t>gibi bir çok sorunun üstesinden gelmeleri için onlara destek sağlamaktadır.</a:t>
            </a: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285872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Yaşlı Gruplarla Çalışma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342900" algn="just">
              <a:tabLst>
                <a:tab pos="0" algn="l"/>
              </a:tabLst>
            </a:pPr>
            <a:r>
              <a:rPr lang="tr-TR" dirty="0">
                <a:ea typeface="Times New Roman" panose="02020603050405020304" pitchFamily="18" charset="0"/>
                <a:cs typeface="Times New Roman" panose="02020603050405020304" pitchFamily="18" charset="0"/>
              </a:rPr>
              <a:t>Grup ortamı, yaşlıların aidiyet duygusu gelişmesine ve diğer akranlarıyla anlamlı ilişkiler kurmasına katkıda bulunmaktadır.</a:t>
            </a:r>
          </a:p>
          <a:p>
            <a:pPr marL="549275" indent="-342900" algn="just">
              <a:tabLst>
                <a:tab pos="0" algn="l"/>
              </a:tabLst>
            </a:pPr>
            <a:r>
              <a:rPr lang="tr-TR" dirty="0">
                <a:ea typeface="Times New Roman" panose="02020603050405020304" pitchFamily="18" charset="0"/>
                <a:cs typeface="Times New Roman" panose="02020603050405020304" pitchFamily="18" charset="0"/>
              </a:rPr>
              <a:t>Grup çalışması, izole bir hayat ve rol kaybı yaşamakta olan ve bunun için yardıma ihtiyacı olan yaşlılar için özellikle uygundur.</a:t>
            </a: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515911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Yaşlı Gruplarla Çalışma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342900" algn="just">
              <a:tabLst>
                <a:tab pos="0" algn="l"/>
              </a:tabLst>
            </a:pPr>
            <a:r>
              <a:rPr lang="tr-TR" dirty="0">
                <a:ea typeface="Times New Roman" panose="02020603050405020304" pitchFamily="18" charset="0"/>
                <a:cs typeface="Times New Roman" panose="02020603050405020304" pitchFamily="18" charset="0"/>
              </a:rPr>
              <a:t>Grup çalışmaları, yaşlı kişilerin insanlarla etkileşime girerek yeni roller edinmesine olanak sağlar. Ayrıca ailesi veya arkadaş çevresiyle kişilerarası problem yaşayan yaşlılar için grup çalışması fayda sağlamaktadır. </a:t>
            </a:r>
          </a:p>
          <a:p>
            <a:pPr marL="549275" indent="-342900" algn="just">
              <a:tabLst>
                <a:tab pos="0" algn="l"/>
              </a:tabLst>
            </a:pPr>
            <a:r>
              <a:rPr lang="tr-TR" dirty="0">
                <a:ea typeface="Times New Roman" panose="02020603050405020304" pitchFamily="18" charset="0"/>
                <a:cs typeface="Times New Roman" panose="02020603050405020304" pitchFamily="18" charset="0"/>
              </a:rPr>
              <a:t>Grup çalışması yaşlılar, aileler, bakıcılar veya arkadaş çevresiyle kaygılar, beslenme, bakım vb. konularda yapılmaktadır.</a:t>
            </a: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1166988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Yaşlı Gruplarla Çalışma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a:p>
            <a:pPr marL="663575" indent="-457200" algn="just">
              <a:tabLst>
                <a:tab pos="0" algn="l"/>
              </a:tabLst>
            </a:pPr>
            <a:r>
              <a:rPr lang="tr-TR" dirty="0">
                <a:ea typeface="Times New Roman" panose="02020603050405020304" pitchFamily="18" charset="0"/>
                <a:cs typeface="Times New Roman" panose="02020603050405020304" pitchFamily="18" charset="0"/>
              </a:rPr>
              <a:t>Yaşlılarla yapılan grup çalışması genellikle sosyal ve eğlence odaklı çalışmalar olmaktadır. Geçmişin devamlılığı, modern dünyayı anlama, bağımsızlık, fiziksel ve bilişsel bozukluklar, aile üyeleri ve arkadaşlarının kaybı, eşler ve diğer aile üyeleri, çocuk ve torun, maddi kaynaklar, çevresel açıdan kırılganlık ve düzeltme, dini inanç ve etnik gurur ve eğlence arayışları bulunmaktadır.</a:t>
            </a:r>
          </a:p>
          <a:p>
            <a:pPr marL="206375" indent="0" algn="just">
              <a:buNone/>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2808587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Yaşlı Gruplarla Çalışma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r>
              <a:rPr lang="tr-TR" sz="2800" b="1" dirty="0">
                <a:ea typeface="Times New Roman" panose="02020603050405020304" pitchFamily="18" charset="0"/>
                <a:cs typeface="Times New Roman" panose="02020603050405020304" pitchFamily="18" charset="0"/>
              </a:rPr>
              <a:t>Grupların yaşlılar için  faydaları:</a:t>
            </a:r>
          </a:p>
          <a:p>
            <a:pPr marL="549275" indent="-342900" algn="just">
              <a:tabLst>
                <a:tab pos="0" algn="l"/>
              </a:tabLst>
            </a:pPr>
            <a:r>
              <a:rPr lang="tr-TR" sz="2800" i="1" dirty="0">
                <a:ea typeface="Times New Roman" panose="02020603050405020304" pitchFamily="18" charset="0"/>
                <a:cs typeface="Times New Roman" panose="02020603050405020304" pitchFamily="18" charset="0"/>
              </a:rPr>
              <a:t>Aidiyet ve bağlılık duygusu,</a:t>
            </a:r>
          </a:p>
          <a:p>
            <a:pPr marL="549275" indent="-457200" algn="just">
              <a:tabLst>
                <a:tab pos="0" algn="l"/>
              </a:tabLst>
            </a:pPr>
            <a:r>
              <a:rPr lang="tr-TR" sz="2800" i="1" dirty="0">
                <a:ea typeface="Times New Roman" panose="02020603050405020304" pitchFamily="18" charset="0"/>
                <a:cs typeface="Times New Roman" panose="02020603050405020304" pitchFamily="18" charset="0"/>
              </a:rPr>
              <a:t>Olumlu rol modellemesi,   </a:t>
            </a:r>
          </a:p>
          <a:p>
            <a:pPr marL="549275" indent="-457200" algn="just">
              <a:tabLst>
                <a:tab pos="0" algn="l"/>
              </a:tabLst>
            </a:pPr>
            <a:r>
              <a:rPr lang="tr-TR" sz="2800" i="1" dirty="0">
                <a:ea typeface="Times New Roman" panose="02020603050405020304" pitchFamily="18" charset="0"/>
                <a:cs typeface="Times New Roman" panose="02020603050405020304" pitchFamily="18" charset="0"/>
              </a:rPr>
              <a:t>Düşüncelerini açığa vurma,</a:t>
            </a:r>
          </a:p>
          <a:p>
            <a:pPr marL="549275" indent="-457200" algn="just">
              <a:tabLst>
                <a:tab pos="0" algn="l"/>
              </a:tabLst>
            </a:pPr>
            <a:r>
              <a:rPr lang="tr-TR" sz="2800" i="1" dirty="0">
                <a:ea typeface="Times New Roman" panose="02020603050405020304" pitchFamily="18" charset="0"/>
                <a:cs typeface="Times New Roman" panose="02020603050405020304" pitchFamily="18" charset="0"/>
              </a:rPr>
              <a:t>Etkileşimsel öğrenme,</a:t>
            </a:r>
          </a:p>
          <a:p>
            <a:pPr marL="549275" indent="-457200" algn="just">
              <a:tabLst>
                <a:tab pos="0" algn="l"/>
              </a:tabLst>
            </a:pPr>
            <a:r>
              <a:rPr lang="tr-TR" sz="2800" i="1" dirty="0">
                <a:ea typeface="Times New Roman" panose="02020603050405020304" pitchFamily="18" charset="0"/>
                <a:cs typeface="Times New Roman" panose="02020603050405020304" pitchFamily="18" charset="0"/>
              </a:rPr>
              <a:t>Bilgi edinme,</a:t>
            </a:r>
          </a:p>
          <a:p>
            <a:pPr marL="549275" indent="-457200" algn="just">
              <a:tabLst>
                <a:tab pos="0" algn="l"/>
              </a:tabLst>
            </a:pPr>
            <a:r>
              <a:rPr lang="tr-TR" sz="2800" i="1" dirty="0">
                <a:ea typeface="Times New Roman" panose="02020603050405020304" pitchFamily="18" charset="0"/>
                <a:cs typeface="Times New Roman" panose="02020603050405020304" pitchFamily="18" charset="0"/>
              </a:rPr>
              <a:t>Problem çözme kabiliyeti edinme, </a:t>
            </a:r>
          </a:p>
          <a:p>
            <a:pPr marL="549275" indent="-457200" algn="just">
              <a:tabLst>
                <a:tab pos="0" algn="l"/>
              </a:tabLst>
            </a:pPr>
            <a:r>
              <a:rPr lang="tr-TR" sz="2800" i="1" dirty="0">
                <a:ea typeface="Times New Roman" panose="02020603050405020304" pitchFamily="18" charset="0"/>
                <a:cs typeface="Times New Roman" panose="02020603050405020304" pitchFamily="18" charset="0"/>
              </a:rPr>
              <a:t>Başkalarına yardım imkanı, 	</a:t>
            </a:r>
          </a:p>
          <a:p>
            <a:pPr marL="549275" indent="-457200" algn="just">
              <a:tabLst>
                <a:tab pos="0" algn="l"/>
              </a:tabLst>
            </a:pPr>
            <a:r>
              <a:rPr lang="tr-TR" sz="2800" i="1" dirty="0">
                <a:ea typeface="Times New Roman" panose="02020603050405020304" pitchFamily="18" charset="0"/>
                <a:cs typeface="Times New Roman" panose="02020603050405020304" pitchFamily="18" charset="0"/>
              </a:rPr>
              <a:t>Umut aşılaması.</a:t>
            </a: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3908456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Yaşlı Bireylerle Grup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663575" indent="-457200" algn="just">
              <a:tabLst>
                <a:tab pos="0" algn="l"/>
              </a:tabLst>
            </a:pPr>
            <a:r>
              <a:rPr lang="tr-TR" dirty="0">
                <a:ea typeface="Times New Roman" panose="02020603050405020304" pitchFamily="18" charset="0"/>
                <a:cs typeface="Times New Roman" panose="02020603050405020304" pitchFamily="18" charset="0"/>
              </a:rPr>
              <a:t>Terapi Grupları</a:t>
            </a:r>
          </a:p>
          <a:p>
            <a:pPr marL="663575" indent="-457200" algn="just">
              <a:tabLst>
                <a:tab pos="0" algn="l"/>
              </a:tabLst>
            </a:pPr>
            <a:r>
              <a:rPr lang="tr-TR" dirty="0">
                <a:ea typeface="Times New Roman" panose="02020603050405020304" pitchFamily="18" charset="0"/>
                <a:cs typeface="Times New Roman" panose="02020603050405020304" pitchFamily="18" charset="0"/>
              </a:rPr>
              <a:t>Sosyalleştirme Grupları</a:t>
            </a:r>
          </a:p>
          <a:p>
            <a:pPr marL="663575" indent="-457200" algn="just">
              <a:tabLst>
                <a:tab pos="0" algn="l"/>
              </a:tabLst>
            </a:pPr>
            <a:r>
              <a:rPr lang="tr-TR" dirty="0">
                <a:ea typeface="Times New Roman" panose="02020603050405020304" pitchFamily="18" charset="0"/>
                <a:cs typeface="Times New Roman" panose="02020603050405020304" pitchFamily="18" charset="0"/>
              </a:rPr>
              <a:t>Eğitimle İlgili Gruplar</a:t>
            </a:r>
          </a:p>
          <a:p>
            <a:pPr marL="663575" indent="-457200" algn="just">
              <a:tabLst>
                <a:tab pos="0" algn="l"/>
              </a:tabLst>
            </a:pPr>
            <a:r>
              <a:rPr lang="tr-TR" dirty="0">
                <a:ea typeface="Times New Roman" panose="02020603050405020304" pitchFamily="18" charset="0"/>
                <a:cs typeface="Times New Roman" panose="02020603050405020304" pitchFamily="18" charset="0"/>
              </a:rPr>
              <a:t>Kendi Kendine Yardım Grupları</a:t>
            </a:r>
          </a:p>
          <a:p>
            <a:pPr marL="663575" indent="-457200" algn="just">
              <a:tabLst>
                <a:tab pos="0" algn="l"/>
              </a:tabLst>
            </a:pPr>
            <a:r>
              <a:rPr lang="tr-TR" dirty="0">
                <a:ea typeface="Times New Roman" panose="02020603050405020304" pitchFamily="18" charset="0"/>
                <a:cs typeface="Times New Roman" panose="02020603050405020304" pitchFamily="18" charset="0"/>
              </a:rPr>
              <a:t>Gerçekliğe Yönelim Grupları</a:t>
            </a:r>
          </a:p>
          <a:p>
            <a:pPr marL="663575" indent="-457200" algn="just">
              <a:tabLst>
                <a:tab pos="0" algn="l"/>
              </a:tabLst>
            </a:pPr>
            <a:r>
              <a:rPr lang="tr-TR" dirty="0">
                <a:ea typeface="Times New Roman" panose="02020603050405020304" pitchFamily="18" charset="0"/>
                <a:cs typeface="Times New Roman" panose="02020603050405020304" pitchFamily="18" charset="0"/>
              </a:rPr>
              <a:t>Motivasyon Grupları</a:t>
            </a:r>
          </a:p>
          <a:p>
            <a:pPr marL="663575" indent="-457200" algn="just">
              <a:tabLst>
                <a:tab pos="0" algn="l"/>
              </a:tabLst>
            </a:pPr>
            <a:r>
              <a:rPr lang="tr-TR" dirty="0">
                <a:ea typeface="Times New Roman" panose="02020603050405020304" pitchFamily="18" charset="0"/>
                <a:cs typeface="Times New Roman" panose="02020603050405020304" pitchFamily="18" charset="0"/>
              </a:rPr>
              <a:t>Anımsama Grupları</a:t>
            </a:r>
          </a:p>
          <a:p>
            <a:pPr marL="663575" indent="-457200" algn="just">
              <a:tabLst>
                <a:tab pos="0" algn="l"/>
              </a:tabLst>
            </a:pPr>
            <a:r>
              <a:rPr lang="tr-TR" dirty="0">
                <a:ea typeface="Times New Roman" panose="02020603050405020304" pitchFamily="18" charset="0"/>
                <a:cs typeface="Times New Roman" panose="02020603050405020304" pitchFamily="18" charset="0"/>
              </a:rPr>
              <a:t>Aile Üyeleri İçin Gruplar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165591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Yaşlılara Yönelik Toplumla Çalışma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a:p>
            <a:pPr algn="just"/>
            <a:r>
              <a:rPr lang="tr-TR" dirty="0">
                <a:ea typeface="Times New Roman" panose="02020603050405020304" pitchFamily="18" charset="0"/>
                <a:cs typeface="Times New Roman" panose="02020603050405020304" pitchFamily="18" charset="0"/>
              </a:rPr>
              <a:t>Toplumla çalışma yerel, bölgesel sorunların çözümü için toplum organizasyonu becerisidir. Bu çalışmalar başlangıçta sadece bir bölge için sorunu çözmek olarak hedeflenmişken etki alanı belki de bir toplum olabilir. </a:t>
            </a:r>
          </a:p>
          <a:p>
            <a:pPr algn="just"/>
            <a:r>
              <a:rPr lang="tr-TR" b="1" dirty="0">
                <a:ea typeface="Times New Roman" panose="02020603050405020304" pitchFamily="18" charset="0"/>
                <a:cs typeface="Times New Roman" panose="02020603050405020304" pitchFamily="18" charset="0"/>
              </a:rPr>
              <a:t>Örneğin</a:t>
            </a:r>
            <a:r>
              <a:rPr lang="tr-TR" dirty="0">
                <a:ea typeface="Times New Roman" panose="02020603050405020304" pitchFamily="18" charset="0"/>
                <a:cs typeface="Times New Roman" panose="02020603050405020304" pitchFamily="18" charset="0"/>
              </a:rPr>
              <a:t> yaşlıların evde sağlık bakım sorunları ilk olarak sorun olarak tanımlanırken sadece bir bölgede üretilen evde sağlık bakımı hizmeti bir süre sonra tüm toplumdaki yaşlıları kapsamıştır.</a:t>
            </a: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4093626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Yaşlılara Yönelik Toplumla Çalışma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a:p>
            <a:pPr marL="0" indent="0" algn="just">
              <a:buNone/>
            </a:pPr>
            <a:r>
              <a:rPr lang="tr-TR" sz="2800" dirty="0">
                <a:ea typeface="Times New Roman" panose="02020603050405020304" pitchFamily="18" charset="0"/>
                <a:cs typeface="Times New Roman" panose="02020603050405020304" pitchFamily="18" charset="0"/>
              </a:rPr>
              <a:t>Makro  düzey müdahalelerde bulunan sosyal hizmet uzmanları; politika değişikliği yapmaya uygun organizasyonlarda (genel müdürlükler, meclis, planlama teşkilattı </a:t>
            </a:r>
            <a:r>
              <a:rPr lang="tr-TR" sz="2800" dirty="0" err="1">
                <a:ea typeface="Times New Roman" panose="02020603050405020304" pitchFamily="18" charset="0"/>
                <a:cs typeface="Times New Roman" panose="02020603050405020304" pitchFamily="18" charset="0"/>
              </a:rPr>
              <a:t>vb</a:t>
            </a:r>
            <a:r>
              <a:rPr lang="tr-TR" sz="2800" dirty="0">
                <a:ea typeface="Times New Roman" panose="02020603050405020304" pitchFamily="18" charset="0"/>
                <a:cs typeface="Times New Roman" panose="02020603050405020304" pitchFamily="18" charset="0"/>
              </a:rPr>
              <a:t>) görev yaparlar. Sahip olmaları beklenen roller;</a:t>
            </a:r>
          </a:p>
          <a:p>
            <a:pPr algn="just"/>
            <a:r>
              <a:rPr lang="tr-TR" sz="2800" dirty="0">
                <a:ea typeface="Times New Roman" panose="02020603050405020304" pitchFamily="18" charset="0"/>
                <a:cs typeface="Times New Roman" panose="02020603050405020304" pitchFamily="18" charset="0"/>
              </a:rPr>
              <a:t> 	Planlamacı,</a:t>
            </a:r>
          </a:p>
          <a:p>
            <a:pPr algn="just"/>
            <a:r>
              <a:rPr lang="tr-TR" sz="2800" dirty="0">
                <a:ea typeface="Times New Roman" panose="02020603050405020304" pitchFamily="18" charset="0"/>
                <a:cs typeface="Times New Roman" panose="02020603050405020304" pitchFamily="18" charset="0"/>
              </a:rPr>
              <a:t> 	Politika analisti,</a:t>
            </a:r>
          </a:p>
          <a:p>
            <a:pPr algn="just"/>
            <a:r>
              <a:rPr lang="tr-TR" sz="2800" dirty="0">
                <a:ea typeface="Times New Roman" panose="02020603050405020304" pitchFamily="18" charset="0"/>
                <a:cs typeface="Times New Roman" panose="02020603050405020304" pitchFamily="18" charset="0"/>
              </a:rPr>
              <a:t> 	Program koordinatörü,</a:t>
            </a:r>
          </a:p>
          <a:p>
            <a:pPr algn="just"/>
            <a:r>
              <a:rPr lang="tr-TR" sz="2800" dirty="0">
                <a:ea typeface="Times New Roman" panose="02020603050405020304" pitchFamily="18" charset="0"/>
                <a:cs typeface="Times New Roman" panose="02020603050405020304" pitchFamily="18" charset="0"/>
              </a:rPr>
              <a:t> 	Toplum organizatörü,</a:t>
            </a:r>
          </a:p>
          <a:p>
            <a:pPr algn="just"/>
            <a:r>
              <a:rPr lang="tr-TR" sz="2800" dirty="0">
                <a:ea typeface="Times New Roman" panose="02020603050405020304" pitchFamily="18" charset="0"/>
                <a:cs typeface="Times New Roman" panose="02020603050405020304" pitchFamily="18" charset="0"/>
              </a:rPr>
              <a:t> 	Lider,</a:t>
            </a:r>
          </a:p>
          <a:p>
            <a:pPr algn="just"/>
            <a:r>
              <a:rPr lang="tr-TR" sz="2800" dirty="0">
                <a:ea typeface="Times New Roman" panose="02020603050405020304" pitchFamily="18" charset="0"/>
                <a:cs typeface="Times New Roman" panose="02020603050405020304" pitchFamily="18" charset="0"/>
              </a:rPr>
              <a:t> 	Yönetici</a:t>
            </a: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19239827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 </a:t>
            </a:r>
            <a:r>
              <a:rPr lang="tr-TR" sz="2800" b="1" dirty="0">
                <a:latin typeface="+mn-lt"/>
                <a:cs typeface="Times New Roman" panose="02020603050405020304" pitchFamily="18" charset="0"/>
              </a:rPr>
              <a:t>Kaynaklar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38163" indent="-457200" algn="just">
              <a:spcAft>
                <a:spcPts val="750"/>
              </a:spcAft>
              <a:buFont typeface="Wingdings" panose="05000000000000000000" pitchFamily="2" charset="2"/>
              <a:buChar char="ü"/>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80963" indent="0" algn="just">
              <a:spcAft>
                <a:spcPts val="750"/>
              </a:spcAft>
              <a:buNone/>
            </a:pPr>
            <a:r>
              <a:rPr lang="tr-TR" dirty="0">
                <a:ea typeface="Times New Roman" panose="02020603050405020304" pitchFamily="18" charset="0"/>
                <a:cs typeface="Times New Roman" panose="02020603050405020304" pitchFamily="18" charset="0"/>
              </a:rPr>
              <a:t>1)Yaşlılığa Çok Yönlü Bakış. Yaşlılar İçin Sosyal Hizmet. Baş Editör: Prof. Dr. Emine </a:t>
            </a:r>
            <a:r>
              <a:rPr lang="tr-TR" dirty="0" err="1">
                <a:ea typeface="Times New Roman" panose="02020603050405020304" pitchFamily="18" charset="0"/>
                <a:cs typeface="Times New Roman" panose="02020603050405020304" pitchFamily="18" charset="0"/>
              </a:rPr>
              <a:t>Özmete</a:t>
            </a:r>
            <a:r>
              <a:rPr lang="tr-TR" dirty="0">
                <a:ea typeface="Times New Roman" panose="02020603050405020304" pitchFamily="18" charset="0"/>
                <a:cs typeface="Times New Roman" panose="02020603050405020304" pitchFamily="18" charset="0"/>
              </a:rPr>
              <a:t>. Kitap </a:t>
            </a:r>
            <a:r>
              <a:rPr lang="tr-TR" dirty="0" err="1">
                <a:ea typeface="Times New Roman" panose="02020603050405020304" pitchFamily="18" charset="0"/>
                <a:cs typeface="Times New Roman" panose="02020603050405020304" pitchFamily="18" charset="0"/>
              </a:rPr>
              <a:t>Editörü:Prof</a:t>
            </a:r>
            <a:r>
              <a:rPr lang="tr-TR" dirty="0">
                <a:ea typeface="Times New Roman" panose="02020603050405020304" pitchFamily="18" charset="0"/>
                <a:cs typeface="Times New Roman" panose="02020603050405020304" pitchFamily="18" charset="0"/>
              </a:rPr>
              <a:t>. Dr. Emine </a:t>
            </a:r>
            <a:r>
              <a:rPr lang="tr-TR" dirty="0" err="1">
                <a:ea typeface="Times New Roman" panose="02020603050405020304" pitchFamily="18" charset="0"/>
                <a:cs typeface="Times New Roman" panose="02020603050405020304" pitchFamily="18" charset="0"/>
              </a:rPr>
              <a:t>Özmete</a:t>
            </a:r>
            <a:r>
              <a:rPr lang="tr-TR" dirty="0">
                <a:ea typeface="Times New Roman" panose="02020603050405020304" pitchFamily="18" charset="0"/>
                <a:cs typeface="Times New Roman" panose="02020603050405020304" pitchFamily="18" charset="0"/>
              </a:rPr>
              <a:t>. Hedef Yayıncılık ve Mühendislik. Ankara, 2018.</a:t>
            </a:r>
          </a:p>
          <a:p>
            <a:pPr marL="80963" indent="0" algn="just">
              <a:spcAft>
                <a:spcPts val="750"/>
              </a:spcAft>
              <a:buNone/>
            </a:pPr>
            <a:r>
              <a:rPr lang="tr-TR" dirty="0">
                <a:ea typeface="Times New Roman" panose="02020603050405020304" pitchFamily="18" charset="0"/>
                <a:cs typeface="Times New Roman" panose="02020603050405020304" pitchFamily="18" charset="0"/>
              </a:rPr>
              <a:t>2)</a:t>
            </a:r>
            <a:r>
              <a:rPr lang="tr-TR" dirty="0" err="1">
                <a:ea typeface="Times New Roman" panose="02020603050405020304" pitchFamily="18" charset="0"/>
                <a:cs typeface="Times New Roman" panose="02020603050405020304" pitchFamily="18" charset="0"/>
              </a:rPr>
              <a:t>Gerontolojik</a:t>
            </a:r>
            <a:r>
              <a:rPr lang="tr-TR" dirty="0">
                <a:ea typeface="Times New Roman" panose="02020603050405020304" pitchFamily="18" charset="0"/>
                <a:cs typeface="Times New Roman" panose="02020603050405020304" pitchFamily="18" charset="0"/>
              </a:rPr>
              <a:t> Sosyal Hizmet. Ed. Emre Birinci. Nobel Akademik Yayıncılık. Ankara,2021.</a:t>
            </a:r>
          </a:p>
          <a:p>
            <a:pPr marL="206375" indent="0" algn="just">
              <a:buNone/>
              <a:tabLst>
                <a:tab pos="0" algn="l"/>
              </a:tabLst>
            </a:pPr>
            <a:endParaRPr lang="tr-T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18</a:t>
            </a:fld>
            <a:endParaRPr lang="tr-TR"/>
          </a:p>
        </p:txBody>
      </p:sp>
    </p:spTree>
    <p:extLst>
      <p:ext uri="{BB962C8B-B14F-4D97-AF65-F5344CB8AC3E}">
        <p14:creationId xmlns:p14="http://schemas.microsoft.com/office/powerpoint/2010/main" val="2712783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mn-lt"/>
                <a:cs typeface="Times New Roman" panose="02020603050405020304" pitchFamily="18" charset="0"/>
              </a:rPr>
              <a:t>GERONTOLOJİK SOSYAL HİZMETİN UYGULAMA DÜZEYLERİ</a:t>
            </a:r>
            <a:br>
              <a:rPr lang="tr-TR" sz="2800" b="1" dirty="0">
                <a:latin typeface="+mn-lt"/>
                <a:cs typeface="Times New Roman" panose="02020603050405020304" pitchFamily="18" charset="0"/>
              </a:rPr>
            </a:br>
            <a:endParaRPr lang="tr-TR" sz="28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340768"/>
            <a:ext cx="9721080" cy="4968552"/>
          </a:xfrm>
        </p:spPr>
        <p:txBody>
          <a:bodyPr>
            <a:noAutofit/>
          </a:bodyPr>
          <a:lstStyle/>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tabLst>
                <a:tab pos="0" algn="l"/>
              </a:tabLst>
            </a:pPr>
            <a:r>
              <a:rPr lang="tr-TR" dirty="0">
                <a:ea typeface="Times New Roman" panose="02020603050405020304" pitchFamily="18" charset="0"/>
                <a:cs typeface="Times New Roman" panose="02020603050405020304" pitchFamily="18" charset="0"/>
              </a:rPr>
              <a:t>Sosyal hizmet uzmanları (SHU), mesleki uygulamalarını </a:t>
            </a:r>
            <a:r>
              <a:rPr lang="tr-TR" b="1" i="1" dirty="0">
                <a:ea typeface="Times New Roman" panose="02020603050405020304" pitchFamily="18" charset="0"/>
                <a:cs typeface="Times New Roman" panose="02020603050405020304" pitchFamily="18" charset="0"/>
              </a:rPr>
              <a:t>birey, grup </a:t>
            </a:r>
            <a:r>
              <a:rPr lang="tr-TR" dirty="0">
                <a:ea typeface="Times New Roman" panose="02020603050405020304" pitchFamily="18" charset="0"/>
                <a:cs typeface="Times New Roman" panose="02020603050405020304" pitchFamily="18" charset="0"/>
              </a:rPr>
              <a:t>ve </a:t>
            </a:r>
            <a:r>
              <a:rPr lang="tr-TR" b="1" i="1" dirty="0">
                <a:ea typeface="Times New Roman" panose="02020603050405020304" pitchFamily="18" charset="0"/>
                <a:cs typeface="Times New Roman" panose="02020603050405020304" pitchFamily="18" charset="0"/>
              </a:rPr>
              <a:t>toplum</a:t>
            </a:r>
            <a:r>
              <a:rPr lang="tr-TR" dirty="0">
                <a:ea typeface="Times New Roman" panose="02020603050405020304" pitchFamily="18" charset="0"/>
                <a:cs typeface="Times New Roman" panose="02020603050405020304" pitchFamily="18" charset="0"/>
              </a:rPr>
              <a:t> düzeylerinde gerçekleştirir. </a:t>
            </a:r>
          </a:p>
          <a:p>
            <a:pPr marL="549275" indent="-457200" algn="just">
              <a:tabLst>
                <a:tab pos="0" algn="l"/>
              </a:tabLst>
            </a:pPr>
            <a:r>
              <a:rPr lang="tr-TR" dirty="0">
                <a:ea typeface="Times New Roman" panose="02020603050405020304" pitchFamily="18" charset="0"/>
                <a:cs typeface="Times New Roman" panose="02020603050405020304" pitchFamily="18" charset="0"/>
              </a:rPr>
              <a:t>SHU, müracaatçının durumuna, yaşanan soruna ve elindeki olanaklara göre hangi düzeyde müdahalenin gerçekleşeceğine karar verir. </a:t>
            </a:r>
          </a:p>
          <a:p>
            <a:pPr marL="549275" indent="-457200" algn="just">
              <a:tabLst>
                <a:tab pos="0" algn="l"/>
              </a:tabLst>
            </a:pPr>
            <a:r>
              <a:rPr lang="tr-TR" dirty="0">
                <a:ea typeface="Times New Roman" panose="02020603050405020304" pitchFamily="18" charset="0"/>
                <a:cs typeface="Times New Roman" panose="02020603050405020304" pitchFamily="18" charset="0"/>
              </a:rPr>
              <a:t>Yaşlılık dönemiyle birlikte kişilerde barınma, hastalıklar, statü kaybı, ayrımcılık, ihmal ve istismar, yetersiz beslenme ve ekonomik bazı sorunlar ortaya çıkabilir. </a:t>
            </a: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325504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mn-lt"/>
                <a:cs typeface="Times New Roman" panose="02020603050405020304" pitchFamily="18" charset="0"/>
              </a:rPr>
              <a:t>GERONTOLOJİK SOSYAL HİZMETİN UYGULAMA DÜZEYLERİ</a:t>
            </a:r>
            <a:br>
              <a:rPr lang="tr-TR" sz="2800" b="1" dirty="0">
                <a:latin typeface="+mn-lt"/>
                <a:cs typeface="Times New Roman" panose="02020603050405020304" pitchFamily="18" charset="0"/>
              </a:rPr>
            </a:br>
            <a:endParaRPr lang="tr-TR" sz="28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340768"/>
            <a:ext cx="9721080" cy="4968552"/>
          </a:xfrm>
        </p:spPr>
        <p:txBody>
          <a:bodyPr>
            <a:noAutofit/>
          </a:bodyPr>
          <a:lstStyle/>
          <a:p>
            <a:pPr algn="just"/>
            <a:r>
              <a:rPr lang="tr-TR" dirty="0">
                <a:cs typeface="Times New Roman" panose="02020603050405020304" pitchFamily="18" charset="0"/>
              </a:rPr>
              <a:t>Yaşlılarla çalışan SHU, yaşlı insanların gelişimsel, sosyal, psikolojik değişimleri, aynı zamanda onları ilgilendiren politik konular hakkında kapsamlı bilgi donanımına sahip olmalıdır.</a:t>
            </a:r>
          </a:p>
          <a:p>
            <a:pPr algn="just"/>
            <a:r>
              <a:rPr lang="tr-TR" dirty="0" err="1">
                <a:cs typeface="Times New Roman" panose="02020603050405020304" pitchFamily="18" charset="0"/>
              </a:rPr>
              <a:t>Gerontolojik</a:t>
            </a:r>
            <a:r>
              <a:rPr lang="tr-TR" dirty="0">
                <a:cs typeface="Times New Roman" panose="02020603050405020304" pitchFamily="18" charset="0"/>
              </a:rPr>
              <a:t> SHU amacı, yaşlı müracaatçılarının sosyal, duygusal ve fiziksel refahını artırarak, onların bağımsız ve doyurucu bir hayat yaşamalarını sağlar.</a:t>
            </a:r>
          </a:p>
          <a:p>
            <a:pPr algn="just"/>
            <a:r>
              <a:rPr lang="tr-TR" dirty="0" err="1">
                <a:cs typeface="Times New Roman" panose="02020603050405020304" pitchFamily="18" charset="0"/>
              </a:rPr>
              <a:t>Gerontolojik</a:t>
            </a:r>
            <a:r>
              <a:rPr lang="tr-TR" dirty="0">
                <a:cs typeface="Times New Roman" panose="02020603050405020304" pitchFamily="18" charset="0"/>
              </a:rPr>
              <a:t> SHU, yaşlıların bağımsız ve tatmin edici bir yaşam sürmeleri için biyopsikososyal değerlendirmeler yapar.</a:t>
            </a: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tabLst>
                <a:tab pos="0" algn="l"/>
              </a:tabLst>
            </a:pPr>
            <a:endParaRPr lang="tr-TR" dirty="0">
              <a:ea typeface="Times New Roman" panose="02020603050405020304" pitchFamily="18" charset="0"/>
              <a:cs typeface="Times New Roman" panose="02020603050405020304" pitchFamily="18" charset="0"/>
            </a:endParaRP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2946562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mn-lt"/>
                <a:cs typeface="Times New Roman" panose="02020603050405020304" pitchFamily="18" charset="0"/>
              </a:rPr>
              <a:t>GERONTOLOJİK SOSYAL HİZMETİN UYGULAMA DÜZEYLERİ</a:t>
            </a:r>
            <a:br>
              <a:rPr lang="tr-TR" sz="2800" b="1" dirty="0">
                <a:latin typeface="+mn-lt"/>
                <a:cs typeface="Times New Roman" panose="02020603050405020304" pitchFamily="18" charset="0"/>
              </a:rPr>
            </a:br>
            <a:endParaRPr lang="tr-TR" sz="28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340768"/>
            <a:ext cx="9721080" cy="4968552"/>
          </a:xfrm>
        </p:spPr>
        <p:txBody>
          <a:bodyPr>
            <a:noAutofit/>
          </a:bodyPr>
          <a:lstStyle/>
          <a:p>
            <a:pPr marL="0" indent="0" algn="just">
              <a:buNone/>
            </a:pPr>
            <a:r>
              <a:rPr lang="tr-TR" sz="2800" b="1" dirty="0" err="1">
                <a:cs typeface="Times New Roman" panose="02020603050405020304" pitchFamily="18" charset="0"/>
              </a:rPr>
              <a:t>Gerontolojik</a:t>
            </a:r>
            <a:r>
              <a:rPr lang="tr-TR" sz="2800" b="1" dirty="0">
                <a:cs typeface="Times New Roman" panose="02020603050405020304" pitchFamily="18" charset="0"/>
              </a:rPr>
              <a:t> sosyal hizmet uzmanlarının karşılaştığı bazı kritik konular:</a:t>
            </a:r>
          </a:p>
          <a:p>
            <a:pPr algn="just"/>
            <a:r>
              <a:rPr lang="tr-TR" sz="2800" dirty="0">
                <a:cs typeface="Times New Roman" panose="02020603050405020304" pitchFamily="18" charset="0"/>
              </a:rPr>
              <a:t>Sağlık harcamaları, </a:t>
            </a:r>
          </a:p>
          <a:p>
            <a:pPr algn="just"/>
            <a:r>
              <a:rPr lang="tr-TR" sz="2800" dirty="0">
                <a:cs typeface="Times New Roman" panose="02020603050405020304" pitchFamily="18" charset="0"/>
              </a:rPr>
              <a:t>Yaşlı istismarı ve ihmali, </a:t>
            </a:r>
          </a:p>
          <a:p>
            <a:pPr algn="just"/>
            <a:r>
              <a:rPr lang="tr-TR" sz="2800" dirty="0">
                <a:cs typeface="Times New Roman" panose="02020603050405020304" pitchFamily="18" charset="0"/>
              </a:rPr>
              <a:t>Alzheimer hastalığı ve bunama insidansındaki artış, </a:t>
            </a:r>
          </a:p>
          <a:p>
            <a:pPr algn="just"/>
            <a:r>
              <a:rPr lang="tr-TR" sz="2800" dirty="0">
                <a:cs typeface="Times New Roman" panose="02020603050405020304" pitchFamily="18" charset="0"/>
              </a:rPr>
              <a:t>Yaşlı insanların zihinsel sağlık durumu ve </a:t>
            </a:r>
          </a:p>
          <a:p>
            <a:pPr algn="just"/>
            <a:r>
              <a:rPr lang="tr-TR" sz="2800" dirty="0">
                <a:cs typeface="Times New Roman" panose="02020603050405020304" pitchFamily="18" charset="0"/>
              </a:rPr>
              <a:t>Kronik hastalıklar</a:t>
            </a:r>
          </a:p>
          <a:p>
            <a:pPr marL="549275" indent="-457200" algn="just">
              <a:tabLst>
                <a:tab pos="0" algn="l"/>
              </a:tabLst>
            </a:pPr>
            <a:endParaRPr lang="tr-TR" dirty="0">
              <a:ea typeface="Times New Roman" panose="02020603050405020304" pitchFamily="18" charset="0"/>
              <a:cs typeface="Times New Roman" panose="02020603050405020304" pitchFamily="18" charset="0"/>
            </a:endParaRP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3138777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GERONTOLOJİK SOSYAL HİZMETİN UYGULAMA DÜZEYLERİ</a:t>
            </a:r>
            <a:br>
              <a:rPr lang="tr-TR" sz="2800" b="1" dirty="0">
                <a:latin typeface="+mn-lt"/>
                <a:cs typeface="Times New Roman" panose="02020603050405020304" pitchFamily="18" charset="0"/>
              </a:rPr>
            </a:br>
            <a:br>
              <a:rPr lang="tr-TR" sz="2800" b="1" dirty="0">
                <a:latin typeface="+mn-lt"/>
                <a:cs typeface="Times New Roman" panose="02020603050405020304" pitchFamily="18" charset="0"/>
              </a:rPr>
            </a:br>
            <a:r>
              <a:rPr lang="tr-TR" sz="2800" b="1" dirty="0">
                <a:latin typeface="+mn-lt"/>
                <a:cs typeface="Times New Roman" panose="02020603050405020304" pitchFamily="18" charset="0"/>
              </a:rPr>
              <a:t>Sosyal Hizmet Uzmanları;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340768"/>
            <a:ext cx="9721080" cy="4968552"/>
          </a:xfrm>
        </p:spPr>
        <p:txBody>
          <a:bodyPr>
            <a:noAutofit/>
          </a:bodyPr>
          <a:lstStyle/>
          <a:p>
            <a:pPr algn="just"/>
            <a:r>
              <a:rPr lang="tr-TR" dirty="0">
                <a:cs typeface="Times New Roman" panose="02020603050405020304" pitchFamily="18" charset="0"/>
              </a:rPr>
              <a:t>Bakım yönetimi</a:t>
            </a:r>
          </a:p>
          <a:p>
            <a:pPr algn="just"/>
            <a:r>
              <a:rPr lang="tr-TR" dirty="0">
                <a:cs typeface="Times New Roman" panose="02020603050405020304" pitchFamily="18" charset="0"/>
              </a:rPr>
              <a:t>Vaka yöneticisi, </a:t>
            </a:r>
          </a:p>
          <a:p>
            <a:pPr algn="just"/>
            <a:r>
              <a:rPr lang="tr-TR" dirty="0">
                <a:cs typeface="Times New Roman" panose="02020603050405020304" pitchFamily="18" charset="0"/>
              </a:rPr>
              <a:t>Grup yöneticisi, </a:t>
            </a:r>
          </a:p>
          <a:p>
            <a:pPr algn="just"/>
            <a:r>
              <a:rPr lang="tr-TR" dirty="0">
                <a:cs typeface="Times New Roman" panose="02020603050405020304" pitchFamily="18" charset="0"/>
              </a:rPr>
              <a:t>Savunucu</a:t>
            </a:r>
          </a:p>
          <a:p>
            <a:pPr algn="just"/>
            <a:r>
              <a:rPr lang="tr-TR" dirty="0">
                <a:cs typeface="Times New Roman" panose="02020603050405020304" pitchFamily="18" charset="0"/>
              </a:rPr>
              <a:t>Terapist </a:t>
            </a:r>
          </a:p>
          <a:p>
            <a:pPr algn="just"/>
            <a:r>
              <a:rPr lang="tr-TR" dirty="0">
                <a:cs typeface="Times New Roman" panose="02020603050405020304" pitchFamily="18" charset="0"/>
              </a:rPr>
              <a:t>Politika yapıcı</a:t>
            </a:r>
          </a:p>
          <a:p>
            <a:pPr algn="just"/>
            <a:r>
              <a:rPr lang="tr-TR" dirty="0">
                <a:cs typeface="Times New Roman" panose="02020603050405020304" pitchFamily="18" charset="0"/>
              </a:rPr>
              <a:t>Kalite geliştirme uzmanı </a:t>
            </a:r>
          </a:p>
          <a:p>
            <a:pPr algn="just"/>
            <a:r>
              <a:rPr lang="tr-TR" dirty="0">
                <a:cs typeface="Times New Roman" panose="02020603050405020304" pitchFamily="18" charset="0"/>
              </a:rPr>
              <a:t>Yönetici</a:t>
            </a: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2415768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GERONTOLOJİK SOSYAL HİZMETİN UYGULAMA DÜZEYLERİ</a:t>
            </a:r>
            <a:br>
              <a:rPr lang="tr-TR" sz="2800" b="1" dirty="0">
                <a:latin typeface="+mn-lt"/>
                <a:cs typeface="Times New Roman" panose="02020603050405020304" pitchFamily="18" charset="0"/>
              </a:rPr>
            </a:br>
            <a:endParaRPr lang="tr-TR" sz="28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340768"/>
            <a:ext cx="9721080" cy="4968552"/>
          </a:xfrm>
        </p:spPr>
        <p:txBody>
          <a:bodyPr>
            <a:noAutofit/>
          </a:bodyPr>
          <a:lstStyle/>
          <a:p>
            <a:pPr marL="857790" lvl="1" indent="-457200" algn="just">
              <a:buClr>
                <a:srgbClr val="B31166"/>
              </a:buClr>
            </a:pPr>
            <a:r>
              <a:rPr lang="tr-TR" sz="2800" dirty="0">
                <a:effectLst/>
                <a:ea typeface="Times New Roman" panose="02020603050405020304" pitchFamily="18" charset="0"/>
              </a:rPr>
              <a:t>yaşlılara aracılık hizmetleri, </a:t>
            </a:r>
          </a:p>
          <a:p>
            <a:pPr marL="857790" lvl="1" indent="-457200" algn="just">
              <a:buClr>
                <a:srgbClr val="B31166"/>
              </a:buClr>
            </a:pPr>
            <a:r>
              <a:rPr lang="tr-TR" sz="2800" dirty="0">
                <a:effectLst/>
                <a:ea typeface="Times New Roman" panose="02020603050405020304" pitchFamily="18" charset="0"/>
              </a:rPr>
              <a:t>vaka yönetimi ve bakım yönetimi hizmetleri, </a:t>
            </a:r>
          </a:p>
          <a:p>
            <a:pPr marL="857790" lvl="1" indent="-457200" algn="just">
              <a:buClr>
                <a:srgbClr val="B31166"/>
              </a:buClr>
            </a:pPr>
            <a:r>
              <a:rPr lang="tr-TR" sz="2800" dirty="0">
                <a:effectLst/>
                <a:ea typeface="Times New Roman" panose="02020603050405020304" pitchFamily="18" charset="0"/>
              </a:rPr>
              <a:t>aktif destek, </a:t>
            </a:r>
          </a:p>
          <a:p>
            <a:pPr marL="857790" lvl="1" indent="-457200" algn="just">
              <a:buClr>
                <a:srgbClr val="B31166"/>
              </a:buClr>
            </a:pPr>
            <a:r>
              <a:rPr lang="tr-TR" sz="2800" dirty="0">
                <a:effectLst/>
                <a:ea typeface="Times New Roman" panose="02020603050405020304" pitchFamily="18" charset="0"/>
              </a:rPr>
              <a:t>birey ve aile danışmanlığı, </a:t>
            </a:r>
          </a:p>
          <a:p>
            <a:pPr marL="857790" lvl="1" indent="-457200" algn="just">
              <a:buClr>
                <a:srgbClr val="B31166"/>
              </a:buClr>
            </a:pPr>
            <a:r>
              <a:rPr lang="tr-TR" sz="2800" dirty="0">
                <a:effectLst/>
                <a:ea typeface="Times New Roman" panose="02020603050405020304" pitchFamily="18" charset="0"/>
              </a:rPr>
              <a:t>yas danışmanlığı, </a:t>
            </a:r>
          </a:p>
          <a:p>
            <a:pPr marL="857790" lvl="1" indent="-457200" algn="just">
              <a:buClr>
                <a:srgbClr val="B31166"/>
              </a:buClr>
            </a:pPr>
            <a:r>
              <a:rPr lang="tr-TR" sz="2800" dirty="0">
                <a:effectLst/>
                <a:ea typeface="Times New Roman" panose="02020603050405020304" pitchFamily="18" charset="0"/>
              </a:rPr>
              <a:t>yaşlı günlük bakım hizmetleri, </a:t>
            </a:r>
          </a:p>
          <a:p>
            <a:pPr marL="857790" lvl="1" indent="-457200" algn="just">
              <a:buClr>
                <a:srgbClr val="B31166"/>
              </a:buClr>
            </a:pPr>
            <a:r>
              <a:rPr lang="tr-TR" sz="2800" dirty="0">
                <a:effectLst/>
                <a:ea typeface="Times New Roman" panose="02020603050405020304" pitchFamily="18" charset="0"/>
              </a:rPr>
              <a:t>kriz müdahalesi hizmetleri, </a:t>
            </a:r>
          </a:p>
          <a:p>
            <a:pPr marL="857790" lvl="1" indent="-457200" algn="just">
              <a:buClr>
                <a:srgbClr val="B31166"/>
              </a:buClr>
            </a:pPr>
            <a:r>
              <a:rPr lang="tr-TR" sz="2800" dirty="0">
                <a:effectLst/>
                <a:ea typeface="Times New Roman" panose="02020603050405020304" pitchFamily="18" charset="0"/>
              </a:rPr>
              <a:t>yaşlı koruyucu aile hizmetleri, </a:t>
            </a:r>
          </a:p>
          <a:p>
            <a:pPr marL="857790" lvl="1" indent="-457200" algn="just">
              <a:buClr>
                <a:srgbClr val="B31166"/>
              </a:buClr>
            </a:pPr>
            <a:r>
              <a:rPr lang="tr-TR" sz="2800" dirty="0">
                <a:effectLst/>
                <a:ea typeface="Times New Roman" panose="02020603050405020304" pitchFamily="18" charset="0"/>
              </a:rPr>
              <a:t>yaşlı koruyucu hizmetleri, </a:t>
            </a:r>
          </a:p>
          <a:p>
            <a:pPr marL="857790" lvl="1" indent="-457200" algn="just">
              <a:buClr>
                <a:srgbClr val="B31166"/>
              </a:buClr>
            </a:pPr>
            <a:r>
              <a:rPr lang="tr-TR" sz="2800" dirty="0">
                <a:effectLst/>
                <a:ea typeface="Times New Roman" panose="02020603050405020304" pitchFamily="18" charset="0"/>
              </a:rPr>
              <a:t>destek ve terapi grupları, </a:t>
            </a:r>
          </a:p>
          <a:p>
            <a:pPr marL="857790" lvl="1" indent="-457200" algn="just">
              <a:buClr>
                <a:srgbClr val="B31166"/>
              </a:buClr>
            </a:pPr>
            <a:r>
              <a:rPr lang="tr-TR" sz="2800" dirty="0">
                <a:effectLst/>
                <a:ea typeface="Times New Roman" panose="02020603050405020304" pitchFamily="18" charset="0"/>
              </a:rPr>
              <a:t>süreli bakım, </a:t>
            </a:r>
          </a:p>
          <a:p>
            <a:pPr marL="857790" lvl="1" indent="-457200" algn="just">
              <a:buClr>
                <a:srgbClr val="B31166"/>
              </a:buClr>
            </a:pPr>
            <a:r>
              <a:rPr lang="tr-TR" sz="2800" dirty="0">
                <a:effectLst/>
                <a:ea typeface="Times New Roman" panose="02020603050405020304" pitchFamily="18" charset="0"/>
              </a:rPr>
              <a:t>ulaşım ve barınma desteği, </a:t>
            </a:r>
          </a:p>
          <a:p>
            <a:pPr marL="857790" lvl="1" indent="-457200" algn="just">
              <a:buClr>
                <a:srgbClr val="B31166"/>
              </a:buClr>
            </a:pPr>
            <a:r>
              <a:rPr lang="tr-TR" sz="2800" dirty="0">
                <a:effectLst/>
                <a:ea typeface="Times New Roman" panose="02020603050405020304" pitchFamily="18" charset="0"/>
              </a:rPr>
              <a:t>hastane ve huzurevlerinde sosyal hizmet </a:t>
            </a:r>
          </a:p>
          <a:p>
            <a:pPr marL="549275" indent="-45720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2002483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Bireylerle Çalışma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206375" indent="0" algn="just">
              <a:buNone/>
              <a:tabLst>
                <a:tab pos="0" algn="l"/>
              </a:tabLst>
            </a:pPr>
            <a:endParaRPr lang="tr-TR"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206375" indent="0" algn="just">
              <a:buNone/>
              <a:tabLst>
                <a:tab pos="0" algn="l"/>
              </a:tabLst>
            </a:pPr>
            <a:r>
              <a:rPr lang="tr-TR" b="1" dirty="0">
                <a:ea typeface="Times New Roman" panose="02020603050405020304" pitchFamily="18" charset="0"/>
                <a:cs typeface="Times New Roman" panose="02020603050405020304" pitchFamily="18" charset="0"/>
              </a:rPr>
              <a:t>Planlı Değişim Süreci</a:t>
            </a: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r>
              <a:rPr lang="tr-TR" dirty="0">
                <a:ea typeface="Times New Roman" panose="02020603050405020304" pitchFamily="18" charset="0"/>
                <a:cs typeface="Times New Roman" panose="02020603050405020304" pitchFamily="18" charset="0"/>
              </a:rPr>
              <a:t>Tanışma/bağlantı kurma  </a:t>
            </a:r>
          </a:p>
          <a:p>
            <a:pPr marL="549275" indent="-342900" algn="just">
              <a:tabLst>
                <a:tab pos="0" algn="l"/>
              </a:tabLst>
            </a:pPr>
            <a:r>
              <a:rPr lang="tr-TR" dirty="0">
                <a:ea typeface="Times New Roman" panose="02020603050405020304" pitchFamily="18" charset="0"/>
                <a:cs typeface="Times New Roman" panose="02020603050405020304" pitchFamily="18" charset="0"/>
              </a:rPr>
              <a:t>Ön değerIendirme</a:t>
            </a:r>
          </a:p>
          <a:p>
            <a:pPr marL="549275" indent="-342900" algn="just">
              <a:tabLst>
                <a:tab pos="0" algn="l"/>
              </a:tabLst>
            </a:pPr>
            <a:r>
              <a:rPr lang="tr-TR" dirty="0">
                <a:ea typeface="Times New Roman" panose="02020603050405020304" pitchFamily="18" charset="0"/>
                <a:cs typeface="Times New Roman" panose="02020603050405020304" pitchFamily="18" charset="0"/>
              </a:rPr>
              <a:t>Planlama</a:t>
            </a:r>
          </a:p>
          <a:p>
            <a:pPr marL="549275" indent="-342900" algn="just">
              <a:tabLst>
                <a:tab pos="0" algn="l"/>
              </a:tabLst>
            </a:pPr>
            <a:r>
              <a:rPr lang="tr-TR" dirty="0">
                <a:ea typeface="Times New Roman" panose="02020603050405020304" pitchFamily="18" charset="0"/>
                <a:cs typeface="Times New Roman" panose="02020603050405020304" pitchFamily="18" charset="0"/>
              </a:rPr>
              <a:t>Uygulama</a:t>
            </a:r>
          </a:p>
          <a:p>
            <a:pPr marL="549275" indent="-342900" algn="just">
              <a:tabLst>
                <a:tab pos="0" algn="l"/>
              </a:tabLst>
            </a:pPr>
            <a:r>
              <a:rPr lang="tr-TR" dirty="0">
                <a:ea typeface="Times New Roman" panose="02020603050405020304" pitchFamily="18" charset="0"/>
                <a:cs typeface="Times New Roman" panose="02020603050405020304" pitchFamily="18" charset="0"/>
              </a:rPr>
              <a:t>Son değerIendirme</a:t>
            </a:r>
          </a:p>
          <a:p>
            <a:pPr marL="549275" indent="-342900" algn="just">
              <a:tabLst>
                <a:tab pos="0" algn="l"/>
              </a:tabLst>
            </a:pPr>
            <a:r>
              <a:rPr lang="tr-TR" dirty="0">
                <a:ea typeface="Times New Roman" panose="02020603050405020304" pitchFamily="18" charset="0"/>
                <a:cs typeface="Times New Roman" panose="02020603050405020304" pitchFamily="18" charset="0"/>
              </a:rPr>
              <a:t>Bağlantıyı kesme/sonlandırma  	</a:t>
            </a:r>
          </a:p>
          <a:p>
            <a:pPr marL="549275" indent="-342900" algn="just">
              <a:tabLst>
                <a:tab pos="0" algn="l"/>
              </a:tabLst>
            </a:pPr>
            <a:r>
              <a:rPr lang="tr-TR" dirty="0">
                <a:ea typeface="Times New Roman" panose="02020603050405020304" pitchFamily="18" charset="0"/>
                <a:cs typeface="Times New Roman" panose="02020603050405020304" pitchFamily="18" charset="0"/>
              </a:rPr>
              <a:t>İzleme</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213649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Bireylerle Çalışma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663575" indent="-457200" algn="just">
              <a:tabLst>
                <a:tab pos="0" algn="l"/>
              </a:tabLst>
            </a:pPr>
            <a:endParaRPr lang="tr-TR" dirty="0">
              <a:ea typeface="Times New Roman" panose="02020603050405020304" pitchFamily="18" charset="0"/>
              <a:cs typeface="Times New Roman" panose="02020603050405020304" pitchFamily="18" charset="0"/>
            </a:endParaRPr>
          </a:p>
          <a:p>
            <a:pPr marL="663575" indent="-457200" algn="just">
              <a:tabLst>
                <a:tab pos="0" algn="l"/>
              </a:tabLst>
            </a:pPr>
            <a:r>
              <a:rPr lang="tr-TR" dirty="0">
                <a:ea typeface="Times New Roman" panose="02020603050405020304" pitchFamily="18" charset="0"/>
                <a:cs typeface="Times New Roman" panose="02020603050405020304" pitchFamily="18" charset="0"/>
              </a:rPr>
              <a:t>Yaşlı bireylerle sosyal hizmet uygulamaları yaşlıların kişisel veya sosyal problemleri çözmek için birebir yapılan çalışmalardan oluşur.</a:t>
            </a:r>
          </a:p>
          <a:p>
            <a:pPr marL="663575" indent="-457200" algn="just">
              <a:tabLst>
                <a:tab pos="0" algn="l"/>
              </a:tabLst>
            </a:pPr>
            <a:r>
              <a:rPr lang="tr-TR" dirty="0">
                <a:ea typeface="Times New Roman" panose="02020603050405020304" pitchFamily="18" charset="0"/>
                <a:cs typeface="Times New Roman" panose="02020603050405020304" pitchFamily="18" charset="0"/>
              </a:rPr>
              <a:t>Emeklilik döneminde boş zaman değerlendirmeye yönelik çalışmalar, maddi anlamda sorun yaşayanlara kaynak sağlamak, bakıma ihtiyacı olanlara yardım etmek, ölümcül hastalığı olanlara danışmanlık yapmak, ailesel problemleri olanlara yardım etmek bu çalışmalardan sayılabilir.</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1724153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Bireylerle Çalışma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663575" indent="-457200" algn="just">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r>
              <a:rPr lang="tr-TR" dirty="0">
                <a:ea typeface="Times New Roman" panose="02020603050405020304" pitchFamily="18" charset="0"/>
                <a:cs typeface="Times New Roman" panose="02020603050405020304" pitchFamily="18" charset="0"/>
              </a:rPr>
              <a:t>Uygulama süresini desteklemek için yaşlı kişilerin güçlü yönlerine vurgu yapılır. Yaşlı bireyin kendi güçlerini tanımasına ve daha olumlu bir şekilde işlev görmesine olanak tanınır. </a:t>
            </a:r>
          </a:p>
          <a:p>
            <a:pPr marL="549275" indent="-342900" algn="just">
              <a:tabLst>
                <a:tab pos="0" algn="l"/>
              </a:tabLst>
            </a:pPr>
            <a:r>
              <a:rPr lang="tr-TR" sz="2800" dirty="0">
                <a:ea typeface="Times New Roman" panose="02020603050405020304" pitchFamily="18" charset="0"/>
                <a:cs typeface="Times New Roman" panose="02020603050405020304" pitchFamily="18" charset="0"/>
              </a:rPr>
              <a:t>Yaşlı yetişkinlerle çalışan bir SHU savunuculuk becerilerini kullanır, somut hizmetler sunmasının yanı sıra psikoterapi müdahaleleri yapması gerekebilir.</a:t>
            </a: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41209229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22271</TotalTime>
  <Words>952</Words>
  <Application>Microsoft Office PowerPoint</Application>
  <PresentationFormat>Geniş ekran</PresentationFormat>
  <Paragraphs>170</Paragraphs>
  <Slides>18</Slides>
  <Notes>18</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Calibri Light</vt:lpstr>
      <vt:lpstr>Times New Roman</vt:lpstr>
      <vt:lpstr>Wingdings</vt:lpstr>
      <vt:lpstr>Office Teması</vt:lpstr>
      <vt:lpstr> Ankara Üniversitesi  Sağlık Bilimleri Fakültesi Sosyal Hizmet Anabilim Dalı</vt:lpstr>
      <vt:lpstr> GERONTOLOJİK SOSYAL HİZMETİN UYGULAMA DÜZEYLERİ </vt:lpstr>
      <vt:lpstr> GERONTOLOJİK SOSYAL HİZMETİN UYGULAMA DÜZEYLERİ </vt:lpstr>
      <vt:lpstr> GERONTOLOJİK SOSYAL HİZMETİN UYGULAMA DÜZEYLERİ </vt:lpstr>
      <vt:lpstr> GERONTOLOJİK SOSYAL HİZMETİN UYGULAMA DÜZEYLERİ  Sosyal Hizmet Uzmanları;</vt:lpstr>
      <vt:lpstr> GERONTOLOJİK SOSYAL HİZMETİN UYGULAMA DÜZEYLERİ </vt:lpstr>
      <vt:lpstr>Yaşlı Bireylerle Çalışma</vt:lpstr>
      <vt:lpstr>Yaşlı Bireylerle Çalışma</vt:lpstr>
      <vt:lpstr>Yaşlı Bireylerle Çalışma</vt:lpstr>
      <vt:lpstr>Yaşlı Gruplarla Çalışma</vt:lpstr>
      <vt:lpstr>Yaşlı Gruplarla Çalışma</vt:lpstr>
      <vt:lpstr>Yaşlı Gruplarla Çalışma</vt:lpstr>
      <vt:lpstr>Yaşlı Gruplarla Çalışma</vt:lpstr>
      <vt:lpstr>Yaşlı Gruplarla Çalışma</vt:lpstr>
      <vt:lpstr>Yaşlı Bireylerle Grup Türleri</vt:lpstr>
      <vt:lpstr>Yaşlılara Yönelik Toplumla Çalışma</vt:lpstr>
      <vt:lpstr>Yaşlılara Yönelik Toplumla Çalışma</vt:lpstr>
      <vt:lpstr>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175</cp:revision>
  <dcterms:created xsi:type="dcterms:W3CDTF">2019-12-10T17:31:29Z</dcterms:created>
  <dcterms:modified xsi:type="dcterms:W3CDTF">2022-12-26T12:39:04Z</dcterms:modified>
</cp:coreProperties>
</file>